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569" r:id="rId2"/>
    <p:sldId id="352" r:id="rId3"/>
    <p:sldId id="353" r:id="rId4"/>
    <p:sldId id="721" r:id="rId5"/>
    <p:sldId id="354" r:id="rId6"/>
    <p:sldId id="355" r:id="rId7"/>
    <p:sldId id="357" r:id="rId8"/>
    <p:sldId id="734" r:id="rId9"/>
    <p:sldId id="735" r:id="rId10"/>
    <p:sldId id="358" r:id="rId11"/>
    <p:sldId id="359" r:id="rId12"/>
    <p:sldId id="606" r:id="rId13"/>
    <p:sldId id="330" r:id="rId14"/>
    <p:sldId id="736" r:id="rId15"/>
    <p:sldId id="294" r:id="rId16"/>
    <p:sldId id="738" r:id="rId17"/>
    <p:sldId id="308" r:id="rId18"/>
    <p:sldId id="741" r:id="rId19"/>
    <p:sldId id="740" r:id="rId20"/>
    <p:sldId id="309" r:id="rId21"/>
    <p:sldId id="742" r:id="rId22"/>
    <p:sldId id="310" r:id="rId23"/>
    <p:sldId id="311" r:id="rId24"/>
    <p:sldId id="312" r:id="rId25"/>
    <p:sldId id="313" r:id="rId26"/>
    <p:sldId id="618" r:id="rId27"/>
    <p:sldId id="314" r:id="rId28"/>
    <p:sldId id="315" r:id="rId29"/>
    <p:sldId id="743" r:id="rId30"/>
    <p:sldId id="617" r:id="rId31"/>
    <p:sldId id="316" r:id="rId32"/>
    <p:sldId id="317" r:id="rId33"/>
    <p:sldId id="737" r:id="rId34"/>
    <p:sldId id="295" r:id="rId35"/>
    <p:sldId id="608" r:id="rId36"/>
    <p:sldId id="607" r:id="rId37"/>
    <p:sldId id="609" r:id="rId38"/>
    <p:sldId id="296" r:id="rId39"/>
    <p:sldId id="744" r:id="rId40"/>
    <p:sldId id="610" r:id="rId41"/>
    <p:sldId id="746" r:id="rId42"/>
    <p:sldId id="297" r:id="rId43"/>
    <p:sldId id="298" r:id="rId44"/>
    <p:sldId id="612" r:id="rId45"/>
    <p:sldId id="614" r:id="rId46"/>
    <p:sldId id="615" r:id="rId47"/>
    <p:sldId id="299" r:id="rId48"/>
    <p:sldId id="745" r:id="rId49"/>
    <p:sldId id="747" r:id="rId50"/>
    <p:sldId id="300" r:id="rId51"/>
    <p:sldId id="616" r:id="rId52"/>
    <p:sldId id="301" r:id="rId53"/>
    <p:sldId id="302" r:id="rId54"/>
    <p:sldId id="748" r:id="rId55"/>
    <p:sldId id="303" r:id="rId56"/>
    <p:sldId id="304" r:id="rId57"/>
    <p:sldId id="749" r:id="rId58"/>
    <p:sldId id="305" r:id="rId59"/>
    <p:sldId id="752" r:id="rId60"/>
    <p:sldId id="321" r:id="rId61"/>
    <p:sldId id="750" r:id="rId62"/>
    <p:sldId id="318" r:id="rId63"/>
    <p:sldId id="319" r:id="rId64"/>
    <p:sldId id="323" r:id="rId65"/>
    <p:sldId id="751" r:id="rId66"/>
    <p:sldId id="324" r:id="rId67"/>
    <p:sldId id="753" r:id="rId68"/>
    <p:sldId id="325" r:id="rId69"/>
    <p:sldId id="326" r:id="rId70"/>
    <p:sldId id="754" r:id="rId71"/>
    <p:sldId id="755" r:id="rId72"/>
    <p:sldId id="757" r:id="rId73"/>
    <p:sldId id="756" r:id="rId74"/>
    <p:sldId id="333" r:id="rId75"/>
    <p:sldId id="334" r:id="rId76"/>
    <p:sldId id="659" r:id="rId77"/>
    <p:sldId id="761" r:id="rId78"/>
    <p:sldId id="661" r:id="rId79"/>
    <p:sldId id="662" r:id="rId80"/>
    <p:sldId id="762" r:id="rId81"/>
    <p:sldId id="722" r:id="rId82"/>
    <p:sldId id="286" r:id="rId83"/>
    <p:sldId id="287" r:id="rId84"/>
    <p:sldId id="288" r:id="rId85"/>
    <p:sldId id="763" r:id="rId86"/>
    <p:sldId id="664" r:id="rId87"/>
    <p:sldId id="665" r:id="rId88"/>
    <p:sldId id="666" r:id="rId89"/>
    <p:sldId id="715" r:id="rId90"/>
    <p:sldId id="716" r:id="rId91"/>
    <p:sldId id="717" r:id="rId92"/>
    <p:sldId id="719" r:id="rId93"/>
    <p:sldId id="669" r:id="rId94"/>
    <p:sldId id="671" r:id="rId95"/>
    <p:sldId id="677" r:id="rId96"/>
    <p:sldId id="680" r:id="rId97"/>
    <p:sldId id="696" r:id="rId98"/>
    <p:sldId id="703" r:id="rId99"/>
    <p:sldId id="723" r:id="rId100"/>
    <p:sldId id="724" r:id="rId101"/>
    <p:sldId id="732" r:id="rId102"/>
    <p:sldId id="725" r:id="rId103"/>
    <p:sldId id="726" r:id="rId104"/>
    <p:sldId id="727" r:id="rId105"/>
    <p:sldId id="728" r:id="rId106"/>
    <p:sldId id="729" r:id="rId107"/>
    <p:sldId id="730" r:id="rId108"/>
    <p:sldId id="731" r:id="rId109"/>
    <p:sldId id="733" r:id="rId110"/>
    <p:sldId id="284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82F"/>
    <a:srgbClr val="5F5F5F"/>
    <a:srgbClr val="0099CC"/>
    <a:srgbClr val="0000FF"/>
    <a:srgbClr val="006699"/>
    <a:srgbClr val="009999"/>
    <a:srgbClr val="0066CC"/>
    <a:srgbClr val="666699"/>
    <a:srgbClr val="FF66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660"/>
  </p:normalViewPr>
  <p:slideViewPr>
    <p:cSldViewPr snapToGrid="0">
      <p:cViewPr varScale="1">
        <p:scale>
          <a:sx n="72" d="100"/>
          <a:sy n="72" d="100"/>
        </p:scale>
        <p:origin x="3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7F2447-4073-FE62-C0C3-75D439094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0709-3B98-DC67-4913-E586452CBC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1F9DF-F3CA-418C-8E48-F7B356B78758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38A7-E20B-80B0-8BDE-9E37E2123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7C110-7488-6D5F-B40E-46432C8E31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0F109-BA63-4FD6-8A99-1DB5A29DE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59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00463-BDF3-4003-A8B6-4289B57DBF4C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DA67C-B773-44B4-9F1E-6AFF50DE82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61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D7640-3F72-24D1-7443-2282E8CF1706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56E71-EFCF-9F91-A1BB-8FF373E9F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1F74B-A620-BED1-8083-ACD3C2222B33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6FE7B0-A325-9F6B-5DEA-6CFFB2DBBC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AD06A-BD56-1758-E059-92C1C7C458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F13F31-6E9D-2B76-A67F-6671E18E0B01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20BC5-158B-FBD7-0661-46090C9DD1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CD942-F6EE-95F6-92C9-66D686A7E0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6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613ED-840F-189B-6184-7C2E83F74658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C0B6F-B947-A6A9-12AC-258AD1C53B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62AF7-6154-320D-76CC-8BC30D776C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3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 Agenda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BD9FBF-4057-CE4A-95FF-A7E4437BE4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61B18F-41E7-EB43-A1A5-986763A09C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8008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932FE3-F1D5-2245-8974-1F3F9EDF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 (Two Columns)</a:t>
            </a:r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7089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0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559C6D-4317-AA46-BAB3-6CD813F0D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5464016-775B-B140-8812-D9666C711A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6"/>
            <a:ext cx="10801201" cy="432048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46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EBD2E1-DB2B-1E9A-66E6-3D461E54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4C292-D45A-22A9-506F-0E28CD45F3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0D4BBD77-9B76-4B4D-8F7F-038BBAC8C4D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9773B-3A68-F004-6FF4-40C0EF2D72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20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ilovepdf_pages-to-jpg (3)\RU_PPT Template-White Blank (1)_page-0002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C57D2F1-AB6B-D646-B596-57C131E9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514600" y="2363699"/>
            <a:ext cx="9220200" cy="1325563"/>
          </a:xfrm>
          <a:prstGeom prst="rect">
            <a:avLst/>
          </a:prstGeom>
        </p:spPr>
        <p:txBody>
          <a:bodyPr anchor="ctr"/>
          <a:lstStyle>
            <a:lvl1pPr>
              <a:defRPr sz="7800" b="0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D0D9561-E154-7543-8D06-7AF9B72F9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18979" y="3796320"/>
            <a:ext cx="5923490" cy="407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500" kern="1200" spc="40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</p:txBody>
      </p:sp>
      <p:pic>
        <p:nvPicPr>
          <p:cNvPr id="14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 r="73063"/>
          <a:stretch>
            <a:fillRect/>
          </a:stretch>
        </p:blipFill>
        <p:spPr bwMode="auto">
          <a:xfrm>
            <a:off x="-54605" y="-381001"/>
            <a:ext cx="955557" cy="1711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3271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\Downloads\ilovepdf_pages-to-jpg (1)\RU_PPT Template-White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685800" y="5880100"/>
            <a:ext cx="3422650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769350" y="5486400"/>
            <a:ext cx="3422650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FE99A1-F019-42EF-A6DD-FBA9CE0E5FB1}"/>
              </a:ext>
            </a:extLst>
          </p:cNvPr>
          <p:cNvGrpSpPr/>
          <p:nvPr userDrawn="1"/>
        </p:nvGrpSpPr>
        <p:grpSpPr>
          <a:xfrm>
            <a:off x="9220200" y="5410200"/>
            <a:ext cx="2601503" cy="1082742"/>
            <a:chOff x="10616154" y="97913"/>
            <a:chExt cx="3619726" cy="1349912"/>
          </a:xfrm>
        </p:grpSpPr>
        <p:pic>
          <p:nvPicPr>
            <p:cNvPr id="14" name="Picture 2" descr="NIRF — SAVEETHA SCHOOL OF MANAGEMENT">
              <a:extLst>
                <a:ext uri="{FF2B5EF4-FFF2-40B4-BE49-F238E27FC236}">
                  <a16:creationId xmlns:a16="http://schemas.microsoft.com/office/drawing/2014/main" id="{9B00A4D8-FB36-4B42-882E-EE775CC50F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7" t="4377" r="28922" b="7151"/>
            <a:stretch/>
          </p:blipFill>
          <p:spPr bwMode="auto">
            <a:xfrm>
              <a:off x="12122688" y="97913"/>
              <a:ext cx="843474" cy="59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harath University - Top University In India">
              <a:extLst>
                <a:ext uri="{FF2B5EF4-FFF2-40B4-BE49-F238E27FC236}">
                  <a16:creationId xmlns:a16="http://schemas.microsoft.com/office/drawing/2014/main" id="{8CF62A35-8903-4AEE-9045-1FA034AB8A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939" y="182966"/>
              <a:ext cx="1158298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CREDISAPP for Ratings - Eloit">
              <a:extLst>
                <a:ext uri="{FF2B5EF4-FFF2-40B4-BE49-F238E27FC236}">
                  <a16:creationId xmlns:a16="http://schemas.microsoft.com/office/drawing/2014/main" id="{4EC4255E-9275-4645-A3F8-21419123E0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2901" y="114292"/>
              <a:ext cx="1155067" cy="57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HRD | Innovation Cell - Home">
              <a:extLst>
                <a:ext uri="{FF2B5EF4-FFF2-40B4-BE49-F238E27FC236}">
                  <a16:creationId xmlns:a16="http://schemas.microsoft.com/office/drawing/2014/main" id="{E6BC1D26-C603-41F7-A77B-3E57CF81C4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154" y="789734"/>
              <a:ext cx="1857797" cy="65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Institution's Innovation Council | MHRD">
              <a:extLst>
                <a:ext uri="{FF2B5EF4-FFF2-40B4-BE49-F238E27FC236}">
                  <a16:creationId xmlns:a16="http://schemas.microsoft.com/office/drawing/2014/main" id="{36AC505C-EAFA-4C95-8784-8D5ACB655BD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9" t="20721" r="8879" b="24346"/>
            <a:stretch/>
          </p:blipFill>
          <p:spPr bwMode="auto">
            <a:xfrm>
              <a:off x="12886182" y="774201"/>
              <a:ext cx="1349698" cy="63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8421823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</p:spTree>
    <p:extLst>
      <p:ext uri="{BB962C8B-B14F-4D97-AF65-F5344CB8AC3E}">
        <p14:creationId xmlns:p14="http://schemas.microsoft.com/office/powerpoint/2010/main" val="3490878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C72A-B46B-29DF-A5A9-431E8E31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47D8F-6E75-4A68-307C-39CF8DA0F44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33F7CFBA-9AA6-E8E9-F5EB-EB47D3F9B657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CF6E1-D020-6881-AF14-95DC1086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685DA-F6FD-7633-3734-19213CDC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4A1CC-3DE2-DCA2-574D-F94E5F58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31977E9-AAF5-48A6-AB85-80206D8CAE7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9460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D2130-1B1B-ECF5-E934-C051E93F35C9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ACDD3-80A2-5245-41A0-3EEB52FA0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AB47A-A374-AE7C-0E11-8E938CD7B4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9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0D09D-960A-1FCA-82AD-1AA292596FBC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4041FD-DC37-3C20-CEE8-0103588488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051374-8A08-B2B5-3D4C-458F584ABF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D38F5E-6DEF-DD58-5C51-CC0FD276BE3E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2F77F8-A456-895C-D404-686DA178C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5F6B9-8F21-2505-0C36-2BE496B8F6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2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7826-FBF2-F6D8-DDCB-D7EF39D820EE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10A869-58B9-3E31-676F-453FA039DF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36E55-F0A2-BF53-8A61-8C70589982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8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07A2F-75A8-D7CF-8C39-3499BD055D20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4DAFF-CFFD-765D-F0B1-849B4901C0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503B0F-9755-A213-7AF2-71B2FC5C90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66D0D-F54B-0ABB-B75C-613FEBEA1E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"/>
            <a:ext cx="12192000" cy="68542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7C8214-5533-BE70-7D3B-39BA071A7619}"/>
              </a:ext>
            </a:extLst>
          </p:cNvPr>
          <p:cNvSpPr/>
          <p:nvPr userDrawn="1"/>
        </p:nvSpPr>
        <p:spPr>
          <a:xfrm>
            <a:off x="10305288" y="5907024"/>
            <a:ext cx="1316736" cy="449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3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4B4EC-6E74-E11C-04B5-48BC19369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"/>
            <a:ext cx="12192000" cy="685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11-07-2025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A7419-0EE5-8818-BC14-5E5937C761D0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02B01-8388-1906-BE4B-25D724EFF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BF8F9-5BA7-01F4-CF6A-956300CB8E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33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8.xml"/><Relationship Id="rId4" Type="http://schemas.openxmlformats.org/officeDocument/2006/relationships/oleObject" Target="../embeddings/oleObject4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w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HUMAN COMPUTER INTERACTION</a:t>
            </a:r>
            <a:br>
              <a:rPr lang="en-US" b="1" dirty="0"/>
            </a:br>
            <a:r>
              <a:rPr lang="en-US" b="1" dirty="0"/>
              <a:t>(M23DES212)</a:t>
            </a:r>
            <a:br>
              <a:rPr lang="en-US" b="1" dirty="0"/>
            </a:br>
            <a:r>
              <a:rPr lang="en-US" dirty="0"/>
              <a:t>School of CSA /MCA- </a:t>
            </a:r>
            <a:r>
              <a:rPr lang="en-US" dirty="0" err="1"/>
              <a:t>IInd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Dr. Ambili P 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B6BF34B-7D68-BE49-551F-1F79833781A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9788" y="457200"/>
            <a:ext cx="3932237" cy="696897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Goals of HCI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208BF-001C-CB35-2399-67E283030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7846" y="1360503"/>
            <a:ext cx="9706292" cy="38115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To design computer systems that are useful, usable, and enjoyable for people to use.</a:t>
            </a:r>
            <a:endParaRPr lang="en-IN" sz="2800" dirty="0"/>
          </a:p>
        </p:txBody>
      </p:sp>
      <p:sp>
        <p:nvSpPr>
          <p:cNvPr id="41988" name="Slide Number Placeholder 4">
            <a:extLst>
              <a:ext uri="{FF2B5EF4-FFF2-40B4-BE49-F238E27FC236}">
                <a16:creationId xmlns:a16="http://schemas.microsoft.com/office/drawing/2014/main" id="{D9EB65D8-4E4C-BC40-1108-279670F2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29D244CE-4833-45A1-8165-65019EE56A4C}" type="slidenum">
              <a:rPr lang="en-US" altLang="en-US" smtClean="0"/>
              <a:pPr/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2E6D3-CE48-E440-2847-02A7686577B0}"/>
              </a:ext>
            </a:extLst>
          </p:cNvPr>
          <p:cNvSpPr txBox="1"/>
          <p:nvPr/>
        </p:nvSpPr>
        <p:spPr>
          <a:xfrm>
            <a:off x="1001066" y="3455897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Computer Science</a:t>
            </a:r>
          </a:p>
          <a:p>
            <a:r>
              <a:rPr lang="en-IN" sz="2400" dirty="0"/>
              <a:t>Cognitive Psychology</a:t>
            </a:r>
          </a:p>
          <a:p>
            <a:r>
              <a:rPr lang="en-IN" sz="2400" dirty="0"/>
              <a:t>Design (UI/UX)</a:t>
            </a:r>
          </a:p>
          <a:p>
            <a:r>
              <a:rPr lang="en-IN" sz="2400" dirty="0"/>
              <a:t>Human Factors Engineering</a:t>
            </a:r>
          </a:p>
          <a:p>
            <a:r>
              <a:rPr lang="en-IN" sz="2400" dirty="0"/>
              <a:t>Sociology </a:t>
            </a:r>
          </a:p>
          <a:p>
            <a:r>
              <a:rPr lang="en-IN" sz="2400" dirty="0"/>
              <a:t>Anthropology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F3ED29-AD8E-C6E7-5CA7-ACEC05CAFBC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001066" y="2569400"/>
            <a:ext cx="3932237" cy="696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Disciplines Involved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20A2D0F3-FF66-0293-DDEC-736B8CBA7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Paradigms of interaction</a:t>
            </a:r>
            <a:endParaRPr lang="en-GB" altLang="en-US" dirty="0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6DE46665-1741-E0CA-CD27-1D1D3529CEB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10114280" cy="4351338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New computing technologies arrive, creating a new perception of the human—computer relationship.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 can trace some of these shifts in the history of interactive technologies.</a:t>
            </a:r>
          </a:p>
        </p:txBody>
      </p:sp>
    </p:spTree>
    <p:extLst>
      <p:ext uri="{BB962C8B-B14F-4D97-AF65-F5344CB8AC3E}">
        <p14:creationId xmlns:p14="http://schemas.microsoft.com/office/powerpoint/2010/main" val="97296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086F-6C95-3616-FA9B-AC6F9DCA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Reusability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0944-D8B3-0A56-D78D-92DCF76948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The reusability or reuse potential refers to </a:t>
            </a:r>
            <a:r>
              <a:rPr lang="en-IN" b="1" dirty="0"/>
              <a:t>the ability of a component or product to retain its functionality after the end of its primary life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09974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20A2D0F3-FF66-0293-DDEC-736B8CBA7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The initial paradigm</a:t>
            </a:r>
            <a:endParaRPr lang="en-GB" altLang="en-US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128E9EF-A2A2-BACD-774F-B1C01D0888F1}"/>
              </a:ext>
            </a:extLst>
          </p:cNvPr>
          <p:cNvSpPr txBox="1">
            <a:spLocks noChangeArrowheads="1"/>
          </p:cNvSpPr>
          <p:nvPr/>
        </p:nvSpPr>
        <p:spPr>
          <a:xfrm>
            <a:off x="1041400" y="802640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C2A864C-7C1C-25DD-8ACF-9DE0DFBEFD82}"/>
              </a:ext>
            </a:extLst>
          </p:cNvPr>
          <p:cNvSpPr txBox="1">
            <a:spLocks noChangeArrowheads="1"/>
          </p:cNvSpPr>
          <p:nvPr/>
        </p:nvSpPr>
        <p:spPr>
          <a:xfrm>
            <a:off x="1041400" y="2174240"/>
            <a:ext cx="381317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Batch processing</a:t>
            </a:r>
            <a:endParaRPr lang="en-US" alt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6AA44D7A-9271-4FA1-7BA9-D6FBB6AA63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728133"/>
              </p:ext>
            </p:extLst>
          </p:nvPr>
        </p:nvGraphicFramePr>
        <p:xfrm>
          <a:off x="8161338" y="3518853"/>
          <a:ext cx="1050925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ClipArt Gallery" r:id="rId2" imgW="2580840" imgH="3152520" progId="MS_ClipArt_Gallery">
                  <p:embed/>
                </p:oleObj>
              </mc:Choice>
              <mc:Fallback>
                <p:oleObj name="Microsoft ClipArt Gallery" r:id="rId2" imgW="2580840" imgH="3152520" progId="MS_ClipArt_Gallery">
                  <p:embed/>
                  <p:pic>
                    <p:nvPicPr>
                      <p:cNvPr id="47108" name="Object 4">
                        <a:extLst>
                          <a:ext uri="{FF2B5EF4-FFF2-40B4-BE49-F238E27FC236}">
                            <a16:creationId xmlns:a16="http://schemas.microsoft.com/office/drawing/2014/main" id="{4CB27762-B74E-3121-B181-8685DCDE2D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338" y="3518853"/>
                        <a:ext cx="1050925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">
            <a:extLst>
              <a:ext uri="{FF2B5EF4-FFF2-40B4-BE49-F238E27FC236}">
                <a16:creationId xmlns:a16="http://schemas.microsoft.com/office/drawing/2014/main" id="{0A856667-8110-E744-470A-1E6F9093F49E}"/>
              </a:ext>
            </a:extLst>
          </p:cNvPr>
          <p:cNvGrpSpPr>
            <a:grpSpLocks/>
          </p:cNvGrpSpPr>
          <p:nvPr/>
        </p:nvGrpSpPr>
        <p:grpSpPr bwMode="auto">
          <a:xfrm>
            <a:off x="4699000" y="3436303"/>
            <a:ext cx="1152525" cy="1236662"/>
            <a:chOff x="-48" y="96"/>
            <a:chExt cx="1629" cy="169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E161CEF-6143-687D-7589-C33CE417EA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96"/>
              <a:ext cx="1005" cy="1402"/>
              <a:chOff x="3" y="0"/>
              <a:chExt cx="1348" cy="1978"/>
            </a:xfrm>
          </p:grpSpPr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9969508E-513B-55CF-891F-F073EA9EE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" y="8"/>
                <a:ext cx="1295" cy="1970"/>
              </a:xfrm>
              <a:custGeom>
                <a:avLst/>
                <a:gdLst>
                  <a:gd name="T0" fmla="*/ 65 w 1295"/>
                  <a:gd name="T1" fmla="*/ 88 h 1970"/>
                  <a:gd name="T2" fmla="*/ 351 w 1295"/>
                  <a:gd name="T3" fmla="*/ 42 h 1970"/>
                  <a:gd name="T4" fmla="*/ 691 w 1295"/>
                  <a:gd name="T5" fmla="*/ 0 h 1970"/>
                  <a:gd name="T6" fmla="*/ 1054 w 1295"/>
                  <a:gd name="T7" fmla="*/ 88 h 1970"/>
                  <a:gd name="T8" fmla="*/ 1268 w 1295"/>
                  <a:gd name="T9" fmla="*/ 164 h 1970"/>
                  <a:gd name="T10" fmla="*/ 1295 w 1295"/>
                  <a:gd name="T11" fmla="*/ 194 h 1970"/>
                  <a:gd name="T12" fmla="*/ 1131 w 1295"/>
                  <a:gd name="T13" fmla="*/ 232 h 1970"/>
                  <a:gd name="T14" fmla="*/ 810 w 1295"/>
                  <a:gd name="T15" fmla="*/ 332 h 1970"/>
                  <a:gd name="T16" fmla="*/ 493 w 1295"/>
                  <a:gd name="T17" fmla="*/ 438 h 1970"/>
                  <a:gd name="T18" fmla="*/ 462 w 1295"/>
                  <a:gd name="T19" fmla="*/ 709 h 1970"/>
                  <a:gd name="T20" fmla="*/ 458 w 1295"/>
                  <a:gd name="T21" fmla="*/ 1071 h 1970"/>
                  <a:gd name="T22" fmla="*/ 443 w 1295"/>
                  <a:gd name="T23" fmla="*/ 1638 h 1970"/>
                  <a:gd name="T24" fmla="*/ 439 w 1295"/>
                  <a:gd name="T25" fmla="*/ 1970 h 1970"/>
                  <a:gd name="T26" fmla="*/ 340 w 1295"/>
                  <a:gd name="T27" fmla="*/ 1894 h 1970"/>
                  <a:gd name="T28" fmla="*/ 241 w 1295"/>
                  <a:gd name="T29" fmla="*/ 1753 h 1970"/>
                  <a:gd name="T30" fmla="*/ 153 w 1295"/>
                  <a:gd name="T31" fmla="*/ 1661 h 1970"/>
                  <a:gd name="T32" fmla="*/ 0 w 1295"/>
                  <a:gd name="T33" fmla="*/ 1494 h 1970"/>
                  <a:gd name="T34" fmla="*/ 8 w 1295"/>
                  <a:gd name="T35" fmla="*/ 1174 h 1970"/>
                  <a:gd name="T36" fmla="*/ 23 w 1295"/>
                  <a:gd name="T37" fmla="*/ 918 h 1970"/>
                  <a:gd name="T38" fmla="*/ 19 w 1295"/>
                  <a:gd name="T39" fmla="*/ 690 h 1970"/>
                  <a:gd name="T40" fmla="*/ 27 w 1295"/>
                  <a:gd name="T41" fmla="*/ 465 h 1970"/>
                  <a:gd name="T42" fmla="*/ 34 w 1295"/>
                  <a:gd name="T43" fmla="*/ 225 h 1970"/>
                  <a:gd name="T44" fmla="*/ 65 w 1295"/>
                  <a:gd name="T45" fmla="*/ 88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5" h="1970">
                    <a:moveTo>
                      <a:pt x="65" y="88"/>
                    </a:moveTo>
                    <a:lnTo>
                      <a:pt x="351" y="42"/>
                    </a:lnTo>
                    <a:lnTo>
                      <a:pt x="691" y="0"/>
                    </a:lnTo>
                    <a:lnTo>
                      <a:pt x="1054" y="88"/>
                    </a:lnTo>
                    <a:lnTo>
                      <a:pt x="1268" y="164"/>
                    </a:lnTo>
                    <a:lnTo>
                      <a:pt x="1295" y="194"/>
                    </a:lnTo>
                    <a:lnTo>
                      <a:pt x="1131" y="232"/>
                    </a:lnTo>
                    <a:lnTo>
                      <a:pt x="810" y="332"/>
                    </a:lnTo>
                    <a:lnTo>
                      <a:pt x="493" y="438"/>
                    </a:lnTo>
                    <a:lnTo>
                      <a:pt x="462" y="709"/>
                    </a:lnTo>
                    <a:lnTo>
                      <a:pt x="458" y="1071"/>
                    </a:lnTo>
                    <a:lnTo>
                      <a:pt x="443" y="1638"/>
                    </a:lnTo>
                    <a:lnTo>
                      <a:pt x="439" y="1970"/>
                    </a:lnTo>
                    <a:lnTo>
                      <a:pt x="340" y="1894"/>
                    </a:lnTo>
                    <a:lnTo>
                      <a:pt x="241" y="1753"/>
                    </a:lnTo>
                    <a:lnTo>
                      <a:pt x="153" y="1661"/>
                    </a:lnTo>
                    <a:lnTo>
                      <a:pt x="0" y="1494"/>
                    </a:lnTo>
                    <a:lnTo>
                      <a:pt x="8" y="1174"/>
                    </a:lnTo>
                    <a:lnTo>
                      <a:pt x="23" y="918"/>
                    </a:lnTo>
                    <a:lnTo>
                      <a:pt x="19" y="690"/>
                    </a:lnTo>
                    <a:lnTo>
                      <a:pt x="27" y="465"/>
                    </a:lnTo>
                    <a:lnTo>
                      <a:pt x="34" y="225"/>
                    </a:lnTo>
                    <a:lnTo>
                      <a:pt x="65" y="88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2B9D687A-96E2-6D64-98FE-ABABCC98A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" y="197"/>
                <a:ext cx="885" cy="1777"/>
              </a:xfrm>
              <a:custGeom>
                <a:avLst/>
                <a:gdLst>
                  <a:gd name="T0" fmla="*/ 61 w 885"/>
                  <a:gd name="T1" fmla="*/ 233 h 1777"/>
                  <a:gd name="T2" fmla="*/ 314 w 885"/>
                  <a:gd name="T3" fmla="*/ 172 h 1777"/>
                  <a:gd name="T4" fmla="*/ 636 w 885"/>
                  <a:gd name="T5" fmla="*/ 65 h 1777"/>
                  <a:gd name="T6" fmla="*/ 885 w 885"/>
                  <a:gd name="T7" fmla="*/ 0 h 1777"/>
                  <a:gd name="T8" fmla="*/ 881 w 885"/>
                  <a:gd name="T9" fmla="*/ 141 h 1777"/>
                  <a:gd name="T10" fmla="*/ 881 w 885"/>
                  <a:gd name="T11" fmla="*/ 309 h 1777"/>
                  <a:gd name="T12" fmla="*/ 874 w 885"/>
                  <a:gd name="T13" fmla="*/ 496 h 1777"/>
                  <a:gd name="T14" fmla="*/ 854 w 885"/>
                  <a:gd name="T15" fmla="*/ 778 h 1777"/>
                  <a:gd name="T16" fmla="*/ 858 w 885"/>
                  <a:gd name="T17" fmla="*/ 991 h 1777"/>
                  <a:gd name="T18" fmla="*/ 858 w 885"/>
                  <a:gd name="T19" fmla="*/ 1258 h 1777"/>
                  <a:gd name="T20" fmla="*/ 851 w 885"/>
                  <a:gd name="T21" fmla="*/ 1422 h 1777"/>
                  <a:gd name="T22" fmla="*/ 820 w 885"/>
                  <a:gd name="T23" fmla="*/ 1476 h 1777"/>
                  <a:gd name="T24" fmla="*/ 605 w 885"/>
                  <a:gd name="T25" fmla="*/ 1556 h 1777"/>
                  <a:gd name="T26" fmla="*/ 234 w 885"/>
                  <a:gd name="T27" fmla="*/ 1697 h 1777"/>
                  <a:gd name="T28" fmla="*/ 0 w 885"/>
                  <a:gd name="T29" fmla="*/ 1777 h 1777"/>
                  <a:gd name="T30" fmla="*/ 8 w 885"/>
                  <a:gd name="T31" fmla="*/ 1663 h 1777"/>
                  <a:gd name="T32" fmla="*/ 15 w 885"/>
                  <a:gd name="T33" fmla="*/ 1236 h 1777"/>
                  <a:gd name="T34" fmla="*/ 19 w 885"/>
                  <a:gd name="T35" fmla="*/ 847 h 1777"/>
                  <a:gd name="T36" fmla="*/ 27 w 885"/>
                  <a:gd name="T37" fmla="*/ 591 h 1777"/>
                  <a:gd name="T38" fmla="*/ 38 w 885"/>
                  <a:gd name="T39" fmla="*/ 351 h 1777"/>
                  <a:gd name="T40" fmla="*/ 61 w 885"/>
                  <a:gd name="T41" fmla="*/ 233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5" h="1777">
                    <a:moveTo>
                      <a:pt x="61" y="233"/>
                    </a:moveTo>
                    <a:lnTo>
                      <a:pt x="314" y="172"/>
                    </a:lnTo>
                    <a:lnTo>
                      <a:pt x="636" y="65"/>
                    </a:lnTo>
                    <a:lnTo>
                      <a:pt x="885" y="0"/>
                    </a:lnTo>
                    <a:lnTo>
                      <a:pt x="881" y="141"/>
                    </a:lnTo>
                    <a:lnTo>
                      <a:pt x="881" y="309"/>
                    </a:lnTo>
                    <a:lnTo>
                      <a:pt x="874" y="496"/>
                    </a:lnTo>
                    <a:lnTo>
                      <a:pt x="854" y="778"/>
                    </a:lnTo>
                    <a:lnTo>
                      <a:pt x="858" y="991"/>
                    </a:lnTo>
                    <a:lnTo>
                      <a:pt x="858" y="1258"/>
                    </a:lnTo>
                    <a:lnTo>
                      <a:pt x="851" y="1422"/>
                    </a:lnTo>
                    <a:lnTo>
                      <a:pt x="820" y="1476"/>
                    </a:lnTo>
                    <a:lnTo>
                      <a:pt x="605" y="1556"/>
                    </a:lnTo>
                    <a:lnTo>
                      <a:pt x="234" y="1697"/>
                    </a:lnTo>
                    <a:lnTo>
                      <a:pt x="0" y="1777"/>
                    </a:lnTo>
                    <a:lnTo>
                      <a:pt x="8" y="1663"/>
                    </a:lnTo>
                    <a:lnTo>
                      <a:pt x="15" y="1236"/>
                    </a:lnTo>
                    <a:lnTo>
                      <a:pt x="19" y="847"/>
                    </a:lnTo>
                    <a:lnTo>
                      <a:pt x="27" y="591"/>
                    </a:lnTo>
                    <a:lnTo>
                      <a:pt x="38" y="351"/>
                    </a:lnTo>
                    <a:lnTo>
                      <a:pt x="61" y="233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48" name="Group 9">
                <a:extLst>
                  <a:ext uri="{FF2B5EF4-FFF2-40B4-BE49-F238E27FC236}">
                    <a16:creationId xmlns:a16="http://schemas.microsoft.com/office/drawing/2014/main" id="{3E842DF5-072B-BD19-23DD-2DB4740FF6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" y="0"/>
                <a:ext cx="1348" cy="1976"/>
                <a:chOff x="3" y="0"/>
                <a:chExt cx="1348" cy="1976"/>
              </a:xfrm>
            </p:grpSpPr>
            <p:sp>
              <p:nvSpPr>
                <p:cNvPr id="49" name="Oval 10">
                  <a:extLst>
                    <a:ext uri="{FF2B5EF4-FFF2-40B4-BE49-F238E27FC236}">
                      <a16:creationId xmlns:a16="http://schemas.microsoft.com/office/drawing/2014/main" id="{820A0587-D478-A04B-B5D1-E808900BC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311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0" name="Oval 11">
                  <a:extLst>
                    <a:ext uri="{FF2B5EF4-FFF2-40B4-BE49-F238E27FC236}">
                      <a16:creationId xmlns:a16="http://schemas.microsoft.com/office/drawing/2014/main" id="{A30E0EAB-9975-5D5C-B0A9-A745D47CC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410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" name="Oval 12">
                  <a:extLst>
                    <a:ext uri="{FF2B5EF4-FFF2-40B4-BE49-F238E27FC236}">
                      <a16:creationId xmlns:a16="http://schemas.microsoft.com/office/drawing/2014/main" id="{2C058FAB-EEA4-ADB9-47A6-7627C0A510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512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" name="Oval 13">
                  <a:extLst>
                    <a:ext uri="{FF2B5EF4-FFF2-40B4-BE49-F238E27FC236}">
                      <a16:creationId xmlns:a16="http://schemas.microsoft.com/office/drawing/2014/main" id="{195B7782-F269-AF02-627C-DF8E83F0A4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607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" name="Oval 14">
                  <a:extLst>
                    <a:ext uri="{FF2B5EF4-FFF2-40B4-BE49-F238E27FC236}">
                      <a16:creationId xmlns:a16="http://schemas.microsoft.com/office/drawing/2014/main" id="{53428863-4EDE-A63A-C949-FC5E130C48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698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4" name="Freeform 15">
                  <a:extLst>
                    <a:ext uri="{FF2B5EF4-FFF2-40B4-BE49-F238E27FC236}">
                      <a16:creationId xmlns:a16="http://schemas.microsoft.com/office/drawing/2014/main" id="{7ABC2FE0-A87C-5437-C3E2-D52D9ED611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76"/>
                  <a:ext cx="468" cy="353"/>
                </a:xfrm>
                <a:custGeom>
                  <a:avLst/>
                  <a:gdLst>
                    <a:gd name="T0" fmla="*/ 116 w 468"/>
                    <a:gd name="T1" fmla="*/ 122 h 353"/>
                    <a:gd name="T2" fmla="*/ 282 w 468"/>
                    <a:gd name="T3" fmla="*/ 70 h 353"/>
                    <a:gd name="T4" fmla="*/ 387 w 468"/>
                    <a:gd name="T5" fmla="*/ 29 h 353"/>
                    <a:gd name="T6" fmla="*/ 439 w 468"/>
                    <a:gd name="T7" fmla="*/ 0 h 353"/>
                    <a:gd name="T8" fmla="*/ 462 w 468"/>
                    <a:gd name="T9" fmla="*/ 0 h 353"/>
                    <a:gd name="T10" fmla="*/ 468 w 468"/>
                    <a:gd name="T11" fmla="*/ 33 h 353"/>
                    <a:gd name="T12" fmla="*/ 460 w 468"/>
                    <a:gd name="T13" fmla="*/ 120 h 353"/>
                    <a:gd name="T14" fmla="*/ 454 w 468"/>
                    <a:gd name="T15" fmla="*/ 209 h 353"/>
                    <a:gd name="T16" fmla="*/ 445 w 468"/>
                    <a:gd name="T17" fmla="*/ 239 h 353"/>
                    <a:gd name="T18" fmla="*/ 387 w 468"/>
                    <a:gd name="T19" fmla="*/ 254 h 353"/>
                    <a:gd name="T20" fmla="*/ 261 w 468"/>
                    <a:gd name="T21" fmla="*/ 273 h 353"/>
                    <a:gd name="T22" fmla="*/ 149 w 468"/>
                    <a:gd name="T23" fmla="*/ 306 h 353"/>
                    <a:gd name="T24" fmla="*/ 75 w 468"/>
                    <a:gd name="T25" fmla="*/ 330 h 353"/>
                    <a:gd name="T26" fmla="*/ 12 w 468"/>
                    <a:gd name="T27" fmla="*/ 353 h 353"/>
                    <a:gd name="T28" fmla="*/ 0 w 468"/>
                    <a:gd name="T29" fmla="*/ 337 h 353"/>
                    <a:gd name="T30" fmla="*/ 10 w 468"/>
                    <a:gd name="T31" fmla="*/ 277 h 353"/>
                    <a:gd name="T32" fmla="*/ 15 w 468"/>
                    <a:gd name="T33" fmla="*/ 149 h 353"/>
                    <a:gd name="T34" fmla="*/ 15 w 468"/>
                    <a:gd name="T35" fmla="*/ 111 h 353"/>
                    <a:gd name="T36" fmla="*/ 44 w 468"/>
                    <a:gd name="T37" fmla="*/ 114 h 353"/>
                    <a:gd name="T38" fmla="*/ 70 w 468"/>
                    <a:gd name="T39" fmla="*/ 128 h 353"/>
                    <a:gd name="T40" fmla="*/ 56 w 468"/>
                    <a:gd name="T41" fmla="*/ 175 h 353"/>
                    <a:gd name="T42" fmla="*/ 50 w 468"/>
                    <a:gd name="T43" fmla="*/ 244 h 353"/>
                    <a:gd name="T44" fmla="*/ 44 w 468"/>
                    <a:gd name="T45" fmla="*/ 303 h 353"/>
                    <a:gd name="T46" fmla="*/ 68 w 468"/>
                    <a:gd name="T47" fmla="*/ 308 h 353"/>
                    <a:gd name="T48" fmla="*/ 162 w 468"/>
                    <a:gd name="T49" fmla="*/ 277 h 353"/>
                    <a:gd name="T50" fmla="*/ 259 w 468"/>
                    <a:gd name="T51" fmla="*/ 248 h 353"/>
                    <a:gd name="T52" fmla="*/ 340 w 468"/>
                    <a:gd name="T53" fmla="*/ 227 h 353"/>
                    <a:gd name="T54" fmla="*/ 396 w 468"/>
                    <a:gd name="T55" fmla="*/ 213 h 353"/>
                    <a:gd name="T56" fmla="*/ 416 w 468"/>
                    <a:gd name="T57" fmla="*/ 204 h 353"/>
                    <a:gd name="T58" fmla="*/ 437 w 468"/>
                    <a:gd name="T59" fmla="*/ 145 h 353"/>
                    <a:gd name="T60" fmla="*/ 439 w 468"/>
                    <a:gd name="T61" fmla="*/ 80 h 353"/>
                    <a:gd name="T62" fmla="*/ 427 w 468"/>
                    <a:gd name="T63" fmla="*/ 41 h 353"/>
                    <a:gd name="T64" fmla="*/ 381 w 468"/>
                    <a:gd name="T65" fmla="*/ 52 h 353"/>
                    <a:gd name="T66" fmla="*/ 277 w 468"/>
                    <a:gd name="T67" fmla="*/ 97 h 353"/>
                    <a:gd name="T68" fmla="*/ 178 w 468"/>
                    <a:gd name="T69" fmla="*/ 120 h 353"/>
                    <a:gd name="T70" fmla="*/ 116 w 468"/>
                    <a:gd name="T71" fmla="*/ 122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68" h="353">
                      <a:moveTo>
                        <a:pt x="116" y="122"/>
                      </a:moveTo>
                      <a:lnTo>
                        <a:pt x="282" y="70"/>
                      </a:lnTo>
                      <a:lnTo>
                        <a:pt x="387" y="29"/>
                      </a:lnTo>
                      <a:lnTo>
                        <a:pt x="439" y="0"/>
                      </a:lnTo>
                      <a:lnTo>
                        <a:pt x="462" y="0"/>
                      </a:lnTo>
                      <a:lnTo>
                        <a:pt x="468" y="33"/>
                      </a:lnTo>
                      <a:lnTo>
                        <a:pt x="460" y="120"/>
                      </a:lnTo>
                      <a:lnTo>
                        <a:pt x="454" y="209"/>
                      </a:lnTo>
                      <a:lnTo>
                        <a:pt x="445" y="239"/>
                      </a:lnTo>
                      <a:lnTo>
                        <a:pt x="387" y="254"/>
                      </a:lnTo>
                      <a:lnTo>
                        <a:pt x="261" y="273"/>
                      </a:lnTo>
                      <a:lnTo>
                        <a:pt x="149" y="306"/>
                      </a:lnTo>
                      <a:lnTo>
                        <a:pt x="75" y="330"/>
                      </a:lnTo>
                      <a:lnTo>
                        <a:pt x="12" y="353"/>
                      </a:lnTo>
                      <a:lnTo>
                        <a:pt x="0" y="337"/>
                      </a:lnTo>
                      <a:lnTo>
                        <a:pt x="10" y="277"/>
                      </a:lnTo>
                      <a:lnTo>
                        <a:pt x="15" y="149"/>
                      </a:lnTo>
                      <a:lnTo>
                        <a:pt x="15" y="111"/>
                      </a:lnTo>
                      <a:lnTo>
                        <a:pt x="44" y="114"/>
                      </a:lnTo>
                      <a:lnTo>
                        <a:pt x="70" y="128"/>
                      </a:lnTo>
                      <a:lnTo>
                        <a:pt x="56" y="175"/>
                      </a:lnTo>
                      <a:lnTo>
                        <a:pt x="50" y="244"/>
                      </a:lnTo>
                      <a:lnTo>
                        <a:pt x="44" y="303"/>
                      </a:lnTo>
                      <a:lnTo>
                        <a:pt x="68" y="308"/>
                      </a:lnTo>
                      <a:lnTo>
                        <a:pt x="162" y="277"/>
                      </a:lnTo>
                      <a:lnTo>
                        <a:pt x="259" y="248"/>
                      </a:lnTo>
                      <a:lnTo>
                        <a:pt x="340" y="227"/>
                      </a:lnTo>
                      <a:lnTo>
                        <a:pt x="396" y="213"/>
                      </a:lnTo>
                      <a:lnTo>
                        <a:pt x="416" y="204"/>
                      </a:lnTo>
                      <a:lnTo>
                        <a:pt x="437" y="145"/>
                      </a:lnTo>
                      <a:lnTo>
                        <a:pt x="439" y="80"/>
                      </a:lnTo>
                      <a:lnTo>
                        <a:pt x="427" y="41"/>
                      </a:lnTo>
                      <a:lnTo>
                        <a:pt x="381" y="52"/>
                      </a:lnTo>
                      <a:lnTo>
                        <a:pt x="277" y="97"/>
                      </a:lnTo>
                      <a:lnTo>
                        <a:pt x="178" y="120"/>
                      </a:lnTo>
                      <a:lnTo>
                        <a:pt x="116" y="1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5" name="Group 16">
                  <a:extLst>
                    <a:ext uri="{FF2B5EF4-FFF2-40B4-BE49-F238E27FC236}">
                      <a16:creationId xmlns:a16="http://schemas.microsoft.com/office/drawing/2014/main" id="{080B0646-B779-FED1-D0D7-48A2B853E0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8" y="757"/>
                  <a:ext cx="72" cy="40"/>
                  <a:chOff x="658" y="757"/>
                  <a:chExt cx="72" cy="40"/>
                </a:xfrm>
              </p:grpSpPr>
              <p:sp>
                <p:nvSpPr>
                  <p:cNvPr id="131092" name="Freeform 17">
                    <a:extLst>
                      <a:ext uri="{FF2B5EF4-FFF2-40B4-BE49-F238E27FC236}">
                        <a16:creationId xmlns:a16="http://schemas.microsoft.com/office/drawing/2014/main" id="{4C937B75-2CF1-E87A-744A-5332A3682B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" y="757"/>
                    <a:ext cx="72" cy="40"/>
                  </a:xfrm>
                  <a:custGeom>
                    <a:avLst/>
                    <a:gdLst>
                      <a:gd name="T0" fmla="*/ 0 w 72"/>
                      <a:gd name="T1" fmla="*/ 4 h 40"/>
                      <a:gd name="T2" fmla="*/ 44 w 72"/>
                      <a:gd name="T3" fmla="*/ 0 h 40"/>
                      <a:gd name="T4" fmla="*/ 55 w 72"/>
                      <a:gd name="T5" fmla="*/ 6 h 40"/>
                      <a:gd name="T6" fmla="*/ 66 w 72"/>
                      <a:gd name="T7" fmla="*/ 11 h 40"/>
                      <a:gd name="T8" fmla="*/ 72 w 72"/>
                      <a:gd name="T9" fmla="*/ 23 h 40"/>
                      <a:gd name="T10" fmla="*/ 63 w 72"/>
                      <a:gd name="T11" fmla="*/ 27 h 40"/>
                      <a:gd name="T12" fmla="*/ 49 w 72"/>
                      <a:gd name="T13" fmla="*/ 34 h 40"/>
                      <a:gd name="T14" fmla="*/ 40 w 72"/>
                      <a:gd name="T15" fmla="*/ 40 h 40"/>
                      <a:gd name="T16" fmla="*/ 28 w 72"/>
                      <a:gd name="T17" fmla="*/ 40 h 40"/>
                      <a:gd name="T18" fmla="*/ 0 w 72"/>
                      <a:gd name="T19" fmla="*/ 4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40">
                        <a:moveTo>
                          <a:pt x="0" y="4"/>
                        </a:moveTo>
                        <a:lnTo>
                          <a:pt x="44" y="0"/>
                        </a:lnTo>
                        <a:lnTo>
                          <a:pt x="55" y="6"/>
                        </a:lnTo>
                        <a:lnTo>
                          <a:pt x="66" y="11"/>
                        </a:lnTo>
                        <a:lnTo>
                          <a:pt x="72" y="23"/>
                        </a:lnTo>
                        <a:lnTo>
                          <a:pt x="63" y="27"/>
                        </a:lnTo>
                        <a:lnTo>
                          <a:pt x="49" y="34"/>
                        </a:lnTo>
                        <a:lnTo>
                          <a:pt x="40" y="40"/>
                        </a:lnTo>
                        <a:lnTo>
                          <a:pt x="28" y="40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1093" name="Freeform 18">
                    <a:extLst>
                      <a:ext uri="{FF2B5EF4-FFF2-40B4-BE49-F238E27FC236}">
                        <a16:creationId xmlns:a16="http://schemas.microsoft.com/office/drawing/2014/main" id="{7C9EE8BD-4729-D36D-2EEC-473BDB6A0E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" y="757"/>
                    <a:ext cx="72" cy="40"/>
                  </a:xfrm>
                  <a:custGeom>
                    <a:avLst/>
                    <a:gdLst>
                      <a:gd name="T0" fmla="*/ 0 w 72"/>
                      <a:gd name="T1" fmla="*/ 4 h 40"/>
                      <a:gd name="T2" fmla="*/ 44 w 72"/>
                      <a:gd name="T3" fmla="*/ 0 h 40"/>
                      <a:gd name="T4" fmla="*/ 55 w 72"/>
                      <a:gd name="T5" fmla="*/ 6 h 40"/>
                      <a:gd name="T6" fmla="*/ 66 w 72"/>
                      <a:gd name="T7" fmla="*/ 11 h 40"/>
                      <a:gd name="T8" fmla="*/ 72 w 72"/>
                      <a:gd name="T9" fmla="*/ 23 h 40"/>
                      <a:gd name="T10" fmla="*/ 63 w 72"/>
                      <a:gd name="T11" fmla="*/ 27 h 40"/>
                      <a:gd name="T12" fmla="*/ 49 w 72"/>
                      <a:gd name="T13" fmla="*/ 34 h 40"/>
                      <a:gd name="T14" fmla="*/ 40 w 72"/>
                      <a:gd name="T15" fmla="*/ 40 h 40"/>
                      <a:gd name="T16" fmla="*/ 28 w 72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2" h="40">
                        <a:moveTo>
                          <a:pt x="0" y="4"/>
                        </a:moveTo>
                        <a:lnTo>
                          <a:pt x="44" y="0"/>
                        </a:lnTo>
                        <a:lnTo>
                          <a:pt x="55" y="6"/>
                        </a:lnTo>
                        <a:lnTo>
                          <a:pt x="66" y="11"/>
                        </a:lnTo>
                        <a:lnTo>
                          <a:pt x="72" y="23"/>
                        </a:lnTo>
                        <a:lnTo>
                          <a:pt x="63" y="27"/>
                        </a:lnTo>
                        <a:lnTo>
                          <a:pt x="49" y="34"/>
                        </a:lnTo>
                        <a:lnTo>
                          <a:pt x="40" y="40"/>
                        </a:lnTo>
                        <a:lnTo>
                          <a:pt x="28" y="4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6" name="Freeform 19">
                  <a:extLst>
                    <a:ext uri="{FF2B5EF4-FFF2-40B4-BE49-F238E27FC236}">
                      <a16:creationId xmlns:a16="http://schemas.microsoft.com/office/drawing/2014/main" id="{E51EF185-F410-7B5F-A38D-1F7CAEBF2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" y="750"/>
                  <a:ext cx="90" cy="60"/>
                </a:xfrm>
                <a:custGeom>
                  <a:avLst/>
                  <a:gdLst>
                    <a:gd name="T0" fmla="*/ 90 w 90"/>
                    <a:gd name="T1" fmla="*/ 17 h 60"/>
                    <a:gd name="T2" fmla="*/ 88 w 90"/>
                    <a:gd name="T3" fmla="*/ 13 h 60"/>
                    <a:gd name="T4" fmla="*/ 85 w 90"/>
                    <a:gd name="T5" fmla="*/ 9 h 60"/>
                    <a:gd name="T6" fmla="*/ 80 w 90"/>
                    <a:gd name="T7" fmla="*/ 6 h 60"/>
                    <a:gd name="T8" fmla="*/ 75 w 90"/>
                    <a:gd name="T9" fmla="*/ 5 h 60"/>
                    <a:gd name="T10" fmla="*/ 68 w 90"/>
                    <a:gd name="T11" fmla="*/ 2 h 60"/>
                    <a:gd name="T12" fmla="*/ 61 w 90"/>
                    <a:gd name="T13" fmla="*/ 1 h 60"/>
                    <a:gd name="T14" fmla="*/ 54 w 90"/>
                    <a:gd name="T15" fmla="*/ 0 h 60"/>
                    <a:gd name="T16" fmla="*/ 46 w 90"/>
                    <a:gd name="T17" fmla="*/ 1 h 60"/>
                    <a:gd name="T18" fmla="*/ 38 w 90"/>
                    <a:gd name="T19" fmla="*/ 3 h 60"/>
                    <a:gd name="T20" fmla="*/ 31 w 90"/>
                    <a:gd name="T21" fmla="*/ 6 h 60"/>
                    <a:gd name="T22" fmla="*/ 23 w 90"/>
                    <a:gd name="T23" fmla="*/ 9 h 60"/>
                    <a:gd name="T24" fmla="*/ 18 w 90"/>
                    <a:gd name="T25" fmla="*/ 13 h 60"/>
                    <a:gd name="T26" fmla="*/ 11 w 90"/>
                    <a:gd name="T27" fmla="*/ 18 h 60"/>
                    <a:gd name="T28" fmla="*/ 7 w 90"/>
                    <a:gd name="T29" fmla="*/ 23 h 60"/>
                    <a:gd name="T30" fmla="*/ 3 w 90"/>
                    <a:gd name="T31" fmla="*/ 27 h 60"/>
                    <a:gd name="T32" fmla="*/ 1 w 90"/>
                    <a:gd name="T33" fmla="*/ 32 h 60"/>
                    <a:gd name="T34" fmla="*/ 0 w 90"/>
                    <a:gd name="T35" fmla="*/ 38 h 60"/>
                    <a:gd name="T36" fmla="*/ 0 w 90"/>
                    <a:gd name="T37" fmla="*/ 43 h 60"/>
                    <a:gd name="T38" fmla="*/ 2 w 90"/>
                    <a:gd name="T39" fmla="*/ 47 h 60"/>
                    <a:gd name="T40" fmla="*/ 5 w 90"/>
                    <a:gd name="T41" fmla="*/ 51 h 60"/>
                    <a:gd name="T42" fmla="*/ 10 w 90"/>
                    <a:gd name="T43" fmla="*/ 54 h 60"/>
                    <a:gd name="T44" fmla="*/ 15 w 90"/>
                    <a:gd name="T45" fmla="*/ 55 h 60"/>
                    <a:gd name="T46" fmla="*/ 22 w 90"/>
                    <a:gd name="T47" fmla="*/ 58 h 60"/>
                    <a:gd name="T48" fmla="*/ 29 w 90"/>
                    <a:gd name="T49" fmla="*/ 59 h 60"/>
                    <a:gd name="T50" fmla="*/ 36 w 90"/>
                    <a:gd name="T51" fmla="*/ 60 h 60"/>
                    <a:gd name="T52" fmla="*/ 44 w 90"/>
                    <a:gd name="T53" fmla="*/ 59 h 60"/>
                    <a:gd name="T54" fmla="*/ 52 w 90"/>
                    <a:gd name="T55" fmla="*/ 57 h 60"/>
                    <a:gd name="T56" fmla="*/ 59 w 90"/>
                    <a:gd name="T57" fmla="*/ 54 h 60"/>
                    <a:gd name="T58" fmla="*/ 67 w 90"/>
                    <a:gd name="T59" fmla="*/ 51 h 60"/>
                    <a:gd name="T60" fmla="*/ 72 w 90"/>
                    <a:gd name="T61" fmla="*/ 47 h 60"/>
                    <a:gd name="T62" fmla="*/ 79 w 90"/>
                    <a:gd name="T63" fmla="*/ 42 h 60"/>
                    <a:gd name="T64" fmla="*/ 83 w 90"/>
                    <a:gd name="T65" fmla="*/ 37 h 60"/>
                    <a:gd name="T66" fmla="*/ 87 w 90"/>
                    <a:gd name="T67" fmla="*/ 33 h 60"/>
                    <a:gd name="T68" fmla="*/ 89 w 90"/>
                    <a:gd name="T69" fmla="*/ 28 h 60"/>
                    <a:gd name="T70" fmla="*/ 90 w 90"/>
                    <a:gd name="T71" fmla="*/ 22 h 60"/>
                    <a:gd name="T72" fmla="*/ 90 w 90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0" h="60">
                      <a:moveTo>
                        <a:pt x="90" y="17"/>
                      </a:moveTo>
                      <a:lnTo>
                        <a:pt x="88" y="13"/>
                      </a:lnTo>
                      <a:lnTo>
                        <a:pt x="85" y="9"/>
                      </a:lnTo>
                      <a:lnTo>
                        <a:pt x="80" y="6"/>
                      </a:lnTo>
                      <a:lnTo>
                        <a:pt x="75" y="5"/>
                      </a:lnTo>
                      <a:lnTo>
                        <a:pt x="68" y="2"/>
                      </a:lnTo>
                      <a:lnTo>
                        <a:pt x="61" y="1"/>
                      </a:lnTo>
                      <a:lnTo>
                        <a:pt x="54" y="0"/>
                      </a:lnTo>
                      <a:lnTo>
                        <a:pt x="46" y="1"/>
                      </a:lnTo>
                      <a:lnTo>
                        <a:pt x="38" y="3"/>
                      </a:lnTo>
                      <a:lnTo>
                        <a:pt x="31" y="6"/>
                      </a:lnTo>
                      <a:lnTo>
                        <a:pt x="23" y="9"/>
                      </a:lnTo>
                      <a:lnTo>
                        <a:pt x="18" y="13"/>
                      </a:lnTo>
                      <a:lnTo>
                        <a:pt x="11" y="18"/>
                      </a:lnTo>
                      <a:lnTo>
                        <a:pt x="7" y="23"/>
                      </a:lnTo>
                      <a:lnTo>
                        <a:pt x="3" y="27"/>
                      </a:lnTo>
                      <a:lnTo>
                        <a:pt x="1" y="32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1"/>
                      </a:lnTo>
                      <a:lnTo>
                        <a:pt x="10" y="54"/>
                      </a:lnTo>
                      <a:lnTo>
                        <a:pt x="15" y="55"/>
                      </a:lnTo>
                      <a:lnTo>
                        <a:pt x="22" y="58"/>
                      </a:lnTo>
                      <a:lnTo>
                        <a:pt x="29" y="59"/>
                      </a:lnTo>
                      <a:lnTo>
                        <a:pt x="36" y="60"/>
                      </a:lnTo>
                      <a:lnTo>
                        <a:pt x="44" y="59"/>
                      </a:lnTo>
                      <a:lnTo>
                        <a:pt x="52" y="57"/>
                      </a:lnTo>
                      <a:lnTo>
                        <a:pt x="59" y="54"/>
                      </a:lnTo>
                      <a:lnTo>
                        <a:pt x="67" y="51"/>
                      </a:lnTo>
                      <a:lnTo>
                        <a:pt x="72" y="47"/>
                      </a:lnTo>
                      <a:lnTo>
                        <a:pt x="79" y="42"/>
                      </a:lnTo>
                      <a:lnTo>
                        <a:pt x="83" y="37"/>
                      </a:lnTo>
                      <a:lnTo>
                        <a:pt x="87" y="33"/>
                      </a:lnTo>
                      <a:lnTo>
                        <a:pt x="89" y="28"/>
                      </a:lnTo>
                      <a:lnTo>
                        <a:pt x="90" y="22"/>
                      </a:lnTo>
                      <a:lnTo>
                        <a:pt x="90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" name="Freeform 20">
                  <a:extLst>
                    <a:ext uri="{FF2B5EF4-FFF2-40B4-BE49-F238E27FC236}">
                      <a16:creationId xmlns:a16="http://schemas.microsoft.com/office/drawing/2014/main" id="{FC63D9B6-F5E7-FF3F-0DB3-DFBDE944E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" y="701"/>
                  <a:ext cx="92" cy="60"/>
                </a:xfrm>
                <a:custGeom>
                  <a:avLst/>
                  <a:gdLst>
                    <a:gd name="T0" fmla="*/ 92 w 92"/>
                    <a:gd name="T1" fmla="*/ 17 h 60"/>
                    <a:gd name="T2" fmla="*/ 90 w 92"/>
                    <a:gd name="T3" fmla="*/ 13 h 60"/>
                    <a:gd name="T4" fmla="*/ 87 w 92"/>
                    <a:gd name="T5" fmla="*/ 8 h 60"/>
                    <a:gd name="T6" fmla="*/ 82 w 92"/>
                    <a:gd name="T7" fmla="*/ 5 h 60"/>
                    <a:gd name="T8" fmla="*/ 77 w 92"/>
                    <a:gd name="T9" fmla="*/ 2 h 60"/>
                    <a:gd name="T10" fmla="*/ 70 w 92"/>
                    <a:gd name="T11" fmla="*/ 1 h 60"/>
                    <a:gd name="T12" fmla="*/ 61 w 92"/>
                    <a:gd name="T13" fmla="*/ 0 h 60"/>
                    <a:gd name="T14" fmla="*/ 55 w 92"/>
                    <a:gd name="T15" fmla="*/ 0 h 60"/>
                    <a:gd name="T16" fmla="*/ 47 w 92"/>
                    <a:gd name="T17" fmla="*/ 0 h 60"/>
                    <a:gd name="T18" fmla="*/ 39 w 92"/>
                    <a:gd name="T19" fmla="*/ 2 h 60"/>
                    <a:gd name="T20" fmla="*/ 32 w 92"/>
                    <a:gd name="T21" fmla="*/ 5 h 60"/>
                    <a:gd name="T22" fmla="*/ 24 w 92"/>
                    <a:gd name="T23" fmla="*/ 9 h 60"/>
                    <a:gd name="T24" fmla="*/ 18 w 92"/>
                    <a:gd name="T25" fmla="*/ 12 h 60"/>
                    <a:gd name="T26" fmla="*/ 11 w 92"/>
                    <a:gd name="T27" fmla="*/ 17 h 60"/>
                    <a:gd name="T28" fmla="*/ 7 w 92"/>
                    <a:gd name="T29" fmla="*/ 23 h 60"/>
                    <a:gd name="T30" fmla="*/ 3 w 92"/>
                    <a:gd name="T31" fmla="*/ 28 h 60"/>
                    <a:gd name="T32" fmla="*/ 1 w 92"/>
                    <a:gd name="T33" fmla="*/ 31 h 60"/>
                    <a:gd name="T34" fmla="*/ 0 w 92"/>
                    <a:gd name="T35" fmla="*/ 38 h 60"/>
                    <a:gd name="T36" fmla="*/ 0 w 92"/>
                    <a:gd name="T37" fmla="*/ 43 h 60"/>
                    <a:gd name="T38" fmla="*/ 2 w 92"/>
                    <a:gd name="T39" fmla="*/ 47 h 60"/>
                    <a:gd name="T40" fmla="*/ 5 w 92"/>
                    <a:gd name="T41" fmla="*/ 52 h 60"/>
                    <a:gd name="T42" fmla="*/ 10 w 92"/>
                    <a:gd name="T43" fmla="*/ 55 h 60"/>
                    <a:gd name="T44" fmla="*/ 15 w 92"/>
                    <a:gd name="T45" fmla="*/ 58 h 60"/>
                    <a:gd name="T46" fmla="*/ 22 w 92"/>
                    <a:gd name="T47" fmla="*/ 59 h 60"/>
                    <a:gd name="T48" fmla="*/ 31 w 92"/>
                    <a:gd name="T49" fmla="*/ 60 h 60"/>
                    <a:gd name="T50" fmla="*/ 37 w 92"/>
                    <a:gd name="T51" fmla="*/ 60 h 60"/>
                    <a:gd name="T52" fmla="*/ 45 w 92"/>
                    <a:gd name="T53" fmla="*/ 60 h 60"/>
                    <a:gd name="T54" fmla="*/ 53 w 92"/>
                    <a:gd name="T55" fmla="*/ 58 h 60"/>
                    <a:gd name="T56" fmla="*/ 60 w 92"/>
                    <a:gd name="T57" fmla="*/ 55 h 60"/>
                    <a:gd name="T58" fmla="*/ 68 w 92"/>
                    <a:gd name="T59" fmla="*/ 51 h 60"/>
                    <a:gd name="T60" fmla="*/ 74 w 92"/>
                    <a:gd name="T61" fmla="*/ 48 h 60"/>
                    <a:gd name="T62" fmla="*/ 81 w 92"/>
                    <a:gd name="T63" fmla="*/ 43 h 60"/>
                    <a:gd name="T64" fmla="*/ 85 w 92"/>
                    <a:gd name="T65" fmla="*/ 37 h 60"/>
                    <a:gd name="T66" fmla="*/ 89 w 92"/>
                    <a:gd name="T67" fmla="*/ 32 h 60"/>
                    <a:gd name="T68" fmla="*/ 91 w 92"/>
                    <a:gd name="T69" fmla="*/ 29 h 60"/>
                    <a:gd name="T70" fmla="*/ 92 w 92"/>
                    <a:gd name="T71" fmla="*/ 22 h 60"/>
                    <a:gd name="T72" fmla="*/ 92 w 92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2" h="60">
                      <a:moveTo>
                        <a:pt x="92" y="17"/>
                      </a:moveTo>
                      <a:lnTo>
                        <a:pt x="90" y="13"/>
                      </a:lnTo>
                      <a:lnTo>
                        <a:pt x="87" y="8"/>
                      </a:lnTo>
                      <a:lnTo>
                        <a:pt x="82" y="5"/>
                      </a:lnTo>
                      <a:lnTo>
                        <a:pt x="77" y="2"/>
                      </a:lnTo>
                      <a:lnTo>
                        <a:pt x="70" y="1"/>
                      </a:lnTo>
                      <a:lnTo>
                        <a:pt x="61" y="0"/>
                      </a:lnTo>
                      <a:lnTo>
                        <a:pt x="55" y="0"/>
                      </a:lnTo>
                      <a:lnTo>
                        <a:pt x="47" y="0"/>
                      </a:lnTo>
                      <a:lnTo>
                        <a:pt x="39" y="2"/>
                      </a:lnTo>
                      <a:lnTo>
                        <a:pt x="32" y="5"/>
                      </a:lnTo>
                      <a:lnTo>
                        <a:pt x="24" y="9"/>
                      </a:lnTo>
                      <a:lnTo>
                        <a:pt x="18" y="12"/>
                      </a:lnTo>
                      <a:lnTo>
                        <a:pt x="11" y="17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1" y="31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2"/>
                      </a:lnTo>
                      <a:lnTo>
                        <a:pt x="10" y="55"/>
                      </a:lnTo>
                      <a:lnTo>
                        <a:pt x="15" y="58"/>
                      </a:lnTo>
                      <a:lnTo>
                        <a:pt x="22" y="59"/>
                      </a:lnTo>
                      <a:lnTo>
                        <a:pt x="31" y="60"/>
                      </a:lnTo>
                      <a:lnTo>
                        <a:pt x="37" y="60"/>
                      </a:lnTo>
                      <a:lnTo>
                        <a:pt x="45" y="60"/>
                      </a:lnTo>
                      <a:lnTo>
                        <a:pt x="53" y="58"/>
                      </a:lnTo>
                      <a:lnTo>
                        <a:pt x="60" y="55"/>
                      </a:lnTo>
                      <a:lnTo>
                        <a:pt x="68" y="51"/>
                      </a:lnTo>
                      <a:lnTo>
                        <a:pt x="74" y="48"/>
                      </a:lnTo>
                      <a:lnTo>
                        <a:pt x="81" y="43"/>
                      </a:lnTo>
                      <a:lnTo>
                        <a:pt x="85" y="37"/>
                      </a:lnTo>
                      <a:lnTo>
                        <a:pt x="89" y="32"/>
                      </a:lnTo>
                      <a:lnTo>
                        <a:pt x="91" y="29"/>
                      </a:lnTo>
                      <a:lnTo>
                        <a:pt x="92" y="22"/>
                      </a:lnTo>
                      <a:lnTo>
                        <a:pt x="92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" name="Freeform 21">
                  <a:extLst>
                    <a:ext uri="{FF2B5EF4-FFF2-40B4-BE49-F238E27FC236}">
                      <a16:creationId xmlns:a16="http://schemas.microsoft.com/office/drawing/2014/main" id="{52659D2D-0573-EAA3-57FA-677263646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0" y="661"/>
                  <a:ext cx="92" cy="60"/>
                </a:xfrm>
                <a:custGeom>
                  <a:avLst/>
                  <a:gdLst>
                    <a:gd name="T0" fmla="*/ 92 w 92"/>
                    <a:gd name="T1" fmla="*/ 17 h 60"/>
                    <a:gd name="T2" fmla="*/ 90 w 92"/>
                    <a:gd name="T3" fmla="*/ 13 h 60"/>
                    <a:gd name="T4" fmla="*/ 87 w 92"/>
                    <a:gd name="T5" fmla="*/ 8 h 60"/>
                    <a:gd name="T6" fmla="*/ 82 w 92"/>
                    <a:gd name="T7" fmla="*/ 5 h 60"/>
                    <a:gd name="T8" fmla="*/ 77 w 92"/>
                    <a:gd name="T9" fmla="*/ 2 h 60"/>
                    <a:gd name="T10" fmla="*/ 70 w 92"/>
                    <a:gd name="T11" fmla="*/ 1 h 60"/>
                    <a:gd name="T12" fmla="*/ 61 w 92"/>
                    <a:gd name="T13" fmla="*/ 0 h 60"/>
                    <a:gd name="T14" fmla="*/ 55 w 92"/>
                    <a:gd name="T15" fmla="*/ 0 h 60"/>
                    <a:gd name="T16" fmla="*/ 47 w 92"/>
                    <a:gd name="T17" fmla="*/ 0 h 60"/>
                    <a:gd name="T18" fmla="*/ 39 w 92"/>
                    <a:gd name="T19" fmla="*/ 2 h 60"/>
                    <a:gd name="T20" fmla="*/ 32 w 92"/>
                    <a:gd name="T21" fmla="*/ 5 h 60"/>
                    <a:gd name="T22" fmla="*/ 24 w 92"/>
                    <a:gd name="T23" fmla="*/ 9 h 60"/>
                    <a:gd name="T24" fmla="*/ 18 w 92"/>
                    <a:gd name="T25" fmla="*/ 12 h 60"/>
                    <a:gd name="T26" fmla="*/ 11 w 92"/>
                    <a:gd name="T27" fmla="*/ 17 h 60"/>
                    <a:gd name="T28" fmla="*/ 7 w 92"/>
                    <a:gd name="T29" fmla="*/ 23 h 60"/>
                    <a:gd name="T30" fmla="*/ 3 w 92"/>
                    <a:gd name="T31" fmla="*/ 28 h 60"/>
                    <a:gd name="T32" fmla="*/ 1 w 92"/>
                    <a:gd name="T33" fmla="*/ 31 h 60"/>
                    <a:gd name="T34" fmla="*/ 0 w 92"/>
                    <a:gd name="T35" fmla="*/ 38 h 60"/>
                    <a:gd name="T36" fmla="*/ 0 w 92"/>
                    <a:gd name="T37" fmla="*/ 43 h 60"/>
                    <a:gd name="T38" fmla="*/ 2 w 92"/>
                    <a:gd name="T39" fmla="*/ 47 h 60"/>
                    <a:gd name="T40" fmla="*/ 5 w 92"/>
                    <a:gd name="T41" fmla="*/ 52 h 60"/>
                    <a:gd name="T42" fmla="*/ 10 w 92"/>
                    <a:gd name="T43" fmla="*/ 55 h 60"/>
                    <a:gd name="T44" fmla="*/ 15 w 92"/>
                    <a:gd name="T45" fmla="*/ 58 h 60"/>
                    <a:gd name="T46" fmla="*/ 22 w 92"/>
                    <a:gd name="T47" fmla="*/ 59 h 60"/>
                    <a:gd name="T48" fmla="*/ 31 w 92"/>
                    <a:gd name="T49" fmla="*/ 60 h 60"/>
                    <a:gd name="T50" fmla="*/ 37 w 92"/>
                    <a:gd name="T51" fmla="*/ 60 h 60"/>
                    <a:gd name="T52" fmla="*/ 45 w 92"/>
                    <a:gd name="T53" fmla="*/ 60 h 60"/>
                    <a:gd name="T54" fmla="*/ 53 w 92"/>
                    <a:gd name="T55" fmla="*/ 58 h 60"/>
                    <a:gd name="T56" fmla="*/ 60 w 92"/>
                    <a:gd name="T57" fmla="*/ 55 h 60"/>
                    <a:gd name="T58" fmla="*/ 68 w 92"/>
                    <a:gd name="T59" fmla="*/ 51 h 60"/>
                    <a:gd name="T60" fmla="*/ 74 w 92"/>
                    <a:gd name="T61" fmla="*/ 48 h 60"/>
                    <a:gd name="T62" fmla="*/ 81 w 92"/>
                    <a:gd name="T63" fmla="*/ 43 h 60"/>
                    <a:gd name="T64" fmla="*/ 85 w 92"/>
                    <a:gd name="T65" fmla="*/ 37 h 60"/>
                    <a:gd name="T66" fmla="*/ 89 w 92"/>
                    <a:gd name="T67" fmla="*/ 32 h 60"/>
                    <a:gd name="T68" fmla="*/ 91 w 92"/>
                    <a:gd name="T69" fmla="*/ 29 h 60"/>
                    <a:gd name="T70" fmla="*/ 92 w 92"/>
                    <a:gd name="T71" fmla="*/ 22 h 60"/>
                    <a:gd name="T72" fmla="*/ 92 w 92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2" h="60">
                      <a:moveTo>
                        <a:pt x="92" y="17"/>
                      </a:moveTo>
                      <a:lnTo>
                        <a:pt x="90" y="13"/>
                      </a:lnTo>
                      <a:lnTo>
                        <a:pt x="87" y="8"/>
                      </a:lnTo>
                      <a:lnTo>
                        <a:pt x="82" y="5"/>
                      </a:lnTo>
                      <a:lnTo>
                        <a:pt x="77" y="2"/>
                      </a:lnTo>
                      <a:lnTo>
                        <a:pt x="70" y="1"/>
                      </a:lnTo>
                      <a:lnTo>
                        <a:pt x="61" y="0"/>
                      </a:lnTo>
                      <a:lnTo>
                        <a:pt x="55" y="0"/>
                      </a:lnTo>
                      <a:lnTo>
                        <a:pt x="47" y="0"/>
                      </a:lnTo>
                      <a:lnTo>
                        <a:pt x="39" y="2"/>
                      </a:lnTo>
                      <a:lnTo>
                        <a:pt x="32" y="5"/>
                      </a:lnTo>
                      <a:lnTo>
                        <a:pt x="24" y="9"/>
                      </a:lnTo>
                      <a:lnTo>
                        <a:pt x="18" y="12"/>
                      </a:lnTo>
                      <a:lnTo>
                        <a:pt x="11" y="17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1" y="31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2"/>
                      </a:lnTo>
                      <a:lnTo>
                        <a:pt x="10" y="55"/>
                      </a:lnTo>
                      <a:lnTo>
                        <a:pt x="15" y="58"/>
                      </a:lnTo>
                      <a:lnTo>
                        <a:pt x="22" y="59"/>
                      </a:lnTo>
                      <a:lnTo>
                        <a:pt x="31" y="60"/>
                      </a:lnTo>
                      <a:lnTo>
                        <a:pt x="37" y="60"/>
                      </a:lnTo>
                      <a:lnTo>
                        <a:pt x="45" y="60"/>
                      </a:lnTo>
                      <a:lnTo>
                        <a:pt x="53" y="58"/>
                      </a:lnTo>
                      <a:lnTo>
                        <a:pt x="60" y="55"/>
                      </a:lnTo>
                      <a:lnTo>
                        <a:pt x="68" y="51"/>
                      </a:lnTo>
                      <a:lnTo>
                        <a:pt x="74" y="48"/>
                      </a:lnTo>
                      <a:lnTo>
                        <a:pt x="81" y="43"/>
                      </a:lnTo>
                      <a:lnTo>
                        <a:pt x="85" y="37"/>
                      </a:lnTo>
                      <a:lnTo>
                        <a:pt x="89" y="32"/>
                      </a:lnTo>
                      <a:lnTo>
                        <a:pt x="91" y="29"/>
                      </a:lnTo>
                      <a:lnTo>
                        <a:pt x="92" y="22"/>
                      </a:lnTo>
                      <a:lnTo>
                        <a:pt x="92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9" name="Freeform 22">
                  <a:extLst>
                    <a:ext uri="{FF2B5EF4-FFF2-40B4-BE49-F238E27FC236}">
                      <a16:creationId xmlns:a16="http://schemas.microsoft.com/office/drawing/2014/main" id="{7D390105-8B25-0435-4C3F-85AD72949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769"/>
                  <a:ext cx="477" cy="158"/>
                </a:xfrm>
                <a:custGeom>
                  <a:avLst/>
                  <a:gdLst>
                    <a:gd name="T0" fmla="*/ 17 w 477"/>
                    <a:gd name="T1" fmla="*/ 116 h 158"/>
                    <a:gd name="T2" fmla="*/ 174 w 477"/>
                    <a:gd name="T3" fmla="*/ 86 h 158"/>
                    <a:gd name="T4" fmla="*/ 319 w 477"/>
                    <a:gd name="T5" fmla="*/ 50 h 158"/>
                    <a:gd name="T6" fmla="*/ 462 w 477"/>
                    <a:gd name="T7" fmla="*/ 0 h 158"/>
                    <a:gd name="T8" fmla="*/ 477 w 477"/>
                    <a:gd name="T9" fmla="*/ 16 h 158"/>
                    <a:gd name="T10" fmla="*/ 467 w 477"/>
                    <a:gd name="T11" fmla="*/ 46 h 158"/>
                    <a:gd name="T12" fmla="*/ 421 w 477"/>
                    <a:gd name="T13" fmla="*/ 58 h 158"/>
                    <a:gd name="T14" fmla="*/ 295 w 477"/>
                    <a:gd name="T15" fmla="*/ 76 h 158"/>
                    <a:gd name="T16" fmla="*/ 162 w 477"/>
                    <a:gd name="T17" fmla="*/ 116 h 158"/>
                    <a:gd name="T18" fmla="*/ 75 w 477"/>
                    <a:gd name="T19" fmla="*/ 130 h 158"/>
                    <a:gd name="T20" fmla="*/ 23 w 477"/>
                    <a:gd name="T21" fmla="*/ 158 h 158"/>
                    <a:gd name="T22" fmla="*/ 0 w 477"/>
                    <a:gd name="T23" fmla="*/ 140 h 158"/>
                    <a:gd name="T24" fmla="*/ 17 w 477"/>
                    <a:gd name="T25" fmla="*/ 116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7" h="158">
                      <a:moveTo>
                        <a:pt x="17" y="116"/>
                      </a:moveTo>
                      <a:lnTo>
                        <a:pt x="174" y="86"/>
                      </a:lnTo>
                      <a:lnTo>
                        <a:pt x="319" y="50"/>
                      </a:lnTo>
                      <a:lnTo>
                        <a:pt x="462" y="0"/>
                      </a:lnTo>
                      <a:lnTo>
                        <a:pt x="477" y="16"/>
                      </a:lnTo>
                      <a:lnTo>
                        <a:pt x="467" y="46"/>
                      </a:lnTo>
                      <a:lnTo>
                        <a:pt x="421" y="58"/>
                      </a:lnTo>
                      <a:lnTo>
                        <a:pt x="295" y="76"/>
                      </a:lnTo>
                      <a:lnTo>
                        <a:pt x="162" y="116"/>
                      </a:lnTo>
                      <a:lnTo>
                        <a:pt x="75" y="130"/>
                      </a:lnTo>
                      <a:lnTo>
                        <a:pt x="23" y="158"/>
                      </a:lnTo>
                      <a:lnTo>
                        <a:pt x="0" y="140"/>
                      </a:lnTo>
                      <a:lnTo>
                        <a:pt x="17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0" name="Freeform 23">
                  <a:extLst>
                    <a:ext uri="{FF2B5EF4-FFF2-40B4-BE49-F238E27FC236}">
                      <a16:creationId xmlns:a16="http://schemas.microsoft.com/office/drawing/2014/main" id="{686E1291-252C-4F30-1051-241DE6BEA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987"/>
                  <a:ext cx="270" cy="78"/>
                </a:xfrm>
                <a:custGeom>
                  <a:avLst/>
                  <a:gdLst>
                    <a:gd name="T0" fmla="*/ 4 w 270"/>
                    <a:gd name="T1" fmla="*/ 40 h 78"/>
                    <a:gd name="T2" fmla="*/ 117 w 270"/>
                    <a:gd name="T3" fmla="*/ 21 h 78"/>
                    <a:gd name="T4" fmla="*/ 241 w 270"/>
                    <a:gd name="T5" fmla="*/ 0 h 78"/>
                    <a:gd name="T6" fmla="*/ 270 w 270"/>
                    <a:gd name="T7" fmla="*/ 13 h 78"/>
                    <a:gd name="T8" fmla="*/ 252 w 270"/>
                    <a:gd name="T9" fmla="*/ 38 h 78"/>
                    <a:gd name="T10" fmla="*/ 158 w 270"/>
                    <a:gd name="T11" fmla="*/ 44 h 78"/>
                    <a:gd name="T12" fmla="*/ 47 w 270"/>
                    <a:gd name="T13" fmla="*/ 65 h 78"/>
                    <a:gd name="T14" fmla="*/ 0 w 270"/>
                    <a:gd name="T15" fmla="*/ 78 h 78"/>
                    <a:gd name="T16" fmla="*/ 4 w 270"/>
                    <a:gd name="T17" fmla="*/ 4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0" h="78">
                      <a:moveTo>
                        <a:pt x="4" y="40"/>
                      </a:moveTo>
                      <a:lnTo>
                        <a:pt x="117" y="21"/>
                      </a:lnTo>
                      <a:lnTo>
                        <a:pt x="241" y="0"/>
                      </a:lnTo>
                      <a:lnTo>
                        <a:pt x="270" y="13"/>
                      </a:lnTo>
                      <a:lnTo>
                        <a:pt x="252" y="38"/>
                      </a:lnTo>
                      <a:lnTo>
                        <a:pt x="158" y="44"/>
                      </a:lnTo>
                      <a:lnTo>
                        <a:pt x="47" y="65"/>
                      </a:lnTo>
                      <a:lnTo>
                        <a:pt x="0" y="78"/>
                      </a:lnTo>
                      <a:lnTo>
                        <a:pt x="4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1" name="Freeform 24">
                  <a:extLst>
                    <a:ext uri="{FF2B5EF4-FFF2-40B4-BE49-F238E27FC236}">
                      <a16:creationId xmlns:a16="http://schemas.microsoft.com/office/drawing/2014/main" id="{A1DEFE10-B077-4EE5-9BEE-C60C027AC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" y="913"/>
                  <a:ext cx="259" cy="76"/>
                </a:xfrm>
                <a:custGeom>
                  <a:avLst/>
                  <a:gdLst>
                    <a:gd name="T0" fmla="*/ 245 w 259"/>
                    <a:gd name="T1" fmla="*/ 0 h 76"/>
                    <a:gd name="T2" fmla="*/ 133 w 259"/>
                    <a:gd name="T3" fmla="*/ 15 h 76"/>
                    <a:gd name="T4" fmla="*/ 18 w 259"/>
                    <a:gd name="T5" fmla="*/ 38 h 76"/>
                    <a:gd name="T6" fmla="*/ 0 w 259"/>
                    <a:gd name="T7" fmla="*/ 57 h 76"/>
                    <a:gd name="T8" fmla="*/ 10 w 259"/>
                    <a:gd name="T9" fmla="*/ 76 h 76"/>
                    <a:gd name="T10" fmla="*/ 39 w 259"/>
                    <a:gd name="T11" fmla="*/ 72 h 76"/>
                    <a:gd name="T12" fmla="*/ 153 w 259"/>
                    <a:gd name="T13" fmla="*/ 38 h 76"/>
                    <a:gd name="T14" fmla="*/ 259 w 259"/>
                    <a:gd name="T15" fmla="*/ 27 h 76"/>
                    <a:gd name="T16" fmla="*/ 245 w 259"/>
                    <a:gd name="T17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9" h="76">
                      <a:moveTo>
                        <a:pt x="245" y="0"/>
                      </a:moveTo>
                      <a:lnTo>
                        <a:pt x="133" y="15"/>
                      </a:lnTo>
                      <a:lnTo>
                        <a:pt x="18" y="38"/>
                      </a:lnTo>
                      <a:lnTo>
                        <a:pt x="0" y="57"/>
                      </a:lnTo>
                      <a:lnTo>
                        <a:pt x="10" y="76"/>
                      </a:lnTo>
                      <a:lnTo>
                        <a:pt x="39" y="72"/>
                      </a:lnTo>
                      <a:lnTo>
                        <a:pt x="153" y="38"/>
                      </a:lnTo>
                      <a:lnTo>
                        <a:pt x="259" y="27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2" name="Freeform 25">
                  <a:extLst>
                    <a:ext uri="{FF2B5EF4-FFF2-40B4-BE49-F238E27FC236}">
                      <a16:creationId xmlns:a16="http://schemas.microsoft.com/office/drawing/2014/main" id="{12BCFF0E-D73E-3D31-4A9C-6D8B355F5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3" y="1063"/>
                  <a:ext cx="122" cy="51"/>
                </a:xfrm>
                <a:custGeom>
                  <a:avLst/>
                  <a:gdLst>
                    <a:gd name="T0" fmla="*/ 14 w 122"/>
                    <a:gd name="T1" fmla="*/ 13 h 51"/>
                    <a:gd name="T2" fmla="*/ 112 w 122"/>
                    <a:gd name="T3" fmla="*/ 0 h 51"/>
                    <a:gd name="T4" fmla="*/ 122 w 122"/>
                    <a:gd name="T5" fmla="*/ 20 h 51"/>
                    <a:gd name="T6" fmla="*/ 98 w 122"/>
                    <a:gd name="T7" fmla="*/ 47 h 51"/>
                    <a:gd name="T8" fmla="*/ 31 w 122"/>
                    <a:gd name="T9" fmla="*/ 51 h 51"/>
                    <a:gd name="T10" fmla="*/ 0 w 122"/>
                    <a:gd name="T11" fmla="*/ 40 h 51"/>
                    <a:gd name="T12" fmla="*/ 14 w 122"/>
                    <a:gd name="T13" fmla="*/ 1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2" h="51">
                      <a:moveTo>
                        <a:pt x="14" y="13"/>
                      </a:moveTo>
                      <a:lnTo>
                        <a:pt x="112" y="0"/>
                      </a:lnTo>
                      <a:lnTo>
                        <a:pt x="122" y="20"/>
                      </a:lnTo>
                      <a:lnTo>
                        <a:pt x="98" y="47"/>
                      </a:lnTo>
                      <a:lnTo>
                        <a:pt x="31" y="51"/>
                      </a:lnTo>
                      <a:lnTo>
                        <a:pt x="0" y="40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3" name="Freeform 26">
                  <a:extLst>
                    <a:ext uri="{FF2B5EF4-FFF2-40B4-BE49-F238E27FC236}">
                      <a16:creationId xmlns:a16="http://schemas.microsoft.com/office/drawing/2014/main" id="{F292AFB0-7438-28B9-E216-52707EAFF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" y="1106"/>
                  <a:ext cx="105" cy="60"/>
                </a:xfrm>
                <a:custGeom>
                  <a:avLst/>
                  <a:gdLst>
                    <a:gd name="T0" fmla="*/ 0 w 105"/>
                    <a:gd name="T1" fmla="*/ 16 h 60"/>
                    <a:gd name="T2" fmla="*/ 105 w 105"/>
                    <a:gd name="T3" fmla="*/ 0 h 60"/>
                    <a:gd name="T4" fmla="*/ 105 w 105"/>
                    <a:gd name="T5" fmla="*/ 33 h 60"/>
                    <a:gd name="T6" fmla="*/ 74 w 105"/>
                    <a:gd name="T7" fmla="*/ 49 h 60"/>
                    <a:gd name="T8" fmla="*/ 6 w 105"/>
                    <a:gd name="T9" fmla="*/ 60 h 60"/>
                    <a:gd name="T10" fmla="*/ 0 w 105"/>
                    <a:gd name="T11" fmla="*/ 1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60">
                      <a:moveTo>
                        <a:pt x="0" y="16"/>
                      </a:moveTo>
                      <a:lnTo>
                        <a:pt x="105" y="0"/>
                      </a:lnTo>
                      <a:lnTo>
                        <a:pt x="105" y="33"/>
                      </a:lnTo>
                      <a:lnTo>
                        <a:pt x="74" y="49"/>
                      </a:lnTo>
                      <a:lnTo>
                        <a:pt x="6" y="6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072" name="Freeform 27">
                  <a:extLst>
                    <a:ext uri="{FF2B5EF4-FFF2-40B4-BE49-F238E27FC236}">
                      <a16:creationId xmlns:a16="http://schemas.microsoft.com/office/drawing/2014/main" id="{8761EA73-B77A-9BE7-FF87-9FC55A495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1125"/>
                  <a:ext cx="87" cy="58"/>
                </a:xfrm>
                <a:custGeom>
                  <a:avLst/>
                  <a:gdLst>
                    <a:gd name="T0" fmla="*/ 10 w 87"/>
                    <a:gd name="T1" fmla="*/ 11 h 58"/>
                    <a:gd name="T2" fmla="*/ 87 w 87"/>
                    <a:gd name="T3" fmla="*/ 0 h 58"/>
                    <a:gd name="T4" fmla="*/ 87 w 87"/>
                    <a:gd name="T5" fmla="*/ 47 h 58"/>
                    <a:gd name="T6" fmla="*/ 0 w 87"/>
                    <a:gd name="T7" fmla="*/ 58 h 58"/>
                    <a:gd name="T8" fmla="*/ 10 w 87"/>
                    <a:gd name="T9" fmla="*/ 1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58">
                      <a:moveTo>
                        <a:pt x="10" y="11"/>
                      </a:moveTo>
                      <a:lnTo>
                        <a:pt x="87" y="0"/>
                      </a:lnTo>
                      <a:lnTo>
                        <a:pt x="87" y="47"/>
                      </a:lnTo>
                      <a:lnTo>
                        <a:pt x="0" y="58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073" name="Freeform 28">
                  <a:extLst>
                    <a:ext uri="{FF2B5EF4-FFF2-40B4-BE49-F238E27FC236}">
                      <a16:creationId xmlns:a16="http://schemas.microsoft.com/office/drawing/2014/main" id="{86EB5548-7B66-8CFE-BEA7-A85F25E848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" y="1444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076" name="Freeform 29">
                  <a:extLst>
                    <a:ext uri="{FF2B5EF4-FFF2-40B4-BE49-F238E27FC236}">
                      <a16:creationId xmlns:a16="http://schemas.microsoft.com/office/drawing/2014/main" id="{0022DD2E-3077-60EB-08CB-D670E5ABE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" y="1404"/>
                  <a:ext cx="56" cy="44"/>
                </a:xfrm>
                <a:custGeom>
                  <a:avLst/>
                  <a:gdLst>
                    <a:gd name="T0" fmla="*/ 55 w 56"/>
                    <a:gd name="T1" fmla="*/ 15 h 44"/>
                    <a:gd name="T2" fmla="*/ 54 w 56"/>
                    <a:gd name="T3" fmla="*/ 11 h 44"/>
                    <a:gd name="T4" fmla="*/ 51 w 56"/>
                    <a:gd name="T5" fmla="*/ 7 h 44"/>
                    <a:gd name="T6" fmla="*/ 49 w 56"/>
                    <a:gd name="T7" fmla="*/ 5 h 44"/>
                    <a:gd name="T8" fmla="*/ 44 w 56"/>
                    <a:gd name="T9" fmla="*/ 1 h 44"/>
                    <a:gd name="T10" fmla="*/ 40 w 56"/>
                    <a:gd name="T11" fmla="*/ 0 h 44"/>
                    <a:gd name="T12" fmla="*/ 37 w 56"/>
                    <a:gd name="T13" fmla="*/ 0 h 44"/>
                    <a:gd name="T14" fmla="*/ 33 w 56"/>
                    <a:gd name="T15" fmla="*/ 0 h 44"/>
                    <a:gd name="T16" fmla="*/ 27 w 56"/>
                    <a:gd name="T17" fmla="*/ 0 h 44"/>
                    <a:gd name="T18" fmla="*/ 22 w 56"/>
                    <a:gd name="T19" fmla="*/ 1 h 44"/>
                    <a:gd name="T20" fmla="*/ 18 w 56"/>
                    <a:gd name="T21" fmla="*/ 2 h 44"/>
                    <a:gd name="T22" fmla="*/ 14 w 56"/>
                    <a:gd name="T23" fmla="*/ 5 h 44"/>
                    <a:gd name="T24" fmla="*/ 9 w 56"/>
                    <a:gd name="T25" fmla="*/ 7 h 44"/>
                    <a:gd name="T26" fmla="*/ 7 w 56"/>
                    <a:gd name="T27" fmla="*/ 10 h 44"/>
                    <a:gd name="T28" fmla="*/ 5 w 56"/>
                    <a:gd name="T29" fmla="*/ 13 h 44"/>
                    <a:gd name="T30" fmla="*/ 2 w 56"/>
                    <a:gd name="T31" fmla="*/ 17 h 44"/>
                    <a:gd name="T32" fmla="*/ 0 w 56"/>
                    <a:gd name="T33" fmla="*/ 22 h 44"/>
                    <a:gd name="T34" fmla="*/ 0 w 56"/>
                    <a:gd name="T35" fmla="*/ 26 h 44"/>
                    <a:gd name="T36" fmla="*/ 1 w 56"/>
                    <a:gd name="T37" fmla="*/ 29 h 44"/>
                    <a:gd name="T38" fmla="*/ 2 w 56"/>
                    <a:gd name="T39" fmla="*/ 33 h 44"/>
                    <a:gd name="T40" fmla="*/ 5 w 56"/>
                    <a:gd name="T41" fmla="*/ 37 h 44"/>
                    <a:gd name="T42" fmla="*/ 7 w 56"/>
                    <a:gd name="T43" fmla="*/ 39 h 44"/>
                    <a:gd name="T44" fmla="*/ 12 w 56"/>
                    <a:gd name="T45" fmla="*/ 43 h 44"/>
                    <a:gd name="T46" fmla="*/ 16 w 56"/>
                    <a:gd name="T47" fmla="*/ 44 h 44"/>
                    <a:gd name="T48" fmla="*/ 19 w 56"/>
                    <a:gd name="T49" fmla="*/ 44 h 44"/>
                    <a:gd name="T50" fmla="*/ 23 w 56"/>
                    <a:gd name="T51" fmla="*/ 44 h 44"/>
                    <a:gd name="T52" fmla="*/ 29 w 56"/>
                    <a:gd name="T53" fmla="*/ 44 h 44"/>
                    <a:gd name="T54" fmla="*/ 34 w 56"/>
                    <a:gd name="T55" fmla="*/ 43 h 44"/>
                    <a:gd name="T56" fmla="*/ 39 w 56"/>
                    <a:gd name="T57" fmla="*/ 42 h 44"/>
                    <a:gd name="T58" fmla="*/ 42 w 56"/>
                    <a:gd name="T59" fmla="*/ 39 h 44"/>
                    <a:gd name="T60" fmla="*/ 47 w 56"/>
                    <a:gd name="T61" fmla="*/ 37 h 44"/>
                    <a:gd name="T62" fmla="*/ 49 w 56"/>
                    <a:gd name="T63" fmla="*/ 34 h 44"/>
                    <a:gd name="T64" fmla="*/ 51 w 56"/>
                    <a:gd name="T65" fmla="*/ 31 h 44"/>
                    <a:gd name="T66" fmla="*/ 54 w 56"/>
                    <a:gd name="T67" fmla="*/ 27 h 44"/>
                    <a:gd name="T68" fmla="*/ 56 w 56"/>
                    <a:gd name="T69" fmla="*/ 22 h 44"/>
                    <a:gd name="T70" fmla="*/ 56 w 56"/>
                    <a:gd name="T71" fmla="*/ 18 h 44"/>
                    <a:gd name="T72" fmla="*/ 55 w 56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6" h="44">
                      <a:moveTo>
                        <a:pt x="55" y="15"/>
                      </a:moveTo>
                      <a:lnTo>
                        <a:pt x="54" y="11"/>
                      </a:lnTo>
                      <a:lnTo>
                        <a:pt x="51" y="7"/>
                      </a:lnTo>
                      <a:lnTo>
                        <a:pt x="49" y="5"/>
                      </a:lnTo>
                      <a:lnTo>
                        <a:pt x="44" y="1"/>
                      </a:lnTo>
                      <a:lnTo>
                        <a:pt x="40" y="0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27" y="0"/>
                      </a:lnTo>
                      <a:lnTo>
                        <a:pt x="22" y="1"/>
                      </a:lnTo>
                      <a:lnTo>
                        <a:pt x="18" y="2"/>
                      </a:lnTo>
                      <a:lnTo>
                        <a:pt x="14" y="5"/>
                      </a:lnTo>
                      <a:lnTo>
                        <a:pt x="9" y="7"/>
                      </a:lnTo>
                      <a:lnTo>
                        <a:pt x="7" y="10"/>
                      </a:lnTo>
                      <a:lnTo>
                        <a:pt x="5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2" y="43"/>
                      </a:lnTo>
                      <a:lnTo>
                        <a:pt x="16" y="44"/>
                      </a:lnTo>
                      <a:lnTo>
                        <a:pt x="19" y="44"/>
                      </a:lnTo>
                      <a:lnTo>
                        <a:pt x="23" y="44"/>
                      </a:lnTo>
                      <a:lnTo>
                        <a:pt x="29" y="44"/>
                      </a:lnTo>
                      <a:lnTo>
                        <a:pt x="34" y="43"/>
                      </a:lnTo>
                      <a:lnTo>
                        <a:pt x="39" y="42"/>
                      </a:lnTo>
                      <a:lnTo>
                        <a:pt x="42" y="39"/>
                      </a:lnTo>
                      <a:lnTo>
                        <a:pt x="47" y="37"/>
                      </a:lnTo>
                      <a:lnTo>
                        <a:pt x="49" y="34"/>
                      </a:lnTo>
                      <a:lnTo>
                        <a:pt x="51" y="31"/>
                      </a:lnTo>
                      <a:lnTo>
                        <a:pt x="54" y="27"/>
                      </a:lnTo>
                      <a:lnTo>
                        <a:pt x="56" y="22"/>
                      </a:lnTo>
                      <a:lnTo>
                        <a:pt x="56" y="18"/>
                      </a:lnTo>
                      <a:lnTo>
                        <a:pt x="55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077" name="Freeform 30">
                  <a:extLst>
                    <a:ext uri="{FF2B5EF4-FFF2-40B4-BE49-F238E27FC236}">
                      <a16:creationId xmlns:a16="http://schemas.microsoft.com/office/drawing/2014/main" id="{E502369D-1B54-1AC4-EF2A-C35F165AA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" y="1359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078" name="Freeform 31">
                  <a:extLst>
                    <a:ext uri="{FF2B5EF4-FFF2-40B4-BE49-F238E27FC236}">
                      <a16:creationId xmlns:a16="http://schemas.microsoft.com/office/drawing/2014/main" id="{F9804BDF-3F1C-3302-FF82-9E6452E22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" y="1319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079" name="Freeform 32">
                  <a:extLst>
                    <a:ext uri="{FF2B5EF4-FFF2-40B4-BE49-F238E27FC236}">
                      <a16:creationId xmlns:a16="http://schemas.microsoft.com/office/drawing/2014/main" id="{CFBC8D02-027E-BA70-6F09-694684E41B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" y="1442"/>
                  <a:ext cx="565" cy="162"/>
                </a:xfrm>
                <a:custGeom>
                  <a:avLst/>
                  <a:gdLst>
                    <a:gd name="T0" fmla="*/ 17 w 565"/>
                    <a:gd name="T1" fmla="*/ 120 h 162"/>
                    <a:gd name="T2" fmla="*/ 145 w 565"/>
                    <a:gd name="T3" fmla="*/ 102 h 162"/>
                    <a:gd name="T4" fmla="*/ 283 w 565"/>
                    <a:gd name="T5" fmla="*/ 68 h 162"/>
                    <a:gd name="T6" fmla="*/ 405 w 565"/>
                    <a:gd name="T7" fmla="*/ 36 h 162"/>
                    <a:gd name="T8" fmla="*/ 542 w 565"/>
                    <a:gd name="T9" fmla="*/ 0 h 162"/>
                    <a:gd name="T10" fmla="*/ 565 w 565"/>
                    <a:gd name="T11" fmla="*/ 8 h 162"/>
                    <a:gd name="T12" fmla="*/ 555 w 565"/>
                    <a:gd name="T13" fmla="*/ 26 h 162"/>
                    <a:gd name="T14" fmla="*/ 498 w 565"/>
                    <a:gd name="T15" fmla="*/ 38 h 162"/>
                    <a:gd name="T16" fmla="*/ 380 w 565"/>
                    <a:gd name="T17" fmla="*/ 66 h 162"/>
                    <a:gd name="T18" fmla="*/ 233 w 565"/>
                    <a:gd name="T19" fmla="*/ 104 h 162"/>
                    <a:gd name="T20" fmla="*/ 118 w 565"/>
                    <a:gd name="T21" fmla="*/ 134 h 162"/>
                    <a:gd name="T22" fmla="*/ 35 w 565"/>
                    <a:gd name="T23" fmla="*/ 162 h 162"/>
                    <a:gd name="T24" fmla="*/ 0 w 565"/>
                    <a:gd name="T25" fmla="*/ 152 h 162"/>
                    <a:gd name="T26" fmla="*/ 17 w 565"/>
                    <a:gd name="T27" fmla="*/ 12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5" h="162">
                      <a:moveTo>
                        <a:pt x="17" y="120"/>
                      </a:moveTo>
                      <a:lnTo>
                        <a:pt x="145" y="102"/>
                      </a:lnTo>
                      <a:lnTo>
                        <a:pt x="283" y="68"/>
                      </a:lnTo>
                      <a:lnTo>
                        <a:pt x="405" y="36"/>
                      </a:lnTo>
                      <a:lnTo>
                        <a:pt x="542" y="0"/>
                      </a:lnTo>
                      <a:lnTo>
                        <a:pt x="565" y="8"/>
                      </a:lnTo>
                      <a:lnTo>
                        <a:pt x="555" y="26"/>
                      </a:lnTo>
                      <a:lnTo>
                        <a:pt x="498" y="38"/>
                      </a:lnTo>
                      <a:lnTo>
                        <a:pt x="380" y="66"/>
                      </a:lnTo>
                      <a:lnTo>
                        <a:pt x="233" y="104"/>
                      </a:lnTo>
                      <a:lnTo>
                        <a:pt x="118" y="134"/>
                      </a:lnTo>
                      <a:lnTo>
                        <a:pt x="35" y="162"/>
                      </a:lnTo>
                      <a:lnTo>
                        <a:pt x="0" y="152"/>
                      </a:lnTo>
                      <a:lnTo>
                        <a:pt x="17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080" name="Freeform 33">
                  <a:extLst>
                    <a:ext uri="{FF2B5EF4-FFF2-40B4-BE49-F238E27FC236}">
                      <a16:creationId xmlns:a16="http://schemas.microsoft.com/office/drawing/2014/main" id="{1A05179D-99DD-87CF-0670-EB975C38E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" y="1539"/>
                  <a:ext cx="606" cy="259"/>
                </a:xfrm>
                <a:custGeom>
                  <a:avLst/>
                  <a:gdLst>
                    <a:gd name="T0" fmla="*/ 117 w 606"/>
                    <a:gd name="T1" fmla="*/ 131 h 259"/>
                    <a:gd name="T2" fmla="*/ 271 w 606"/>
                    <a:gd name="T3" fmla="*/ 88 h 259"/>
                    <a:gd name="T4" fmla="*/ 408 w 606"/>
                    <a:gd name="T5" fmla="*/ 49 h 259"/>
                    <a:gd name="T6" fmla="*/ 525 w 606"/>
                    <a:gd name="T7" fmla="*/ 20 h 259"/>
                    <a:gd name="T8" fmla="*/ 598 w 606"/>
                    <a:gd name="T9" fmla="*/ 0 h 259"/>
                    <a:gd name="T10" fmla="*/ 606 w 606"/>
                    <a:gd name="T11" fmla="*/ 26 h 259"/>
                    <a:gd name="T12" fmla="*/ 594 w 606"/>
                    <a:gd name="T13" fmla="*/ 77 h 259"/>
                    <a:gd name="T14" fmla="*/ 473 w 606"/>
                    <a:gd name="T15" fmla="*/ 112 h 259"/>
                    <a:gd name="T16" fmla="*/ 273 w 606"/>
                    <a:gd name="T17" fmla="*/ 161 h 259"/>
                    <a:gd name="T18" fmla="*/ 117 w 606"/>
                    <a:gd name="T19" fmla="*/ 218 h 259"/>
                    <a:gd name="T20" fmla="*/ 23 w 606"/>
                    <a:gd name="T21" fmla="*/ 259 h 259"/>
                    <a:gd name="T22" fmla="*/ 0 w 606"/>
                    <a:gd name="T23" fmla="*/ 249 h 259"/>
                    <a:gd name="T24" fmla="*/ 0 w 606"/>
                    <a:gd name="T25" fmla="*/ 208 h 259"/>
                    <a:gd name="T26" fmla="*/ 23 w 606"/>
                    <a:gd name="T27" fmla="*/ 137 h 259"/>
                    <a:gd name="T28" fmla="*/ 60 w 606"/>
                    <a:gd name="T29" fmla="*/ 141 h 259"/>
                    <a:gd name="T30" fmla="*/ 35 w 606"/>
                    <a:gd name="T31" fmla="*/ 173 h 259"/>
                    <a:gd name="T32" fmla="*/ 29 w 606"/>
                    <a:gd name="T33" fmla="*/ 220 h 259"/>
                    <a:gd name="T34" fmla="*/ 52 w 606"/>
                    <a:gd name="T35" fmla="*/ 218 h 259"/>
                    <a:gd name="T36" fmla="*/ 158 w 606"/>
                    <a:gd name="T37" fmla="*/ 182 h 259"/>
                    <a:gd name="T38" fmla="*/ 319 w 606"/>
                    <a:gd name="T39" fmla="*/ 130 h 259"/>
                    <a:gd name="T40" fmla="*/ 456 w 606"/>
                    <a:gd name="T41" fmla="*/ 94 h 259"/>
                    <a:gd name="T42" fmla="*/ 543 w 606"/>
                    <a:gd name="T43" fmla="*/ 65 h 259"/>
                    <a:gd name="T44" fmla="*/ 575 w 606"/>
                    <a:gd name="T45" fmla="*/ 59 h 259"/>
                    <a:gd name="T46" fmla="*/ 581 w 606"/>
                    <a:gd name="T47" fmla="*/ 24 h 259"/>
                    <a:gd name="T48" fmla="*/ 473 w 606"/>
                    <a:gd name="T49" fmla="*/ 55 h 259"/>
                    <a:gd name="T50" fmla="*/ 317 w 606"/>
                    <a:gd name="T51" fmla="*/ 90 h 259"/>
                    <a:gd name="T52" fmla="*/ 185 w 606"/>
                    <a:gd name="T53" fmla="*/ 131 h 259"/>
                    <a:gd name="T54" fmla="*/ 71 w 606"/>
                    <a:gd name="T55" fmla="*/ 165 h 259"/>
                    <a:gd name="T56" fmla="*/ 83 w 606"/>
                    <a:gd name="T57" fmla="*/ 137 h 259"/>
                    <a:gd name="T58" fmla="*/ 117 w 606"/>
                    <a:gd name="T59" fmla="*/ 131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06" h="259">
                      <a:moveTo>
                        <a:pt x="117" y="131"/>
                      </a:moveTo>
                      <a:lnTo>
                        <a:pt x="271" y="88"/>
                      </a:lnTo>
                      <a:lnTo>
                        <a:pt x="408" y="49"/>
                      </a:lnTo>
                      <a:lnTo>
                        <a:pt x="525" y="20"/>
                      </a:lnTo>
                      <a:lnTo>
                        <a:pt x="598" y="0"/>
                      </a:lnTo>
                      <a:lnTo>
                        <a:pt x="606" y="26"/>
                      </a:lnTo>
                      <a:lnTo>
                        <a:pt x="594" y="77"/>
                      </a:lnTo>
                      <a:lnTo>
                        <a:pt x="473" y="112"/>
                      </a:lnTo>
                      <a:lnTo>
                        <a:pt x="273" y="161"/>
                      </a:lnTo>
                      <a:lnTo>
                        <a:pt x="117" y="218"/>
                      </a:lnTo>
                      <a:lnTo>
                        <a:pt x="23" y="259"/>
                      </a:lnTo>
                      <a:lnTo>
                        <a:pt x="0" y="249"/>
                      </a:lnTo>
                      <a:lnTo>
                        <a:pt x="0" y="208"/>
                      </a:lnTo>
                      <a:lnTo>
                        <a:pt x="23" y="137"/>
                      </a:lnTo>
                      <a:lnTo>
                        <a:pt x="60" y="141"/>
                      </a:lnTo>
                      <a:lnTo>
                        <a:pt x="35" y="173"/>
                      </a:lnTo>
                      <a:lnTo>
                        <a:pt x="29" y="220"/>
                      </a:lnTo>
                      <a:lnTo>
                        <a:pt x="52" y="218"/>
                      </a:lnTo>
                      <a:lnTo>
                        <a:pt x="158" y="182"/>
                      </a:lnTo>
                      <a:lnTo>
                        <a:pt x="319" y="130"/>
                      </a:lnTo>
                      <a:lnTo>
                        <a:pt x="456" y="94"/>
                      </a:lnTo>
                      <a:lnTo>
                        <a:pt x="543" y="65"/>
                      </a:lnTo>
                      <a:lnTo>
                        <a:pt x="575" y="59"/>
                      </a:lnTo>
                      <a:lnTo>
                        <a:pt x="581" y="24"/>
                      </a:lnTo>
                      <a:lnTo>
                        <a:pt x="473" y="55"/>
                      </a:lnTo>
                      <a:lnTo>
                        <a:pt x="317" y="90"/>
                      </a:lnTo>
                      <a:lnTo>
                        <a:pt x="185" y="131"/>
                      </a:lnTo>
                      <a:lnTo>
                        <a:pt x="71" y="165"/>
                      </a:lnTo>
                      <a:lnTo>
                        <a:pt x="83" y="137"/>
                      </a:lnTo>
                      <a:lnTo>
                        <a:pt x="117" y="1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31081" name="Group 34">
                  <a:extLst>
                    <a:ext uri="{FF2B5EF4-FFF2-40B4-BE49-F238E27FC236}">
                      <a16:creationId xmlns:a16="http://schemas.microsoft.com/office/drawing/2014/main" id="{4FA4253C-CFF5-4C16-A60F-B6747D5E54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" y="1154"/>
                  <a:ext cx="105" cy="108"/>
                  <a:chOff x="1081" y="1154"/>
                  <a:chExt cx="105" cy="108"/>
                </a:xfrm>
              </p:grpSpPr>
              <p:sp>
                <p:nvSpPr>
                  <p:cNvPr id="131090" name="Freeform 35">
                    <a:extLst>
                      <a:ext uri="{FF2B5EF4-FFF2-40B4-BE49-F238E27FC236}">
                        <a16:creationId xmlns:a16="http://schemas.microsoft.com/office/drawing/2014/main" id="{55C17ED6-3015-538C-C71D-19F7BCD3B7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" y="1154"/>
                    <a:ext cx="93" cy="108"/>
                  </a:xfrm>
                  <a:custGeom>
                    <a:avLst/>
                    <a:gdLst>
                      <a:gd name="T0" fmla="*/ 2 w 93"/>
                      <a:gd name="T1" fmla="*/ 53 h 108"/>
                      <a:gd name="T2" fmla="*/ 14 w 93"/>
                      <a:gd name="T3" fmla="*/ 31 h 108"/>
                      <a:gd name="T4" fmla="*/ 37 w 93"/>
                      <a:gd name="T5" fmla="*/ 29 h 108"/>
                      <a:gd name="T6" fmla="*/ 64 w 93"/>
                      <a:gd name="T7" fmla="*/ 31 h 108"/>
                      <a:gd name="T8" fmla="*/ 70 w 93"/>
                      <a:gd name="T9" fmla="*/ 49 h 108"/>
                      <a:gd name="T10" fmla="*/ 58 w 93"/>
                      <a:gd name="T11" fmla="*/ 73 h 108"/>
                      <a:gd name="T12" fmla="*/ 37 w 93"/>
                      <a:gd name="T13" fmla="*/ 79 h 108"/>
                      <a:gd name="T14" fmla="*/ 6 w 93"/>
                      <a:gd name="T15" fmla="*/ 84 h 108"/>
                      <a:gd name="T16" fmla="*/ 8 w 93"/>
                      <a:gd name="T17" fmla="*/ 98 h 108"/>
                      <a:gd name="T18" fmla="*/ 27 w 93"/>
                      <a:gd name="T19" fmla="*/ 108 h 108"/>
                      <a:gd name="T20" fmla="*/ 62 w 93"/>
                      <a:gd name="T21" fmla="*/ 96 h 108"/>
                      <a:gd name="T22" fmla="*/ 83 w 93"/>
                      <a:gd name="T23" fmla="*/ 77 h 108"/>
                      <a:gd name="T24" fmla="*/ 93 w 93"/>
                      <a:gd name="T25" fmla="*/ 59 h 108"/>
                      <a:gd name="T26" fmla="*/ 89 w 93"/>
                      <a:gd name="T27" fmla="*/ 29 h 108"/>
                      <a:gd name="T28" fmla="*/ 70 w 93"/>
                      <a:gd name="T29" fmla="*/ 16 h 108"/>
                      <a:gd name="T30" fmla="*/ 37 w 93"/>
                      <a:gd name="T31" fmla="*/ 0 h 108"/>
                      <a:gd name="T32" fmla="*/ 12 w 93"/>
                      <a:gd name="T33" fmla="*/ 6 h 108"/>
                      <a:gd name="T34" fmla="*/ 0 w 93"/>
                      <a:gd name="T35" fmla="*/ 35 h 108"/>
                      <a:gd name="T36" fmla="*/ 2 w 93"/>
                      <a:gd name="T37" fmla="*/ 53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8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3"/>
                        </a:lnTo>
                        <a:lnTo>
                          <a:pt x="37" y="79"/>
                        </a:lnTo>
                        <a:lnTo>
                          <a:pt x="6" y="84"/>
                        </a:lnTo>
                        <a:lnTo>
                          <a:pt x="8" y="98"/>
                        </a:lnTo>
                        <a:lnTo>
                          <a:pt x="27" y="108"/>
                        </a:lnTo>
                        <a:lnTo>
                          <a:pt x="62" y="96"/>
                        </a:lnTo>
                        <a:lnTo>
                          <a:pt x="83" y="77"/>
                        </a:lnTo>
                        <a:lnTo>
                          <a:pt x="93" y="59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1091" name="Freeform 36">
                    <a:extLst>
                      <a:ext uri="{FF2B5EF4-FFF2-40B4-BE49-F238E27FC236}">
                        <a16:creationId xmlns:a16="http://schemas.microsoft.com/office/drawing/2014/main" id="{1CFD494F-F3A8-660C-D430-C8B8584D23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1" y="1180"/>
                    <a:ext cx="54" cy="73"/>
                  </a:xfrm>
                  <a:custGeom>
                    <a:avLst/>
                    <a:gdLst>
                      <a:gd name="T0" fmla="*/ 41 w 54"/>
                      <a:gd name="T1" fmla="*/ 0 h 73"/>
                      <a:gd name="T2" fmla="*/ 16 w 54"/>
                      <a:gd name="T3" fmla="*/ 15 h 73"/>
                      <a:gd name="T4" fmla="*/ 20 w 54"/>
                      <a:gd name="T5" fmla="*/ 39 h 73"/>
                      <a:gd name="T6" fmla="*/ 27 w 54"/>
                      <a:gd name="T7" fmla="*/ 58 h 73"/>
                      <a:gd name="T8" fmla="*/ 54 w 54"/>
                      <a:gd name="T9" fmla="*/ 67 h 73"/>
                      <a:gd name="T10" fmla="*/ 27 w 54"/>
                      <a:gd name="T11" fmla="*/ 73 h 73"/>
                      <a:gd name="T12" fmla="*/ 2 w 54"/>
                      <a:gd name="T13" fmla="*/ 58 h 73"/>
                      <a:gd name="T14" fmla="*/ 0 w 54"/>
                      <a:gd name="T15" fmla="*/ 34 h 73"/>
                      <a:gd name="T16" fmla="*/ 2 w 54"/>
                      <a:gd name="T17" fmla="*/ 6 h 73"/>
                      <a:gd name="T18" fmla="*/ 41 w 54"/>
                      <a:gd name="T1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4" h="73">
                        <a:moveTo>
                          <a:pt x="41" y="0"/>
                        </a:moveTo>
                        <a:lnTo>
                          <a:pt x="16" y="15"/>
                        </a:lnTo>
                        <a:lnTo>
                          <a:pt x="20" y="39"/>
                        </a:lnTo>
                        <a:lnTo>
                          <a:pt x="27" y="58"/>
                        </a:lnTo>
                        <a:lnTo>
                          <a:pt x="54" y="67"/>
                        </a:lnTo>
                        <a:lnTo>
                          <a:pt x="27" y="73"/>
                        </a:lnTo>
                        <a:lnTo>
                          <a:pt x="2" y="58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31082" name="Group 37">
                  <a:extLst>
                    <a:ext uri="{FF2B5EF4-FFF2-40B4-BE49-F238E27FC236}">
                      <a16:creationId xmlns:a16="http://schemas.microsoft.com/office/drawing/2014/main" id="{77F2E266-7D8B-0AF8-4145-66BA305DFD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" y="1194"/>
                  <a:ext cx="104" cy="108"/>
                  <a:chOff x="888" y="1194"/>
                  <a:chExt cx="104" cy="108"/>
                </a:xfrm>
              </p:grpSpPr>
              <p:sp>
                <p:nvSpPr>
                  <p:cNvPr id="131088" name="Freeform 38">
                    <a:extLst>
                      <a:ext uri="{FF2B5EF4-FFF2-40B4-BE49-F238E27FC236}">
                        <a16:creationId xmlns:a16="http://schemas.microsoft.com/office/drawing/2014/main" id="{B0FB9E3A-CD65-915D-36D6-1C7F227435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99" y="1194"/>
                    <a:ext cx="93" cy="108"/>
                  </a:xfrm>
                  <a:custGeom>
                    <a:avLst/>
                    <a:gdLst>
                      <a:gd name="T0" fmla="*/ 2 w 93"/>
                      <a:gd name="T1" fmla="*/ 53 h 108"/>
                      <a:gd name="T2" fmla="*/ 14 w 93"/>
                      <a:gd name="T3" fmla="*/ 31 h 108"/>
                      <a:gd name="T4" fmla="*/ 37 w 93"/>
                      <a:gd name="T5" fmla="*/ 29 h 108"/>
                      <a:gd name="T6" fmla="*/ 64 w 93"/>
                      <a:gd name="T7" fmla="*/ 31 h 108"/>
                      <a:gd name="T8" fmla="*/ 70 w 93"/>
                      <a:gd name="T9" fmla="*/ 49 h 108"/>
                      <a:gd name="T10" fmla="*/ 58 w 93"/>
                      <a:gd name="T11" fmla="*/ 73 h 108"/>
                      <a:gd name="T12" fmla="*/ 37 w 93"/>
                      <a:gd name="T13" fmla="*/ 79 h 108"/>
                      <a:gd name="T14" fmla="*/ 6 w 93"/>
                      <a:gd name="T15" fmla="*/ 84 h 108"/>
                      <a:gd name="T16" fmla="*/ 8 w 93"/>
                      <a:gd name="T17" fmla="*/ 98 h 108"/>
                      <a:gd name="T18" fmla="*/ 27 w 93"/>
                      <a:gd name="T19" fmla="*/ 108 h 108"/>
                      <a:gd name="T20" fmla="*/ 62 w 93"/>
                      <a:gd name="T21" fmla="*/ 96 h 108"/>
                      <a:gd name="T22" fmla="*/ 83 w 93"/>
                      <a:gd name="T23" fmla="*/ 77 h 108"/>
                      <a:gd name="T24" fmla="*/ 93 w 93"/>
                      <a:gd name="T25" fmla="*/ 59 h 108"/>
                      <a:gd name="T26" fmla="*/ 89 w 93"/>
                      <a:gd name="T27" fmla="*/ 29 h 108"/>
                      <a:gd name="T28" fmla="*/ 70 w 93"/>
                      <a:gd name="T29" fmla="*/ 16 h 108"/>
                      <a:gd name="T30" fmla="*/ 37 w 93"/>
                      <a:gd name="T31" fmla="*/ 0 h 108"/>
                      <a:gd name="T32" fmla="*/ 12 w 93"/>
                      <a:gd name="T33" fmla="*/ 6 h 108"/>
                      <a:gd name="T34" fmla="*/ 0 w 93"/>
                      <a:gd name="T35" fmla="*/ 35 h 108"/>
                      <a:gd name="T36" fmla="*/ 2 w 93"/>
                      <a:gd name="T37" fmla="*/ 53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8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3"/>
                        </a:lnTo>
                        <a:lnTo>
                          <a:pt x="37" y="79"/>
                        </a:lnTo>
                        <a:lnTo>
                          <a:pt x="6" y="84"/>
                        </a:lnTo>
                        <a:lnTo>
                          <a:pt x="8" y="98"/>
                        </a:lnTo>
                        <a:lnTo>
                          <a:pt x="27" y="108"/>
                        </a:lnTo>
                        <a:lnTo>
                          <a:pt x="62" y="96"/>
                        </a:lnTo>
                        <a:lnTo>
                          <a:pt x="83" y="77"/>
                        </a:lnTo>
                        <a:lnTo>
                          <a:pt x="93" y="59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1089" name="Freeform 39">
                    <a:extLst>
                      <a:ext uri="{FF2B5EF4-FFF2-40B4-BE49-F238E27FC236}">
                        <a16:creationId xmlns:a16="http://schemas.microsoft.com/office/drawing/2014/main" id="{6C089A4D-5577-89A1-6CFA-71E3E25C14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" y="1220"/>
                    <a:ext cx="53" cy="73"/>
                  </a:xfrm>
                  <a:custGeom>
                    <a:avLst/>
                    <a:gdLst>
                      <a:gd name="T0" fmla="*/ 40 w 53"/>
                      <a:gd name="T1" fmla="*/ 0 h 73"/>
                      <a:gd name="T2" fmla="*/ 15 w 53"/>
                      <a:gd name="T3" fmla="*/ 15 h 73"/>
                      <a:gd name="T4" fmla="*/ 20 w 53"/>
                      <a:gd name="T5" fmla="*/ 39 h 73"/>
                      <a:gd name="T6" fmla="*/ 27 w 53"/>
                      <a:gd name="T7" fmla="*/ 58 h 73"/>
                      <a:gd name="T8" fmla="*/ 53 w 53"/>
                      <a:gd name="T9" fmla="*/ 67 h 73"/>
                      <a:gd name="T10" fmla="*/ 27 w 53"/>
                      <a:gd name="T11" fmla="*/ 73 h 73"/>
                      <a:gd name="T12" fmla="*/ 2 w 53"/>
                      <a:gd name="T13" fmla="*/ 58 h 73"/>
                      <a:gd name="T14" fmla="*/ 0 w 53"/>
                      <a:gd name="T15" fmla="*/ 34 h 73"/>
                      <a:gd name="T16" fmla="*/ 2 w 53"/>
                      <a:gd name="T17" fmla="*/ 6 h 73"/>
                      <a:gd name="T18" fmla="*/ 40 w 53"/>
                      <a:gd name="T1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73">
                        <a:moveTo>
                          <a:pt x="40" y="0"/>
                        </a:moveTo>
                        <a:lnTo>
                          <a:pt x="15" y="15"/>
                        </a:lnTo>
                        <a:lnTo>
                          <a:pt x="20" y="39"/>
                        </a:lnTo>
                        <a:lnTo>
                          <a:pt x="27" y="58"/>
                        </a:lnTo>
                        <a:lnTo>
                          <a:pt x="53" y="67"/>
                        </a:lnTo>
                        <a:lnTo>
                          <a:pt x="27" y="73"/>
                        </a:lnTo>
                        <a:lnTo>
                          <a:pt x="2" y="58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31083" name="Group 40">
                  <a:extLst>
                    <a:ext uri="{FF2B5EF4-FFF2-40B4-BE49-F238E27FC236}">
                      <a16:creationId xmlns:a16="http://schemas.microsoft.com/office/drawing/2014/main" id="{BDBE052B-51B2-2CF7-C783-55F8C6E443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0" y="1243"/>
                  <a:ext cx="105" cy="109"/>
                  <a:chOff x="690" y="1243"/>
                  <a:chExt cx="105" cy="109"/>
                </a:xfrm>
              </p:grpSpPr>
              <p:sp>
                <p:nvSpPr>
                  <p:cNvPr id="131086" name="Freeform 41">
                    <a:extLst>
                      <a:ext uri="{FF2B5EF4-FFF2-40B4-BE49-F238E27FC236}">
                        <a16:creationId xmlns:a16="http://schemas.microsoft.com/office/drawing/2014/main" id="{4A96240A-BAF7-7209-F715-C2427EC74A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2" y="1243"/>
                    <a:ext cx="93" cy="109"/>
                  </a:xfrm>
                  <a:custGeom>
                    <a:avLst/>
                    <a:gdLst>
                      <a:gd name="T0" fmla="*/ 2 w 93"/>
                      <a:gd name="T1" fmla="*/ 53 h 109"/>
                      <a:gd name="T2" fmla="*/ 14 w 93"/>
                      <a:gd name="T3" fmla="*/ 31 h 109"/>
                      <a:gd name="T4" fmla="*/ 37 w 93"/>
                      <a:gd name="T5" fmla="*/ 29 h 109"/>
                      <a:gd name="T6" fmla="*/ 64 w 93"/>
                      <a:gd name="T7" fmla="*/ 31 h 109"/>
                      <a:gd name="T8" fmla="*/ 70 w 93"/>
                      <a:gd name="T9" fmla="*/ 49 h 109"/>
                      <a:gd name="T10" fmla="*/ 58 w 93"/>
                      <a:gd name="T11" fmla="*/ 74 h 109"/>
                      <a:gd name="T12" fmla="*/ 37 w 93"/>
                      <a:gd name="T13" fmla="*/ 80 h 109"/>
                      <a:gd name="T14" fmla="*/ 6 w 93"/>
                      <a:gd name="T15" fmla="*/ 84 h 109"/>
                      <a:gd name="T16" fmla="*/ 8 w 93"/>
                      <a:gd name="T17" fmla="*/ 99 h 109"/>
                      <a:gd name="T18" fmla="*/ 27 w 93"/>
                      <a:gd name="T19" fmla="*/ 109 h 109"/>
                      <a:gd name="T20" fmla="*/ 62 w 93"/>
                      <a:gd name="T21" fmla="*/ 97 h 109"/>
                      <a:gd name="T22" fmla="*/ 83 w 93"/>
                      <a:gd name="T23" fmla="*/ 78 h 109"/>
                      <a:gd name="T24" fmla="*/ 93 w 93"/>
                      <a:gd name="T25" fmla="*/ 60 h 109"/>
                      <a:gd name="T26" fmla="*/ 89 w 93"/>
                      <a:gd name="T27" fmla="*/ 29 h 109"/>
                      <a:gd name="T28" fmla="*/ 70 w 93"/>
                      <a:gd name="T29" fmla="*/ 16 h 109"/>
                      <a:gd name="T30" fmla="*/ 37 w 93"/>
                      <a:gd name="T31" fmla="*/ 0 h 109"/>
                      <a:gd name="T32" fmla="*/ 12 w 93"/>
                      <a:gd name="T33" fmla="*/ 6 h 109"/>
                      <a:gd name="T34" fmla="*/ 0 w 93"/>
                      <a:gd name="T35" fmla="*/ 35 h 109"/>
                      <a:gd name="T36" fmla="*/ 2 w 93"/>
                      <a:gd name="T37" fmla="*/ 53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9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4"/>
                        </a:lnTo>
                        <a:lnTo>
                          <a:pt x="37" y="80"/>
                        </a:lnTo>
                        <a:lnTo>
                          <a:pt x="6" y="84"/>
                        </a:lnTo>
                        <a:lnTo>
                          <a:pt x="8" y="99"/>
                        </a:lnTo>
                        <a:lnTo>
                          <a:pt x="27" y="109"/>
                        </a:lnTo>
                        <a:lnTo>
                          <a:pt x="62" y="97"/>
                        </a:lnTo>
                        <a:lnTo>
                          <a:pt x="83" y="78"/>
                        </a:lnTo>
                        <a:lnTo>
                          <a:pt x="93" y="60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1087" name="Freeform 42">
                    <a:extLst>
                      <a:ext uri="{FF2B5EF4-FFF2-40B4-BE49-F238E27FC236}">
                        <a16:creationId xmlns:a16="http://schemas.microsoft.com/office/drawing/2014/main" id="{8FAA0671-5323-3849-543E-2100A66796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" y="1270"/>
                    <a:ext cx="54" cy="72"/>
                  </a:xfrm>
                  <a:custGeom>
                    <a:avLst/>
                    <a:gdLst>
                      <a:gd name="T0" fmla="*/ 41 w 54"/>
                      <a:gd name="T1" fmla="*/ 0 h 72"/>
                      <a:gd name="T2" fmla="*/ 16 w 54"/>
                      <a:gd name="T3" fmla="*/ 15 h 72"/>
                      <a:gd name="T4" fmla="*/ 20 w 54"/>
                      <a:gd name="T5" fmla="*/ 38 h 72"/>
                      <a:gd name="T6" fmla="*/ 27 w 54"/>
                      <a:gd name="T7" fmla="*/ 57 h 72"/>
                      <a:gd name="T8" fmla="*/ 54 w 54"/>
                      <a:gd name="T9" fmla="*/ 66 h 72"/>
                      <a:gd name="T10" fmla="*/ 27 w 54"/>
                      <a:gd name="T11" fmla="*/ 72 h 72"/>
                      <a:gd name="T12" fmla="*/ 2 w 54"/>
                      <a:gd name="T13" fmla="*/ 57 h 72"/>
                      <a:gd name="T14" fmla="*/ 0 w 54"/>
                      <a:gd name="T15" fmla="*/ 34 h 72"/>
                      <a:gd name="T16" fmla="*/ 2 w 54"/>
                      <a:gd name="T17" fmla="*/ 6 h 72"/>
                      <a:gd name="T18" fmla="*/ 41 w 54"/>
                      <a:gd name="T19" fmla="*/ 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4" h="72">
                        <a:moveTo>
                          <a:pt x="41" y="0"/>
                        </a:moveTo>
                        <a:lnTo>
                          <a:pt x="16" y="15"/>
                        </a:lnTo>
                        <a:lnTo>
                          <a:pt x="20" y="38"/>
                        </a:lnTo>
                        <a:lnTo>
                          <a:pt x="27" y="57"/>
                        </a:lnTo>
                        <a:lnTo>
                          <a:pt x="54" y="66"/>
                        </a:lnTo>
                        <a:lnTo>
                          <a:pt x="27" y="72"/>
                        </a:lnTo>
                        <a:lnTo>
                          <a:pt x="2" y="57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31084" name="Freeform 43">
                  <a:extLst>
                    <a:ext uri="{FF2B5EF4-FFF2-40B4-BE49-F238E27FC236}">
                      <a16:creationId xmlns:a16="http://schemas.microsoft.com/office/drawing/2014/main" id="{7917794D-84C1-FCB8-DE63-C12702D0E7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780"/>
                  <a:ext cx="1316" cy="1196"/>
                </a:xfrm>
                <a:custGeom>
                  <a:avLst/>
                  <a:gdLst>
                    <a:gd name="T0" fmla="*/ 29 w 1316"/>
                    <a:gd name="T1" fmla="*/ 42 h 1196"/>
                    <a:gd name="T2" fmla="*/ 52 w 1316"/>
                    <a:gd name="T3" fmla="*/ 130 h 1196"/>
                    <a:gd name="T4" fmla="*/ 40 w 1316"/>
                    <a:gd name="T5" fmla="*/ 340 h 1196"/>
                    <a:gd name="T6" fmla="*/ 38 w 1316"/>
                    <a:gd name="T7" fmla="*/ 569 h 1196"/>
                    <a:gd name="T8" fmla="*/ 55 w 1316"/>
                    <a:gd name="T9" fmla="*/ 730 h 1196"/>
                    <a:gd name="T10" fmla="*/ 120 w 1316"/>
                    <a:gd name="T11" fmla="*/ 806 h 1196"/>
                    <a:gd name="T12" fmla="*/ 222 w 1316"/>
                    <a:gd name="T13" fmla="*/ 908 h 1196"/>
                    <a:gd name="T14" fmla="*/ 304 w 1316"/>
                    <a:gd name="T15" fmla="*/ 1005 h 1196"/>
                    <a:gd name="T16" fmla="*/ 378 w 1316"/>
                    <a:gd name="T17" fmla="*/ 1108 h 1196"/>
                    <a:gd name="T18" fmla="*/ 447 w 1316"/>
                    <a:gd name="T19" fmla="*/ 1167 h 1196"/>
                    <a:gd name="T20" fmla="*/ 453 w 1316"/>
                    <a:gd name="T21" fmla="*/ 1057 h 1196"/>
                    <a:gd name="T22" fmla="*/ 453 w 1316"/>
                    <a:gd name="T23" fmla="*/ 730 h 1196"/>
                    <a:gd name="T24" fmla="*/ 453 w 1316"/>
                    <a:gd name="T25" fmla="*/ 462 h 1196"/>
                    <a:gd name="T26" fmla="*/ 458 w 1316"/>
                    <a:gd name="T27" fmla="*/ 266 h 1196"/>
                    <a:gd name="T28" fmla="*/ 481 w 1316"/>
                    <a:gd name="T29" fmla="*/ 0 h 1196"/>
                    <a:gd name="T30" fmla="*/ 485 w 1316"/>
                    <a:gd name="T31" fmla="*/ 174 h 1196"/>
                    <a:gd name="T32" fmla="*/ 485 w 1316"/>
                    <a:gd name="T33" fmla="*/ 334 h 1196"/>
                    <a:gd name="T34" fmla="*/ 479 w 1316"/>
                    <a:gd name="T35" fmla="*/ 531 h 1196"/>
                    <a:gd name="T36" fmla="*/ 479 w 1316"/>
                    <a:gd name="T37" fmla="*/ 736 h 1196"/>
                    <a:gd name="T38" fmla="*/ 476 w 1316"/>
                    <a:gd name="T39" fmla="*/ 925 h 1196"/>
                    <a:gd name="T40" fmla="*/ 476 w 1316"/>
                    <a:gd name="T41" fmla="*/ 1143 h 1196"/>
                    <a:gd name="T42" fmla="*/ 567 w 1316"/>
                    <a:gd name="T43" fmla="*/ 1131 h 1196"/>
                    <a:gd name="T44" fmla="*/ 762 w 1316"/>
                    <a:gd name="T45" fmla="*/ 1064 h 1196"/>
                    <a:gd name="T46" fmla="*/ 881 w 1316"/>
                    <a:gd name="T47" fmla="*/ 1018 h 1196"/>
                    <a:gd name="T48" fmla="*/ 1010 w 1316"/>
                    <a:gd name="T49" fmla="*/ 971 h 1196"/>
                    <a:gd name="T50" fmla="*/ 1148 w 1316"/>
                    <a:gd name="T51" fmla="*/ 909 h 1196"/>
                    <a:gd name="T52" fmla="*/ 1253 w 1316"/>
                    <a:gd name="T53" fmla="*/ 875 h 1196"/>
                    <a:gd name="T54" fmla="*/ 1270 w 1316"/>
                    <a:gd name="T55" fmla="*/ 844 h 1196"/>
                    <a:gd name="T56" fmla="*/ 1285 w 1316"/>
                    <a:gd name="T57" fmla="*/ 818 h 1196"/>
                    <a:gd name="T58" fmla="*/ 1293 w 1316"/>
                    <a:gd name="T59" fmla="*/ 646 h 1196"/>
                    <a:gd name="T60" fmla="*/ 1291 w 1316"/>
                    <a:gd name="T61" fmla="*/ 443 h 1196"/>
                    <a:gd name="T62" fmla="*/ 1291 w 1316"/>
                    <a:gd name="T63" fmla="*/ 311 h 1196"/>
                    <a:gd name="T64" fmla="*/ 1293 w 1316"/>
                    <a:gd name="T65" fmla="*/ 197 h 1196"/>
                    <a:gd name="T66" fmla="*/ 1316 w 1316"/>
                    <a:gd name="T67" fmla="*/ 4 h 1196"/>
                    <a:gd name="T68" fmla="*/ 1316 w 1316"/>
                    <a:gd name="T69" fmla="*/ 220 h 1196"/>
                    <a:gd name="T70" fmla="*/ 1316 w 1316"/>
                    <a:gd name="T71" fmla="*/ 376 h 1196"/>
                    <a:gd name="T72" fmla="*/ 1316 w 1316"/>
                    <a:gd name="T73" fmla="*/ 598 h 1196"/>
                    <a:gd name="T74" fmla="*/ 1316 w 1316"/>
                    <a:gd name="T75" fmla="*/ 829 h 1196"/>
                    <a:gd name="T76" fmla="*/ 1303 w 1316"/>
                    <a:gd name="T77" fmla="*/ 885 h 1196"/>
                    <a:gd name="T78" fmla="*/ 1274 w 1316"/>
                    <a:gd name="T79" fmla="*/ 904 h 1196"/>
                    <a:gd name="T80" fmla="*/ 1190 w 1316"/>
                    <a:gd name="T81" fmla="*/ 925 h 1196"/>
                    <a:gd name="T82" fmla="*/ 1064 w 1316"/>
                    <a:gd name="T83" fmla="*/ 976 h 1196"/>
                    <a:gd name="T84" fmla="*/ 921 w 1316"/>
                    <a:gd name="T85" fmla="*/ 1036 h 1196"/>
                    <a:gd name="T86" fmla="*/ 777 w 1316"/>
                    <a:gd name="T87" fmla="*/ 1091 h 1196"/>
                    <a:gd name="T88" fmla="*/ 600 w 1316"/>
                    <a:gd name="T89" fmla="*/ 1150 h 1196"/>
                    <a:gd name="T90" fmla="*/ 479 w 1316"/>
                    <a:gd name="T91" fmla="*/ 1194 h 1196"/>
                    <a:gd name="T92" fmla="*/ 434 w 1316"/>
                    <a:gd name="T93" fmla="*/ 1196 h 1196"/>
                    <a:gd name="T94" fmla="*/ 390 w 1316"/>
                    <a:gd name="T95" fmla="*/ 1154 h 1196"/>
                    <a:gd name="T96" fmla="*/ 321 w 1316"/>
                    <a:gd name="T97" fmla="*/ 1081 h 1196"/>
                    <a:gd name="T98" fmla="*/ 256 w 1316"/>
                    <a:gd name="T99" fmla="*/ 984 h 1196"/>
                    <a:gd name="T100" fmla="*/ 187 w 1316"/>
                    <a:gd name="T101" fmla="*/ 908 h 1196"/>
                    <a:gd name="T102" fmla="*/ 97 w 1316"/>
                    <a:gd name="T103" fmla="*/ 823 h 1196"/>
                    <a:gd name="T104" fmla="*/ 44 w 1316"/>
                    <a:gd name="T105" fmla="*/ 770 h 1196"/>
                    <a:gd name="T106" fmla="*/ 6 w 1316"/>
                    <a:gd name="T107" fmla="*/ 730 h 1196"/>
                    <a:gd name="T108" fmla="*/ 0 w 1316"/>
                    <a:gd name="T109" fmla="*/ 674 h 1196"/>
                    <a:gd name="T110" fmla="*/ 17 w 1316"/>
                    <a:gd name="T111" fmla="*/ 520 h 1196"/>
                    <a:gd name="T112" fmla="*/ 29 w 1316"/>
                    <a:gd name="T113" fmla="*/ 216 h 1196"/>
                    <a:gd name="T114" fmla="*/ 29 w 1316"/>
                    <a:gd name="T115" fmla="*/ 42 h 1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16" h="1196">
                      <a:moveTo>
                        <a:pt x="29" y="42"/>
                      </a:moveTo>
                      <a:lnTo>
                        <a:pt x="52" y="130"/>
                      </a:lnTo>
                      <a:lnTo>
                        <a:pt x="40" y="340"/>
                      </a:lnTo>
                      <a:lnTo>
                        <a:pt x="38" y="569"/>
                      </a:lnTo>
                      <a:lnTo>
                        <a:pt x="55" y="730"/>
                      </a:lnTo>
                      <a:lnTo>
                        <a:pt x="120" y="806"/>
                      </a:lnTo>
                      <a:lnTo>
                        <a:pt x="222" y="908"/>
                      </a:lnTo>
                      <a:lnTo>
                        <a:pt x="304" y="1005"/>
                      </a:lnTo>
                      <a:lnTo>
                        <a:pt x="378" y="1108"/>
                      </a:lnTo>
                      <a:lnTo>
                        <a:pt x="447" y="1167"/>
                      </a:lnTo>
                      <a:lnTo>
                        <a:pt x="453" y="1057"/>
                      </a:lnTo>
                      <a:lnTo>
                        <a:pt x="453" y="730"/>
                      </a:lnTo>
                      <a:lnTo>
                        <a:pt x="453" y="462"/>
                      </a:lnTo>
                      <a:lnTo>
                        <a:pt x="458" y="266"/>
                      </a:lnTo>
                      <a:lnTo>
                        <a:pt x="481" y="0"/>
                      </a:lnTo>
                      <a:lnTo>
                        <a:pt x="485" y="174"/>
                      </a:lnTo>
                      <a:lnTo>
                        <a:pt x="485" y="334"/>
                      </a:lnTo>
                      <a:lnTo>
                        <a:pt x="479" y="531"/>
                      </a:lnTo>
                      <a:lnTo>
                        <a:pt x="479" y="736"/>
                      </a:lnTo>
                      <a:lnTo>
                        <a:pt x="476" y="925"/>
                      </a:lnTo>
                      <a:lnTo>
                        <a:pt x="476" y="1143"/>
                      </a:lnTo>
                      <a:lnTo>
                        <a:pt x="567" y="1131"/>
                      </a:lnTo>
                      <a:lnTo>
                        <a:pt x="762" y="1064"/>
                      </a:lnTo>
                      <a:lnTo>
                        <a:pt x="881" y="1018"/>
                      </a:lnTo>
                      <a:lnTo>
                        <a:pt x="1010" y="971"/>
                      </a:lnTo>
                      <a:lnTo>
                        <a:pt x="1148" y="909"/>
                      </a:lnTo>
                      <a:lnTo>
                        <a:pt x="1253" y="875"/>
                      </a:lnTo>
                      <a:lnTo>
                        <a:pt x="1270" y="844"/>
                      </a:lnTo>
                      <a:lnTo>
                        <a:pt x="1285" y="818"/>
                      </a:lnTo>
                      <a:lnTo>
                        <a:pt x="1293" y="646"/>
                      </a:lnTo>
                      <a:lnTo>
                        <a:pt x="1291" y="443"/>
                      </a:lnTo>
                      <a:lnTo>
                        <a:pt x="1291" y="311"/>
                      </a:lnTo>
                      <a:lnTo>
                        <a:pt x="1293" y="197"/>
                      </a:lnTo>
                      <a:lnTo>
                        <a:pt x="1316" y="4"/>
                      </a:lnTo>
                      <a:lnTo>
                        <a:pt x="1316" y="220"/>
                      </a:lnTo>
                      <a:lnTo>
                        <a:pt x="1316" y="376"/>
                      </a:lnTo>
                      <a:lnTo>
                        <a:pt x="1316" y="598"/>
                      </a:lnTo>
                      <a:lnTo>
                        <a:pt x="1316" y="829"/>
                      </a:lnTo>
                      <a:lnTo>
                        <a:pt x="1303" y="885"/>
                      </a:lnTo>
                      <a:lnTo>
                        <a:pt x="1274" y="904"/>
                      </a:lnTo>
                      <a:lnTo>
                        <a:pt x="1190" y="925"/>
                      </a:lnTo>
                      <a:lnTo>
                        <a:pt x="1064" y="976"/>
                      </a:lnTo>
                      <a:lnTo>
                        <a:pt x="921" y="1036"/>
                      </a:lnTo>
                      <a:lnTo>
                        <a:pt x="777" y="1091"/>
                      </a:lnTo>
                      <a:lnTo>
                        <a:pt x="600" y="1150"/>
                      </a:lnTo>
                      <a:lnTo>
                        <a:pt x="479" y="1194"/>
                      </a:lnTo>
                      <a:lnTo>
                        <a:pt x="434" y="1196"/>
                      </a:lnTo>
                      <a:lnTo>
                        <a:pt x="390" y="1154"/>
                      </a:lnTo>
                      <a:lnTo>
                        <a:pt x="321" y="1081"/>
                      </a:lnTo>
                      <a:lnTo>
                        <a:pt x="256" y="984"/>
                      </a:lnTo>
                      <a:lnTo>
                        <a:pt x="187" y="908"/>
                      </a:lnTo>
                      <a:lnTo>
                        <a:pt x="97" y="823"/>
                      </a:lnTo>
                      <a:lnTo>
                        <a:pt x="44" y="770"/>
                      </a:lnTo>
                      <a:lnTo>
                        <a:pt x="6" y="730"/>
                      </a:lnTo>
                      <a:lnTo>
                        <a:pt x="0" y="674"/>
                      </a:lnTo>
                      <a:lnTo>
                        <a:pt x="17" y="520"/>
                      </a:lnTo>
                      <a:lnTo>
                        <a:pt x="29" y="216"/>
                      </a:lnTo>
                      <a:lnTo>
                        <a:pt x="29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085" name="Freeform 44">
                  <a:extLst>
                    <a:ext uri="{FF2B5EF4-FFF2-40B4-BE49-F238E27FC236}">
                      <a16:creationId xmlns:a16="http://schemas.microsoft.com/office/drawing/2014/main" id="{19D2968C-BDDB-1F35-A8E3-1D15487B7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" y="0"/>
                  <a:ext cx="1320" cy="1122"/>
                </a:xfrm>
                <a:custGeom>
                  <a:avLst/>
                  <a:gdLst>
                    <a:gd name="T0" fmla="*/ 0 w 1320"/>
                    <a:gd name="T1" fmla="*/ 891 h 1122"/>
                    <a:gd name="T2" fmla="*/ 0 w 1320"/>
                    <a:gd name="T3" fmla="*/ 648 h 1122"/>
                    <a:gd name="T4" fmla="*/ 11 w 1320"/>
                    <a:gd name="T5" fmla="*/ 442 h 1122"/>
                    <a:gd name="T6" fmla="*/ 21 w 1320"/>
                    <a:gd name="T7" fmla="*/ 172 h 1122"/>
                    <a:gd name="T8" fmla="*/ 34 w 1320"/>
                    <a:gd name="T9" fmla="*/ 86 h 1122"/>
                    <a:gd name="T10" fmla="*/ 413 w 1320"/>
                    <a:gd name="T11" fmla="*/ 32 h 1122"/>
                    <a:gd name="T12" fmla="*/ 663 w 1320"/>
                    <a:gd name="T13" fmla="*/ 0 h 1122"/>
                    <a:gd name="T14" fmla="*/ 686 w 1320"/>
                    <a:gd name="T15" fmla="*/ 0 h 1122"/>
                    <a:gd name="T16" fmla="*/ 858 w 1320"/>
                    <a:gd name="T17" fmla="*/ 38 h 1122"/>
                    <a:gd name="T18" fmla="*/ 1074 w 1320"/>
                    <a:gd name="T19" fmla="*/ 96 h 1122"/>
                    <a:gd name="T20" fmla="*/ 1291 w 1320"/>
                    <a:gd name="T21" fmla="*/ 178 h 1122"/>
                    <a:gd name="T22" fmla="*/ 1310 w 1320"/>
                    <a:gd name="T23" fmla="*/ 199 h 1122"/>
                    <a:gd name="T24" fmla="*/ 1320 w 1320"/>
                    <a:gd name="T25" fmla="*/ 394 h 1122"/>
                    <a:gd name="T26" fmla="*/ 1310 w 1320"/>
                    <a:gd name="T27" fmla="*/ 637 h 1122"/>
                    <a:gd name="T28" fmla="*/ 1280 w 1320"/>
                    <a:gd name="T29" fmla="*/ 1122 h 1122"/>
                    <a:gd name="T30" fmla="*/ 1268 w 1320"/>
                    <a:gd name="T31" fmla="*/ 961 h 1122"/>
                    <a:gd name="T32" fmla="*/ 1276 w 1320"/>
                    <a:gd name="T33" fmla="*/ 700 h 1122"/>
                    <a:gd name="T34" fmla="*/ 1293 w 1320"/>
                    <a:gd name="T35" fmla="*/ 514 h 1122"/>
                    <a:gd name="T36" fmla="*/ 1293 w 1320"/>
                    <a:gd name="T37" fmla="*/ 262 h 1122"/>
                    <a:gd name="T38" fmla="*/ 1282 w 1320"/>
                    <a:gd name="T39" fmla="*/ 212 h 1122"/>
                    <a:gd name="T40" fmla="*/ 1104 w 1320"/>
                    <a:gd name="T41" fmla="*/ 256 h 1122"/>
                    <a:gd name="T42" fmla="*/ 886 w 1320"/>
                    <a:gd name="T43" fmla="*/ 331 h 1122"/>
                    <a:gd name="T44" fmla="*/ 665 w 1320"/>
                    <a:gd name="T45" fmla="*/ 401 h 1122"/>
                    <a:gd name="T46" fmla="*/ 502 w 1320"/>
                    <a:gd name="T47" fmla="*/ 451 h 1122"/>
                    <a:gd name="T48" fmla="*/ 491 w 1320"/>
                    <a:gd name="T49" fmla="*/ 497 h 1122"/>
                    <a:gd name="T50" fmla="*/ 468 w 1320"/>
                    <a:gd name="T51" fmla="*/ 694 h 1122"/>
                    <a:gd name="T52" fmla="*/ 457 w 1320"/>
                    <a:gd name="T53" fmla="*/ 870 h 1122"/>
                    <a:gd name="T54" fmla="*/ 447 w 1320"/>
                    <a:gd name="T55" fmla="*/ 1091 h 1122"/>
                    <a:gd name="T56" fmla="*/ 436 w 1320"/>
                    <a:gd name="T57" fmla="*/ 967 h 1122"/>
                    <a:gd name="T58" fmla="*/ 441 w 1320"/>
                    <a:gd name="T59" fmla="*/ 700 h 1122"/>
                    <a:gd name="T60" fmla="*/ 447 w 1320"/>
                    <a:gd name="T61" fmla="*/ 499 h 1122"/>
                    <a:gd name="T62" fmla="*/ 439 w 1320"/>
                    <a:gd name="T63" fmla="*/ 442 h 1122"/>
                    <a:gd name="T64" fmla="*/ 399 w 1320"/>
                    <a:gd name="T65" fmla="*/ 401 h 1122"/>
                    <a:gd name="T66" fmla="*/ 250 w 1320"/>
                    <a:gd name="T67" fmla="*/ 287 h 1122"/>
                    <a:gd name="T68" fmla="*/ 136 w 1320"/>
                    <a:gd name="T69" fmla="*/ 210 h 1122"/>
                    <a:gd name="T70" fmla="*/ 55 w 1320"/>
                    <a:gd name="T71" fmla="*/ 143 h 1122"/>
                    <a:gd name="T72" fmla="*/ 75 w 1320"/>
                    <a:gd name="T73" fmla="*/ 138 h 1122"/>
                    <a:gd name="T74" fmla="*/ 107 w 1320"/>
                    <a:gd name="T75" fmla="*/ 149 h 1122"/>
                    <a:gd name="T76" fmla="*/ 218 w 1320"/>
                    <a:gd name="T77" fmla="*/ 233 h 1122"/>
                    <a:gd name="T78" fmla="*/ 313 w 1320"/>
                    <a:gd name="T79" fmla="*/ 302 h 1122"/>
                    <a:gd name="T80" fmla="*/ 428 w 1320"/>
                    <a:gd name="T81" fmla="*/ 390 h 1122"/>
                    <a:gd name="T82" fmla="*/ 491 w 1320"/>
                    <a:gd name="T83" fmla="*/ 419 h 1122"/>
                    <a:gd name="T84" fmla="*/ 527 w 1320"/>
                    <a:gd name="T85" fmla="*/ 417 h 1122"/>
                    <a:gd name="T86" fmla="*/ 779 w 1320"/>
                    <a:gd name="T87" fmla="*/ 333 h 1122"/>
                    <a:gd name="T88" fmla="*/ 970 w 1320"/>
                    <a:gd name="T89" fmla="*/ 279 h 1122"/>
                    <a:gd name="T90" fmla="*/ 1171 w 1320"/>
                    <a:gd name="T91" fmla="*/ 212 h 1122"/>
                    <a:gd name="T92" fmla="*/ 1251 w 1320"/>
                    <a:gd name="T93" fmla="*/ 189 h 1122"/>
                    <a:gd name="T94" fmla="*/ 1068 w 1320"/>
                    <a:gd name="T95" fmla="*/ 113 h 1122"/>
                    <a:gd name="T96" fmla="*/ 869 w 1320"/>
                    <a:gd name="T97" fmla="*/ 63 h 1122"/>
                    <a:gd name="T98" fmla="*/ 674 w 1320"/>
                    <a:gd name="T99" fmla="*/ 23 h 1122"/>
                    <a:gd name="T100" fmla="*/ 441 w 1320"/>
                    <a:gd name="T101" fmla="*/ 44 h 1122"/>
                    <a:gd name="T102" fmla="*/ 222 w 1320"/>
                    <a:gd name="T103" fmla="*/ 78 h 1122"/>
                    <a:gd name="T104" fmla="*/ 52 w 1320"/>
                    <a:gd name="T105" fmla="*/ 115 h 1122"/>
                    <a:gd name="T106" fmla="*/ 46 w 1320"/>
                    <a:gd name="T107" fmla="*/ 229 h 1122"/>
                    <a:gd name="T108" fmla="*/ 34 w 1320"/>
                    <a:gd name="T109" fmla="*/ 407 h 1122"/>
                    <a:gd name="T110" fmla="*/ 29 w 1320"/>
                    <a:gd name="T111" fmla="*/ 617 h 1122"/>
                    <a:gd name="T112" fmla="*/ 15 w 1320"/>
                    <a:gd name="T113" fmla="*/ 763 h 1122"/>
                    <a:gd name="T114" fmla="*/ 17 w 1320"/>
                    <a:gd name="T115" fmla="*/ 933 h 1122"/>
                    <a:gd name="T116" fmla="*/ 0 w 1320"/>
                    <a:gd name="T117" fmla="*/ 891 h 1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320" h="1122">
                      <a:moveTo>
                        <a:pt x="0" y="891"/>
                      </a:moveTo>
                      <a:lnTo>
                        <a:pt x="0" y="648"/>
                      </a:lnTo>
                      <a:lnTo>
                        <a:pt x="11" y="442"/>
                      </a:lnTo>
                      <a:lnTo>
                        <a:pt x="21" y="172"/>
                      </a:lnTo>
                      <a:lnTo>
                        <a:pt x="34" y="86"/>
                      </a:lnTo>
                      <a:lnTo>
                        <a:pt x="413" y="32"/>
                      </a:lnTo>
                      <a:lnTo>
                        <a:pt x="663" y="0"/>
                      </a:lnTo>
                      <a:lnTo>
                        <a:pt x="686" y="0"/>
                      </a:lnTo>
                      <a:lnTo>
                        <a:pt x="858" y="38"/>
                      </a:lnTo>
                      <a:lnTo>
                        <a:pt x="1074" y="96"/>
                      </a:lnTo>
                      <a:lnTo>
                        <a:pt x="1291" y="178"/>
                      </a:lnTo>
                      <a:lnTo>
                        <a:pt x="1310" y="199"/>
                      </a:lnTo>
                      <a:lnTo>
                        <a:pt x="1320" y="394"/>
                      </a:lnTo>
                      <a:lnTo>
                        <a:pt x="1310" y="637"/>
                      </a:lnTo>
                      <a:lnTo>
                        <a:pt x="1280" y="1122"/>
                      </a:lnTo>
                      <a:lnTo>
                        <a:pt x="1268" y="961"/>
                      </a:lnTo>
                      <a:lnTo>
                        <a:pt x="1276" y="700"/>
                      </a:lnTo>
                      <a:lnTo>
                        <a:pt x="1293" y="514"/>
                      </a:lnTo>
                      <a:lnTo>
                        <a:pt x="1293" y="262"/>
                      </a:lnTo>
                      <a:lnTo>
                        <a:pt x="1282" y="212"/>
                      </a:lnTo>
                      <a:lnTo>
                        <a:pt x="1104" y="256"/>
                      </a:lnTo>
                      <a:lnTo>
                        <a:pt x="886" y="331"/>
                      </a:lnTo>
                      <a:lnTo>
                        <a:pt x="665" y="401"/>
                      </a:lnTo>
                      <a:lnTo>
                        <a:pt x="502" y="451"/>
                      </a:lnTo>
                      <a:lnTo>
                        <a:pt x="491" y="497"/>
                      </a:lnTo>
                      <a:lnTo>
                        <a:pt x="468" y="694"/>
                      </a:lnTo>
                      <a:lnTo>
                        <a:pt x="457" y="870"/>
                      </a:lnTo>
                      <a:lnTo>
                        <a:pt x="447" y="1091"/>
                      </a:lnTo>
                      <a:lnTo>
                        <a:pt x="436" y="967"/>
                      </a:lnTo>
                      <a:lnTo>
                        <a:pt x="441" y="700"/>
                      </a:lnTo>
                      <a:lnTo>
                        <a:pt x="447" y="499"/>
                      </a:lnTo>
                      <a:lnTo>
                        <a:pt x="439" y="442"/>
                      </a:lnTo>
                      <a:lnTo>
                        <a:pt x="399" y="401"/>
                      </a:lnTo>
                      <a:lnTo>
                        <a:pt x="250" y="287"/>
                      </a:lnTo>
                      <a:lnTo>
                        <a:pt x="136" y="210"/>
                      </a:lnTo>
                      <a:lnTo>
                        <a:pt x="55" y="143"/>
                      </a:lnTo>
                      <a:lnTo>
                        <a:pt x="75" y="138"/>
                      </a:lnTo>
                      <a:lnTo>
                        <a:pt x="107" y="149"/>
                      </a:lnTo>
                      <a:lnTo>
                        <a:pt x="218" y="233"/>
                      </a:lnTo>
                      <a:lnTo>
                        <a:pt x="313" y="302"/>
                      </a:lnTo>
                      <a:lnTo>
                        <a:pt x="428" y="390"/>
                      </a:lnTo>
                      <a:lnTo>
                        <a:pt x="491" y="419"/>
                      </a:lnTo>
                      <a:lnTo>
                        <a:pt x="527" y="417"/>
                      </a:lnTo>
                      <a:lnTo>
                        <a:pt x="779" y="333"/>
                      </a:lnTo>
                      <a:lnTo>
                        <a:pt x="970" y="279"/>
                      </a:lnTo>
                      <a:lnTo>
                        <a:pt x="1171" y="212"/>
                      </a:lnTo>
                      <a:lnTo>
                        <a:pt x="1251" y="189"/>
                      </a:lnTo>
                      <a:lnTo>
                        <a:pt x="1068" y="113"/>
                      </a:lnTo>
                      <a:lnTo>
                        <a:pt x="869" y="63"/>
                      </a:lnTo>
                      <a:lnTo>
                        <a:pt x="674" y="23"/>
                      </a:lnTo>
                      <a:lnTo>
                        <a:pt x="441" y="44"/>
                      </a:lnTo>
                      <a:lnTo>
                        <a:pt x="222" y="78"/>
                      </a:lnTo>
                      <a:lnTo>
                        <a:pt x="52" y="115"/>
                      </a:lnTo>
                      <a:lnTo>
                        <a:pt x="46" y="229"/>
                      </a:lnTo>
                      <a:lnTo>
                        <a:pt x="34" y="407"/>
                      </a:lnTo>
                      <a:lnTo>
                        <a:pt x="29" y="617"/>
                      </a:lnTo>
                      <a:lnTo>
                        <a:pt x="15" y="763"/>
                      </a:lnTo>
                      <a:lnTo>
                        <a:pt x="17" y="933"/>
                      </a:lnTo>
                      <a:lnTo>
                        <a:pt x="0" y="8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7" name="Group 45">
              <a:extLst>
                <a:ext uri="{FF2B5EF4-FFF2-40B4-BE49-F238E27FC236}">
                  <a16:creationId xmlns:a16="http://schemas.microsoft.com/office/drawing/2014/main" id="{0092E65E-9EA7-1224-0169-1C615CB14F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" y="384"/>
              <a:ext cx="1005" cy="1402"/>
              <a:chOff x="3" y="0"/>
              <a:chExt cx="1348" cy="1978"/>
            </a:xfrm>
          </p:grpSpPr>
          <p:sp>
            <p:nvSpPr>
              <p:cNvPr id="8" name="Freeform 46">
                <a:extLst>
                  <a:ext uri="{FF2B5EF4-FFF2-40B4-BE49-F238E27FC236}">
                    <a16:creationId xmlns:a16="http://schemas.microsoft.com/office/drawing/2014/main" id="{1C495C8B-F4E4-3494-0482-7C7967A5A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" y="8"/>
                <a:ext cx="1295" cy="1970"/>
              </a:xfrm>
              <a:custGeom>
                <a:avLst/>
                <a:gdLst>
                  <a:gd name="T0" fmla="*/ 65 w 1295"/>
                  <a:gd name="T1" fmla="*/ 88 h 1970"/>
                  <a:gd name="T2" fmla="*/ 351 w 1295"/>
                  <a:gd name="T3" fmla="*/ 42 h 1970"/>
                  <a:gd name="T4" fmla="*/ 691 w 1295"/>
                  <a:gd name="T5" fmla="*/ 0 h 1970"/>
                  <a:gd name="T6" fmla="*/ 1054 w 1295"/>
                  <a:gd name="T7" fmla="*/ 88 h 1970"/>
                  <a:gd name="T8" fmla="*/ 1268 w 1295"/>
                  <a:gd name="T9" fmla="*/ 164 h 1970"/>
                  <a:gd name="T10" fmla="*/ 1295 w 1295"/>
                  <a:gd name="T11" fmla="*/ 194 h 1970"/>
                  <a:gd name="T12" fmla="*/ 1131 w 1295"/>
                  <a:gd name="T13" fmla="*/ 232 h 1970"/>
                  <a:gd name="T14" fmla="*/ 810 w 1295"/>
                  <a:gd name="T15" fmla="*/ 332 h 1970"/>
                  <a:gd name="T16" fmla="*/ 493 w 1295"/>
                  <a:gd name="T17" fmla="*/ 438 h 1970"/>
                  <a:gd name="T18" fmla="*/ 462 w 1295"/>
                  <a:gd name="T19" fmla="*/ 709 h 1970"/>
                  <a:gd name="T20" fmla="*/ 458 w 1295"/>
                  <a:gd name="T21" fmla="*/ 1071 h 1970"/>
                  <a:gd name="T22" fmla="*/ 443 w 1295"/>
                  <a:gd name="T23" fmla="*/ 1638 h 1970"/>
                  <a:gd name="T24" fmla="*/ 439 w 1295"/>
                  <a:gd name="T25" fmla="*/ 1970 h 1970"/>
                  <a:gd name="T26" fmla="*/ 340 w 1295"/>
                  <a:gd name="T27" fmla="*/ 1894 h 1970"/>
                  <a:gd name="T28" fmla="*/ 241 w 1295"/>
                  <a:gd name="T29" fmla="*/ 1753 h 1970"/>
                  <a:gd name="T30" fmla="*/ 153 w 1295"/>
                  <a:gd name="T31" fmla="*/ 1661 h 1970"/>
                  <a:gd name="T32" fmla="*/ 0 w 1295"/>
                  <a:gd name="T33" fmla="*/ 1494 h 1970"/>
                  <a:gd name="T34" fmla="*/ 8 w 1295"/>
                  <a:gd name="T35" fmla="*/ 1174 h 1970"/>
                  <a:gd name="T36" fmla="*/ 23 w 1295"/>
                  <a:gd name="T37" fmla="*/ 918 h 1970"/>
                  <a:gd name="T38" fmla="*/ 19 w 1295"/>
                  <a:gd name="T39" fmla="*/ 690 h 1970"/>
                  <a:gd name="T40" fmla="*/ 27 w 1295"/>
                  <a:gd name="T41" fmla="*/ 465 h 1970"/>
                  <a:gd name="T42" fmla="*/ 34 w 1295"/>
                  <a:gd name="T43" fmla="*/ 225 h 1970"/>
                  <a:gd name="T44" fmla="*/ 65 w 1295"/>
                  <a:gd name="T45" fmla="*/ 88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5" h="1970">
                    <a:moveTo>
                      <a:pt x="65" y="88"/>
                    </a:moveTo>
                    <a:lnTo>
                      <a:pt x="351" y="42"/>
                    </a:lnTo>
                    <a:lnTo>
                      <a:pt x="691" y="0"/>
                    </a:lnTo>
                    <a:lnTo>
                      <a:pt x="1054" y="88"/>
                    </a:lnTo>
                    <a:lnTo>
                      <a:pt x="1268" y="164"/>
                    </a:lnTo>
                    <a:lnTo>
                      <a:pt x="1295" y="194"/>
                    </a:lnTo>
                    <a:lnTo>
                      <a:pt x="1131" y="232"/>
                    </a:lnTo>
                    <a:lnTo>
                      <a:pt x="810" y="332"/>
                    </a:lnTo>
                    <a:lnTo>
                      <a:pt x="493" y="438"/>
                    </a:lnTo>
                    <a:lnTo>
                      <a:pt x="462" y="709"/>
                    </a:lnTo>
                    <a:lnTo>
                      <a:pt x="458" y="1071"/>
                    </a:lnTo>
                    <a:lnTo>
                      <a:pt x="443" y="1638"/>
                    </a:lnTo>
                    <a:lnTo>
                      <a:pt x="439" y="1970"/>
                    </a:lnTo>
                    <a:lnTo>
                      <a:pt x="340" y="1894"/>
                    </a:lnTo>
                    <a:lnTo>
                      <a:pt x="241" y="1753"/>
                    </a:lnTo>
                    <a:lnTo>
                      <a:pt x="153" y="1661"/>
                    </a:lnTo>
                    <a:lnTo>
                      <a:pt x="0" y="1494"/>
                    </a:lnTo>
                    <a:lnTo>
                      <a:pt x="8" y="1174"/>
                    </a:lnTo>
                    <a:lnTo>
                      <a:pt x="23" y="918"/>
                    </a:lnTo>
                    <a:lnTo>
                      <a:pt x="19" y="690"/>
                    </a:lnTo>
                    <a:lnTo>
                      <a:pt x="27" y="465"/>
                    </a:lnTo>
                    <a:lnTo>
                      <a:pt x="34" y="225"/>
                    </a:lnTo>
                    <a:lnTo>
                      <a:pt x="65" y="88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Freeform 47">
                <a:extLst>
                  <a:ext uri="{FF2B5EF4-FFF2-40B4-BE49-F238E27FC236}">
                    <a16:creationId xmlns:a16="http://schemas.microsoft.com/office/drawing/2014/main" id="{4501BFCE-C226-DA26-1BB7-5602574F5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" y="197"/>
                <a:ext cx="885" cy="1777"/>
              </a:xfrm>
              <a:custGeom>
                <a:avLst/>
                <a:gdLst>
                  <a:gd name="T0" fmla="*/ 61 w 885"/>
                  <a:gd name="T1" fmla="*/ 233 h 1777"/>
                  <a:gd name="T2" fmla="*/ 314 w 885"/>
                  <a:gd name="T3" fmla="*/ 172 h 1777"/>
                  <a:gd name="T4" fmla="*/ 636 w 885"/>
                  <a:gd name="T5" fmla="*/ 65 h 1777"/>
                  <a:gd name="T6" fmla="*/ 885 w 885"/>
                  <a:gd name="T7" fmla="*/ 0 h 1777"/>
                  <a:gd name="T8" fmla="*/ 881 w 885"/>
                  <a:gd name="T9" fmla="*/ 141 h 1777"/>
                  <a:gd name="T10" fmla="*/ 881 w 885"/>
                  <a:gd name="T11" fmla="*/ 309 h 1777"/>
                  <a:gd name="T12" fmla="*/ 874 w 885"/>
                  <a:gd name="T13" fmla="*/ 496 h 1777"/>
                  <a:gd name="T14" fmla="*/ 854 w 885"/>
                  <a:gd name="T15" fmla="*/ 778 h 1777"/>
                  <a:gd name="T16" fmla="*/ 858 w 885"/>
                  <a:gd name="T17" fmla="*/ 991 h 1777"/>
                  <a:gd name="T18" fmla="*/ 858 w 885"/>
                  <a:gd name="T19" fmla="*/ 1258 h 1777"/>
                  <a:gd name="T20" fmla="*/ 851 w 885"/>
                  <a:gd name="T21" fmla="*/ 1422 h 1777"/>
                  <a:gd name="T22" fmla="*/ 820 w 885"/>
                  <a:gd name="T23" fmla="*/ 1476 h 1777"/>
                  <a:gd name="T24" fmla="*/ 605 w 885"/>
                  <a:gd name="T25" fmla="*/ 1556 h 1777"/>
                  <a:gd name="T26" fmla="*/ 234 w 885"/>
                  <a:gd name="T27" fmla="*/ 1697 h 1777"/>
                  <a:gd name="T28" fmla="*/ 0 w 885"/>
                  <a:gd name="T29" fmla="*/ 1777 h 1777"/>
                  <a:gd name="T30" fmla="*/ 8 w 885"/>
                  <a:gd name="T31" fmla="*/ 1663 h 1777"/>
                  <a:gd name="T32" fmla="*/ 15 w 885"/>
                  <a:gd name="T33" fmla="*/ 1236 h 1777"/>
                  <a:gd name="T34" fmla="*/ 19 w 885"/>
                  <a:gd name="T35" fmla="*/ 847 h 1777"/>
                  <a:gd name="T36" fmla="*/ 27 w 885"/>
                  <a:gd name="T37" fmla="*/ 591 h 1777"/>
                  <a:gd name="T38" fmla="*/ 38 w 885"/>
                  <a:gd name="T39" fmla="*/ 351 h 1777"/>
                  <a:gd name="T40" fmla="*/ 61 w 885"/>
                  <a:gd name="T41" fmla="*/ 233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5" h="1777">
                    <a:moveTo>
                      <a:pt x="61" y="233"/>
                    </a:moveTo>
                    <a:lnTo>
                      <a:pt x="314" y="172"/>
                    </a:lnTo>
                    <a:lnTo>
                      <a:pt x="636" y="65"/>
                    </a:lnTo>
                    <a:lnTo>
                      <a:pt x="885" y="0"/>
                    </a:lnTo>
                    <a:lnTo>
                      <a:pt x="881" y="141"/>
                    </a:lnTo>
                    <a:lnTo>
                      <a:pt x="881" y="309"/>
                    </a:lnTo>
                    <a:lnTo>
                      <a:pt x="874" y="496"/>
                    </a:lnTo>
                    <a:lnTo>
                      <a:pt x="854" y="778"/>
                    </a:lnTo>
                    <a:lnTo>
                      <a:pt x="858" y="991"/>
                    </a:lnTo>
                    <a:lnTo>
                      <a:pt x="858" y="1258"/>
                    </a:lnTo>
                    <a:lnTo>
                      <a:pt x="851" y="1422"/>
                    </a:lnTo>
                    <a:lnTo>
                      <a:pt x="820" y="1476"/>
                    </a:lnTo>
                    <a:lnTo>
                      <a:pt x="605" y="1556"/>
                    </a:lnTo>
                    <a:lnTo>
                      <a:pt x="234" y="1697"/>
                    </a:lnTo>
                    <a:lnTo>
                      <a:pt x="0" y="1777"/>
                    </a:lnTo>
                    <a:lnTo>
                      <a:pt x="8" y="1663"/>
                    </a:lnTo>
                    <a:lnTo>
                      <a:pt x="15" y="1236"/>
                    </a:lnTo>
                    <a:lnTo>
                      <a:pt x="19" y="847"/>
                    </a:lnTo>
                    <a:lnTo>
                      <a:pt x="27" y="591"/>
                    </a:lnTo>
                    <a:lnTo>
                      <a:pt x="38" y="351"/>
                    </a:lnTo>
                    <a:lnTo>
                      <a:pt x="61" y="233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0" name="Group 48">
                <a:extLst>
                  <a:ext uri="{FF2B5EF4-FFF2-40B4-BE49-F238E27FC236}">
                    <a16:creationId xmlns:a16="http://schemas.microsoft.com/office/drawing/2014/main" id="{129FA98A-E6A7-02EE-DE0F-CC6233C4C6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" y="0"/>
                <a:ext cx="1348" cy="1976"/>
                <a:chOff x="3" y="0"/>
                <a:chExt cx="1348" cy="1976"/>
              </a:xfrm>
            </p:grpSpPr>
            <p:sp>
              <p:nvSpPr>
                <p:cNvPr id="11" name="Oval 49">
                  <a:extLst>
                    <a:ext uri="{FF2B5EF4-FFF2-40B4-BE49-F238E27FC236}">
                      <a16:creationId xmlns:a16="http://schemas.microsoft.com/office/drawing/2014/main" id="{06BB6F77-CD6E-2D40-41A3-5A8D50896D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311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" name="Oval 50">
                  <a:extLst>
                    <a:ext uri="{FF2B5EF4-FFF2-40B4-BE49-F238E27FC236}">
                      <a16:creationId xmlns:a16="http://schemas.microsoft.com/office/drawing/2014/main" id="{C37C904E-D244-958E-62B0-96582F495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410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" name="Oval 51">
                  <a:extLst>
                    <a:ext uri="{FF2B5EF4-FFF2-40B4-BE49-F238E27FC236}">
                      <a16:creationId xmlns:a16="http://schemas.microsoft.com/office/drawing/2014/main" id="{DA6D623C-E2E8-6159-E0C5-B99B8B741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512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" name="Oval 52">
                  <a:extLst>
                    <a:ext uri="{FF2B5EF4-FFF2-40B4-BE49-F238E27FC236}">
                      <a16:creationId xmlns:a16="http://schemas.microsoft.com/office/drawing/2014/main" id="{42BF1E52-DF00-A310-3F3F-74E3C07CEB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607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" name="Oval 53">
                  <a:extLst>
                    <a:ext uri="{FF2B5EF4-FFF2-40B4-BE49-F238E27FC236}">
                      <a16:creationId xmlns:a16="http://schemas.microsoft.com/office/drawing/2014/main" id="{42D47E2A-3B84-E9CE-1AB3-6FF2D0A5D8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698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" name="Freeform 54">
                  <a:extLst>
                    <a:ext uri="{FF2B5EF4-FFF2-40B4-BE49-F238E27FC236}">
                      <a16:creationId xmlns:a16="http://schemas.microsoft.com/office/drawing/2014/main" id="{7E7C4A23-400A-26CE-66C9-DEFADBD37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76"/>
                  <a:ext cx="468" cy="353"/>
                </a:xfrm>
                <a:custGeom>
                  <a:avLst/>
                  <a:gdLst>
                    <a:gd name="T0" fmla="*/ 116 w 468"/>
                    <a:gd name="T1" fmla="*/ 122 h 353"/>
                    <a:gd name="T2" fmla="*/ 282 w 468"/>
                    <a:gd name="T3" fmla="*/ 70 h 353"/>
                    <a:gd name="T4" fmla="*/ 387 w 468"/>
                    <a:gd name="T5" fmla="*/ 29 h 353"/>
                    <a:gd name="T6" fmla="*/ 439 w 468"/>
                    <a:gd name="T7" fmla="*/ 0 h 353"/>
                    <a:gd name="T8" fmla="*/ 462 w 468"/>
                    <a:gd name="T9" fmla="*/ 0 h 353"/>
                    <a:gd name="T10" fmla="*/ 468 w 468"/>
                    <a:gd name="T11" fmla="*/ 33 h 353"/>
                    <a:gd name="T12" fmla="*/ 460 w 468"/>
                    <a:gd name="T13" fmla="*/ 120 h 353"/>
                    <a:gd name="T14" fmla="*/ 454 w 468"/>
                    <a:gd name="T15" fmla="*/ 209 h 353"/>
                    <a:gd name="T16" fmla="*/ 445 w 468"/>
                    <a:gd name="T17" fmla="*/ 239 h 353"/>
                    <a:gd name="T18" fmla="*/ 387 w 468"/>
                    <a:gd name="T19" fmla="*/ 254 h 353"/>
                    <a:gd name="T20" fmla="*/ 261 w 468"/>
                    <a:gd name="T21" fmla="*/ 273 h 353"/>
                    <a:gd name="T22" fmla="*/ 149 w 468"/>
                    <a:gd name="T23" fmla="*/ 306 h 353"/>
                    <a:gd name="T24" fmla="*/ 75 w 468"/>
                    <a:gd name="T25" fmla="*/ 330 h 353"/>
                    <a:gd name="T26" fmla="*/ 12 w 468"/>
                    <a:gd name="T27" fmla="*/ 353 h 353"/>
                    <a:gd name="T28" fmla="*/ 0 w 468"/>
                    <a:gd name="T29" fmla="*/ 337 h 353"/>
                    <a:gd name="T30" fmla="*/ 10 w 468"/>
                    <a:gd name="T31" fmla="*/ 277 h 353"/>
                    <a:gd name="T32" fmla="*/ 15 w 468"/>
                    <a:gd name="T33" fmla="*/ 149 h 353"/>
                    <a:gd name="T34" fmla="*/ 15 w 468"/>
                    <a:gd name="T35" fmla="*/ 111 h 353"/>
                    <a:gd name="T36" fmla="*/ 44 w 468"/>
                    <a:gd name="T37" fmla="*/ 114 h 353"/>
                    <a:gd name="T38" fmla="*/ 70 w 468"/>
                    <a:gd name="T39" fmla="*/ 128 h 353"/>
                    <a:gd name="T40" fmla="*/ 56 w 468"/>
                    <a:gd name="T41" fmla="*/ 175 h 353"/>
                    <a:gd name="T42" fmla="*/ 50 w 468"/>
                    <a:gd name="T43" fmla="*/ 244 h 353"/>
                    <a:gd name="T44" fmla="*/ 44 w 468"/>
                    <a:gd name="T45" fmla="*/ 303 h 353"/>
                    <a:gd name="T46" fmla="*/ 68 w 468"/>
                    <a:gd name="T47" fmla="*/ 308 h 353"/>
                    <a:gd name="T48" fmla="*/ 162 w 468"/>
                    <a:gd name="T49" fmla="*/ 277 h 353"/>
                    <a:gd name="T50" fmla="*/ 259 w 468"/>
                    <a:gd name="T51" fmla="*/ 248 h 353"/>
                    <a:gd name="T52" fmla="*/ 340 w 468"/>
                    <a:gd name="T53" fmla="*/ 227 h 353"/>
                    <a:gd name="T54" fmla="*/ 396 w 468"/>
                    <a:gd name="T55" fmla="*/ 213 h 353"/>
                    <a:gd name="T56" fmla="*/ 416 w 468"/>
                    <a:gd name="T57" fmla="*/ 204 h 353"/>
                    <a:gd name="T58" fmla="*/ 437 w 468"/>
                    <a:gd name="T59" fmla="*/ 145 h 353"/>
                    <a:gd name="T60" fmla="*/ 439 w 468"/>
                    <a:gd name="T61" fmla="*/ 80 h 353"/>
                    <a:gd name="T62" fmla="*/ 427 w 468"/>
                    <a:gd name="T63" fmla="*/ 41 h 353"/>
                    <a:gd name="T64" fmla="*/ 381 w 468"/>
                    <a:gd name="T65" fmla="*/ 52 h 353"/>
                    <a:gd name="T66" fmla="*/ 277 w 468"/>
                    <a:gd name="T67" fmla="*/ 97 h 353"/>
                    <a:gd name="T68" fmla="*/ 178 w 468"/>
                    <a:gd name="T69" fmla="*/ 120 h 353"/>
                    <a:gd name="T70" fmla="*/ 116 w 468"/>
                    <a:gd name="T71" fmla="*/ 122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68" h="353">
                      <a:moveTo>
                        <a:pt x="116" y="122"/>
                      </a:moveTo>
                      <a:lnTo>
                        <a:pt x="282" y="70"/>
                      </a:lnTo>
                      <a:lnTo>
                        <a:pt x="387" y="29"/>
                      </a:lnTo>
                      <a:lnTo>
                        <a:pt x="439" y="0"/>
                      </a:lnTo>
                      <a:lnTo>
                        <a:pt x="462" y="0"/>
                      </a:lnTo>
                      <a:lnTo>
                        <a:pt x="468" y="33"/>
                      </a:lnTo>
                      <a:lnTo>
                        <a:pt x="460" y="120"/>
                      </a:lnTo>
                      <a:lnTo>
                        <a:pt x="454" y="209"/>
                      </a:lnTo>
                      <a:lnTo>
                        <a:pt x="445" y="239"/>
                      </a:lnTo>
                      <a:lnTo>
                        <a:pt x="387" y="254"/>
                      </a:lnTo>
                      <a:lnTo>
                        <a:pt x="261" y="273"/>
                      </a:lnTo>
                      <a:lnTo>
                        <a:pt x="149" y="306"/>
                      </a:lnTo>
                      <a:lnTo>
                        <a:pt x="75" y="330"/>
                      </a:lnTo>
                      <a:lnTo>
                        <a:pt x="12" y="353"/>
                      </a:lnTo>
                      <a:lnTo>
                        <a:pt x="0" y="337"/>
                      </a:lnTo>
                      <a:lnTo>
                        <a:pt x="10" y="277"/>
                      </a:lnTo>
                      <a:lnTo>
                        <a:pt x="15" y="149"/>
                      </a:lnTo>
                      <a:lnTo>
                        <a:pt x="15" y="111"/>
                      </a:lnTo>
                      <a:lnTo>
                        <a:pt x="44" y="114"/>
                      </a:lnTo>
                      <a:lnTo>
                        <a:pt x="70" y="128"/>
                      </a:lnTo>
                      <a:lnTo>
                        <a:pt x="56" y="175"/>
                      </a:lnTo>
                      <a:lnTo>
                        <a:pt x="50" y="244"/>
                      </a:lnTo>
                      <a:lnTo>
                        <a:pt x="44" y="303"/>
                      </a:lnTo>
                      <a:lnTo>
                        <a:pt x="68" y="308"/>
                      </a:lnTo>
                      <a:lnTo>
                        <a:pt x="162" y="277"/>
                      </a:lnTo>
                      <a:lnTo>
                        <a:pt x="259" y="248"/>
                      </a:lnTo>
                      <a:lnTo>
                        <a:pt x="340" y="227"/>
                      </a:lnTo>
                      <a:lnTo>
                        <a:pt x="396" y="213"/>
                      </a:lnTo>
                      <a:lnTo>
                        <a:pt x="416" y="204"/>
                      </a:lnTo>
                      <a:lnTo>
                        <a:pt x="437" y="145"/>
                      </a:lnTo>
                      <a:lnTo>
                        <a:pt x="439" y="80"/>
                      </a:lnTo>
                      <a:lnTo>
                        <a:pt x="427" y="41"/>
                      </a:lnTo>
                      <a:lnTo>
                        <a:pt x="381" y="52"/>
                      </a:lnTo>
                      <a:lnTo>
                        <a:pt x="277" y="97"/>
                      </a:lnTo>
                      <a:lnTo>
                        <a:pt x="178" y="120"/>
                      </a:lnTo>
                      <a:lnTo>
                        <a:pt x="116" y="1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7" name="Group 55">
                  <a:extLst>
                    <a:ext uri="{FF2B5EF4-FFF2-40B4-BE49-F238E27FC236}">
                      <a16:creationId xmlns:a16="http://schemas.microsoft.com/office/drawing/2014/main" id="{4B0CCC4A-D674-BF5A-AC6E-BC9CC04904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8" y="757"/>
                  <a:ext cx="72" cy="40"/>
                  <a:chOff x="658" y="757"/>
                  <a:chExt cx="72" cy="40"/>
                </a:xfrm>
              </p:grpSpPr>
              <p:sp>
                <p:nvSpPr>
                  <p:cNvPr id="44" name="Freeform 56">
                    <a:extLst>
                      <a:ext uri="{FF2B5EF4-FFF2-40B4-BE49-F238E27FC236}">
                        <a16:creationId xmlns:a16="http://schemas.microsoft.com/office/drawing/2014/main" id="{228848D0-752E-DE9F-C317-D7B3E5AEF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" y="757"/>
                    <a:ext cx="72" cy="40"/>
                  </a:xfrm>
                  <a:custGeom>
                    <a:avLst/>
                    <a:gdLst>
                      <a:gd name="T0" fmla="*/ 0 w 72"/>
                      <a:gd name="T1" fmla="*/ 4 h 40"/>
                      <a:gd name="T2" fmla="*/ 44 w 72"/>
                      <a:gd name="T3" fmla="*/ 0 h 40"/>
                      <a:gd name="T4" fmla="*/ 55 w 72"/>
                      <a:gd name="T5" fmla="*/ 6 h 40"/>
                      <a:gd name="T6" fmla="*/ 66 w 72"/>
                      <a:gd name="T7" fmla="*/ 11 h 40"/>
                      <a:gd name="T8" fmla="*/ 72 w 72"/>
                      <a:gd name="T9" fmla="*/ 23 h 40"/>
                      <a:gd name="T10" fmla="*/ 63 w 72"/>
                      <a:gd name="T11" fmla="*/ 27 h 40"/>
                      <a:gd name="T12" fmla="*/ 49 w 72"/>
                      <a:gd name="T13" fmla="*/ 34 h 40"/>
                      <a:gd name="T14" fmla="*/ 40 w 72"/>
                      <a:gd name="T15" fmla="*/ 40 h 40"/>
                      <a:gd name="T16" fmla="*/ 28 w 72"/>
                      <a:gd name="T17" fmla="*/ 40 h 40"/>
                      <a:gd name="T18" fmla="*/ 0 w 72"/>
                      <a:gd name="T19" fmla="*/ 4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40">
                        <a:moveTo>
                          <a:pt x="0" y="4"/>
                        </a:moveTo>
                        <a:lnTo>
                          <a:pt x="44" y="0"/>
                        </a:lnTo>
                        <a:lnTo>
                          <a:pt x="55" y="6"/>
                        </a:lnTo>
                        <a:lnTo>
                          <a:pt x="66" y="11"/>
                        </a:lnTo>
                        <a:lnTo>
                          <a:pt x="72" y="23"/>
                        </a:lnTo>
                        <a:lnTo>
                          <a:pt x="63" y="27"/>
                        </a:lnTo>
                        <a:lnTo>
                          <a:pt x="49" y="34"/>
                        </a:lnTo>
                        <a:lnTo>
                          <a:pt x="40" y="40"/>
                        </a:lnTo>
                        <a:lnTo>
                          <a:pt x="28" y="40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5" name="Freeform 57">
                    <a:extLst>
                      <a:ext uri="{FF2B5EF4-FFF2-40B4-BE49-F238E27FC236}">
                        <a16:creationId xmlns:a16="http://schemas.microsoft.com/office/drawing/2014/main" id="{358C3333-D320-6FE4-EB95-11EC953495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" y="757"/>
                    <a:ext cx="72" cy="40"/>
                  </a:xfrm>
                  <a:custGeom>
                    <a:avLst/>
                    <a:gdLst>
                      <a:gd name="T0" fmla="*/ 0 w 72"/>
                      <a:gd name="T1" fmla="*/ 4 h 40"/>
                      <a:gd name="T2" fmla="*/ 44 w 72"/>
                      <a:gd name="T3" fmla="*/ 0 h 40"/>
                      <a:gd name="T4" fmla="*/ 55 w 72"/>
                      <a:gd name="T5" fmla="*/ 6 h 40"/>
                      <a:gd name="T6" fmla="*/ 66 w 72"/>
                      <a:gd name="T7" fmla="*/ 11 h 40"/>
                      <a:gd name="T8" fmla="*/ 72 w 72"/>
                      <a:gd name="T9" fmla="*/ 23 h 40"/>
                      <a:gd name="T10" fmla="*/ 63 w 72"/>
                      <a:gd name="T11" fmla="*/ 27 h 40"/>
                      <a:gd name="T12" fmla="*/ 49 w 72"/>
                      <a:gd name="T13" fmla="*/ 34 h 40"/>
                      <a:gd name="T14" fmla="*/ 40 w 72"/>
                      <a:gd name="T15" fmla="*/ 40 h 40"/>
                      <a:gd name="T16" fmla="*/ 28 w 72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2" h="40">
                        <a:moveTo>
                          <a:pt x="0" y="4"/>
                        </a:moveTo>
                        <a:lnTo>
                          <a:pt x="44" y="0"/>
                        </a:lnTo>
                        <a:lnTo>
                          <a:pt x="55" y="6"/>
                        </a:lnTo>
                        <a:lnTo>
                          <a:pt x="66" y="11"/>
                        </a:lnTo>
                        <a:lnTo>
                          <a:pt x="72" y="23"/>
                        </a:lnTo>
                        <a:lnTo>
                          <a:pt x="63" y="27"/>
                        </a:lnTo>
                        <a:lnTo>
                          <a:pt x="49" y="34"/>
                        </a:lnTo>
                        <a:lnTo>
                          <a:pt x="40" y="40"/>
                        </a:lnTo>
                        <a:lnTo>
                          <a:pt x="28" y="4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" name="Freeform 58">
                  <a:extLst>
                    <a:ext uri="{FF2B5EF4-FFF2-40B4-BE49-F238E27FC236}">
                      <a16:creationId xmlns:a16="http://schemas.microsoft.com/office/drawing/2014/main" id="{D978FB12-D41F-72F9-EA20-210326A72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" y="750"/>
                  <a:ext cx="90" cy="60"/>
                </a:xfrm>
                <a:custGeom>
                  <a:avLst/>
                  <a:gdLst>
                    <a:gd name="T0" fmla="*/ 90 w 90"/>
                    <a:gd name="T1" fmla="*/ 17 h 60"/>
                    <a:gd name="T2" fmla="*/ 88 w 90"/>
                    <a:gd name="T3" fmla="*/ 13 h 60"/>
                    <a:gd name="T4" fmla="*/ 85 w 90"/>
                    <a:gd name="T5" fmla="*/ 9 h 60"/>
                    <a:gd name="T6" fmla="*/ 80 w 90"/>
                    <a:gd name="T7" fmla="*/ 6 h 60"/>
                    <a:gd name="T8" fmla="*/ 75 w 90"/>
                    <a:gd name="T9" fmla="*/ 5 h 60"/>
                    <a:gd name="T10" fmla="*/ 68 w 90"/>
                    <a:gd name="T11" fmla="*/ 2 h 60"/>
                    <a:gd name="T12" fmla="*/ 61 w 90"/>
                    <a:gd name="T13" fmla="*/ 1 h 60"/>
                    <a:gd name="T14" fmla="*/ 54 w 90"/>
                    <a:gd name="T15" fmla="*/ 0 h 60"/>
                    <a:gd name="T16" fmla="*/ 46 w 90"/>
                    <a:gd name="T17" fmla="*/ 1 h 60"/>
                    <a:gd name="T18" fmla="*/ 38 w 90"/>
                    <a:gd name="T19" fmla="*/ 3 h 60"/>
                    <a:gd name="T20" fmla="*/ 31 w 90"/>
                    <a:gd name="T21" fmla="*/ 6 h 60"/>
                    <a:gd name="T22" fmla="*/ 23 w 90"/>
                    <a:gd name="T23" fmla="*/ 9 h 60"/>
                    <a:gd name="T24" fmla="*/ 18 w 90"/>
                    <a:gd name="T25" fmla="*/ 13 h 60"/>
                    <a:gd name="T26" fmla="*/ 11 w 90"/>
                    <a:gd name="T27" fmla="*/ 18 h 60"/>
                    <a:gd name="T28" fmla="*/ 7 w 90"/>
                    <a:gd name="T29" fmla="*/ 23 h 60"/>
                    <a:gd name="T30" fmla="*/ 3 w 90"/>
                    <a:gd name="T31" fmla="*/ 27 h 60"/>
                    <a:gd name="T32" fmla="*/ 1 w 90"/>
                    <a:gd name="T33" fmla="*/ 32 h 60"/>
                    <a:gd name="T34" fmla="*/ 0 w 90"/>
                    <a:gd name="T35" fmla="*/ 38 h 60"/>
                    <a:gd name="T36" fmla="*/ 0 w 90"/>
                    <a:gd name="T37" fmla="*/ 43 h 60"/>
                    <a:gd name="T38" fmla="*/ 2 w 90"/>
                    <a:gd name="T39" fmla="*/ 47 h 60"/>
                    <a:gd name="T40" fmla="*/ 5 w 90"/>
                    <a:gd name="T41" fmla="*/ 51 h 60"/>
                    <a:gd name="T42" fmla="*/ 10 w 90"/>
                    <a:gd name="T43" fmla="*/ 54 h 60"/>
                    <a:gd name="T44" fmla="*/ 15 w 90"/>
                    <a:gd name="T45" fmla="*/ 55 h 60"/>
                    <a:gd name="T46" fmla="*/ 22 w 90"/>
                    <a:gd name="T47" fmla="*/ 58 h 60"/>
                    <a:gd name="T48" fmla="*/ 29 w 90"/>
                    <a:gd name="T49" fmla="*/ 59 h 60"/>
                    <a:gd name="T50" fmla="*/ 36 w 90"/>
                    <a:gd name="T51" fmla="*/ 60 h 60"/>
                    <a:gd name="T52" fmla="*/ 44 w 90"/>
                    <a:gd name="T53" fmla="*/ 59 h 60"/>
                    <a:gd name="T54" fmla="*/ 52 w 90"/>
                    <a:gd name="T55" fmla="*/ 57 h 60"/>
                    <a:gd name="T56" fmla="*/ 59 w 90"/>
                    <a:gd name="T57" fmla="*/ 54 h 60"/>
                    <a:gd name="T58" fmla="*/ 67 w 90"/>
                    <a:gd name="T59" fmla="*/ 51 h 60"/>
                    <a:gd name="T60" fmla="*/ 72 w 90"/>
                    <a:gd name="T61" fmla="*/ 47 h 60"/>
                    <a:gd name="T62" fmla="*/ 79 w 90"/>
                    <a:gd name="T63" fmla="*/ 42 h 60"/>
                    <a:gd name="T64" fmla="*/ 83 w 90"/>
                    <a:gd name="T65" fmla="*/ 37 h 60"/>
                    <a:gd name="T66" fmla="*/ 87 w 90"/>
                    <a:gd name="T67" fmla="*/ 33 h 60"/>
                    <a:gd name="T68" fmla="*/ 89 w 90"/>
                    <a:gd name="T69" fmla="*/ 28 h 60"/>
                    <a:gd name="T70" fmla="*/ 90 w 90"/>
                    <a:gd name="T71" fmla="*/ 22 h 60"/>
                    <a:gd name="T72" fmla="*/ 90 w 90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0" h="60">
                      <a:moveTo>
                        <a:pt x="90" y="17"/>
                      </a:moveTo>
                      <a:lnTo>
                        <a:pt x="88" y="13"/>
                      </a:lnTo>
                      <a:lnTo>
                        <a:pt x="85" y="9"/>
                      </a:lnTo>
                      <a:lnTo>
                        <a:pt x="80" y="6"/>
                      </a:lnTo>
                      <a:lnTo>
                        <a:pt x="75" y="5"/>
                      </a:lnTo>
                      <a:lnTo>
                        <a:pt x="68" y="2"/>
                      </a:lnTo>
                      <a:lnTo>
                        <a:pt x="61" y="1"/>
                      </a:lnTo>
                      <a:lnTo>
                        <a:pt x="54" y="0"/>
                      </a:lnTo>
                      <a:lnTo>
                        <a:pt x="46" y="1"/>
                      </a:lnTo>
                      <a:lnTo>
                        <a:pt x="38" y="3"/>
                      </a:lnTo>
                      <a:lnTo>
                        <a:pt x="31" y="6"/>
                      </a:lnTo>
                      <a:lnTo>
                        <a:pt x="23" y="9"/>
                      </a:lnTo>
                      <a:lnTo>
                        <a:pt x="18" y="13"/>
                      </a:lnTo>
                      <a:lnTo>
                        <a:pt x="11" y="18"/>
                      </a:lnTo>
                      <a:lnTo>
                        <a:pt x="7" y="23"/>
                      </a:lnTo>
                      <a:lnTo>
                        <a:pt x="3" y="27"/>
                      </a:lnTo>
                      <a:lnTo>
                        <a:pt x="1" y="32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1"/>
                      </a:lnTo>
                      <a:lnTo>
                        <a:pt x="10" y="54"/>
                      </a:lnTo>
                      <a:lnTo>
                        <a:pt x="15" y="55"/>
                      </a:lnTo>
                      <a:lnTo>
                        <a:pt x="22" y="58"/>
                      </a:lnTo>
                      <a:lnTo>
                        <a:pt x="29" y="59"/>
                      </a:lnTo>
                      <a:lnTo>
                        <a:pt x="36" y="60"/>
                      </a:lnTo>
                      <a:lnTo>
                        <a:pt x="44" y="59"/>
                      </a:lnTo>
                      <a:lnTo>
                        <a:pt x="52" y="57"/>
                      </a:lnTo>
                      <a:lnTo>
                        <a:pt x="59" y="54"/>
                      </a:lnTo>
                      <a:lnTo>
                        <a:pt x="67" y="51"/>
                      </a:lnTo>
                      <a:lnTo>
                        <a:pt x="72" y="47"/>
                      </a:lnTo>
                      <a:lnTo>
                        <a:pt x="79" y="42"/>
                      </a:lnTo>
                      <a:lnTo>
                        <a:pt x="83" y="37"/>
                      </a:lnTo>
                      <a:lnTo>
                        <a:pt x="87" y="33"/>
                      </a:lnTo>
                      <a:lnTo>
                        <a:pt x="89" y="28"/>
                      </a:lnTo>
                      <a:lnTo>
                        <a:pt x="90" y="22"/>
                      </a:lnTo>
                      <a:lnTo>
                        <a:pt x="90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" name="Freeform 59">
                  <a:extLst>
                    <a:ext uri="{FF2B5EF4-FFF2-40B4-BE49-F238E27FC236}">
                      <a16:creationId xmlns:a16="http://schemas.microsoft.com/office/drawing/2014/main" id="{EC09EBA3-F2AB-CE82-C69D-A86DC16AB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" y="701"/>
                  <a:ext cx="92" cy="60"/>
                </a:xfrm>
                <a:custGeom>
                  <a:avLst/>
                  <a:gdLst>
                    <a:gd name="T0" fmla="*/ 92 w 92"/>
                    <a:gd name="T1" fmla="*/ 17 h 60"/>
                    <a:gd name="T2" fmla="*/ 90 w 92"/>
                    <a:gd name="T3" fmla="*/ 13 h 60"/>
                    <a:gd name="T4" fmla="*/ 87 w 92"/>
                    <a:gd name="T5" fmla="*/ 8 h 60"/>
                    <a:gd name="T6" fmla="*/ 82 w 92"/>
                    <a:gd name="T7" fmla="*/ 5 h 60"/>
                    <a:gd name="T8" fmla="*/ 77 w 92"/>
                    <a:gd name="T9" fmla="*/ 2 h 60"/>
                    <a:gd name="T10" fmla="*/ 70 w 92"/>
                    <a:gd name="T11" fmla="*/ 1 h 60"/>
                    <a:gd name="T12" fmla="*/ 61 w 92"/>
                    <a:gd name="T13" fmla="*/ 0 h 60"/>
                    <a:gd name="T14" fmla="*/ 55 w 92"/>
                    <a:gd name="T15" fmla="*/ 0 h 60"/>
                    <a:gd name="T16" fmla="*/ 47 w 92"/>
                    <a:gd name="T17" fmla="*/ 0 h 60"/>
                    <a:gd name="T18" fmla="*/ 39 w 92"/>
                    <a:gd name="T19" fmla="*/ 2 h 60"/>
                    <a:gd name="T20" fmla="*/ 32 w 92"/>
                    <a:gd name="T21" fmla="*/ 5 h 60"/>
                    <a:gd name="T22" fmla="*/ 24 w 92"/>
                    <a:gd name="T23" fmla="*/ 9 h 60"/>
                    <a:gd name="T24" fmla="*/ 18 w 92"/>
                    <a:gd name="T25" fmla="*/ 12 h 60"/>
                    <a:gd name="T26" fmla="*/ 11 w 92"/>
                    <a:gd name="T27" fmla="*/ 17 h 60"/>
                    <a:gd name="T28" fmla="*/ 7 w 92"/>
                    <a:gd name="T29" fmla="*/ 23 h 60"/>
                    <a:gd name="T30" fmla="*/ 3 w 92"/>
                    <a:gd name="T31" fmla="*/ 28 h 60"/>
                    <a:gd name="T32" fmla="*/ 1 w 92"/>
                    <a:gd name="T33" fmla="*/ 31 h 60"/>
                    <a:gd name="T34" fmla="*/ 0 w 92"/>
                    <a:gd name="T35" fmla="*/ 38 h 60"/>
                    <a:gd name="T36" fmla="*/ 0 w 92"/>
                    <a:gd name="T37" fmla="*/ 43 h 60"/>
                    <a:gd name="T38" fmla="*/ 2 w 92"/>
                    <a:gd name="T39" fmla="*/ 47 h 60"/>
                    <a:gd name="T40" fmla="*/ 5 w 92"/>
                    <a:gd name="T41" fmla="*/ 52 h 60"/>
                    <a:gd name="T42" fmla="*/ 10 w 92"/>
                    <a:gd name="T43" fmla="*/ 55 h 60"/>
                    <a:gd name="T44" fmla="*/ 15 w 92"/>
                    <a:gd name="T45" fmla="*/ 58 h 60"/>
                    <a:gd name="T46" fmla="*/ 22 w 92"/>
                    <a:gd name="T47" fmla="*/ 59 h 60"/>
                    <a:gd name="T48" fmla="*/ 31 w 92"/>
                    <a:gd name="T49" fmla="*/ 60 h 60"/>
                    <a:gd name="T50" fmla="*/ 37 w 92"/>
                    <a:gd name="T51" fmla="*/ 60 h 60"/>
                    <a:gd name="T52" fmla="*/ 45 w 92"/>
                    <a:gd name="T53" fmla="*/ 60 h 60"/>
                    <a:gd name="T54" fmla="*/ 53 w 92"/>
                    <a:gd name="T55" fmla="*/ 58 h 60"/>
                    <a:gd name="T56" fmla="*/ 60 w 92"/>
                    <a:gd name="T57" fmla="*/ 55 h 60"/>
                    <a:gd name="T58" fmla="*/ 68 w 92"/>
                    <a:gd name="T59" fmla="*/ 51 h 60"/>
                    <a:gd name="T60" fmla="*/ 74 w 92"/>
                    <a:gd name="T61" fmla="*/ 48 h 60"/>
                    <a:gd name="T62" fmla="*/ 81 w 92"/>
                    <a:gd name="T63" fmla="*/ 43 h 60"/>
                    <a:gd name="T64" fmla="*/ 85 w 92"/>
                    <a:gd name="T65" fmla="*/ 37 h 60"/>
                    <a:gd name="T66" fmla="*/ 89 w 92"/>
                    <a:gd name="T67" fmla="*/ 32 h 60"/>
                    <a:gd name="T68" fmla="*/ 91 w 92"/>
                    <a:gd name="T69" fmla="*/ 29 h 60"/>
                    <a:gd name="T70" fmla="*/ 92 w 92"/>
                    <a:gd name="T71" fmla="*/ 22 h 60"/>
                    <a:gd name="T72" fmla="*/ 92 w 92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2" h="60">
                      <a:moveTo>
                        <a:pt x="92" y="17"/>
                      </a:moveTo>
                      <a:lnTo>
                        <a:pt x="90" y="13"/>
                      </a:lnTo>
                      <a:lnTo>
                        <a:pt x="87" y="8"/>
                      </a:lnTo>
                      <a:lnTo>
                        <a:pt x="82" y="5"/>
                      </a:lnTo>
                      <a:lnTo>
                        <a:pt x="77" y="2"/>
                      </a:lnTo>
                      <a:lnTo>
                        <a:pt x="70" y="1"/>
                      </a:lnTo>
                      <a:lnTo>
                        <a:pt x="61" y="0"/>
                      </a:lnTo>
                      <a:lnTo>
                        <a:pt x="55" y="0"/>
                      </a:lnTo>
                      <a:lnTo>
                        <a:pt x="47" y="0"/>
                      </a:lnTo>
                      <a:lnTo>
                        <a:pt x="39" y="2"/>
                      </a:lnTo>
                      <a:lnTo>
                        <a:pt x="32" y="5"/>
                      </a:lnTo>
                      <a:lnTo>
                        <a:pt x="24" y="9"/>
                      </a:lnTo>
                      <a:lnTo>
                        <a:pt x="18" y="12"/>
                      </a:lnTo>
                      <a:lnTo>
                        <a:pt x="11" y="17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1" y="31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2"/>
                      </a:lnTo>
                      <a:lnTo>
                        <a:pt x="10" y="55"/>
                      </a:lnTo>
                      <a:lnTo>
                        <a:pt x="15" y="58"/>
                      </a:lnTo>
                      <a:lnTo>
                        <a:pt x="22" y="59"/>
                      </a:lnTo>
                      <a:lnTo>
                        <a:pt x="31" y="60"/>
                      </a:lnTo>
                      <a:lnTo>
                        <a:pt x="37" y="60"/>
                      </a:lnTo>
                      <a:lnTo>
                        <a:pt x="45" y="60"/>
                      </a:lnTo>
                      <a:lnTo>
                        <a:pt x="53" y="58"/>
                      </a:lnTo>
                      <a:lnTo>
                        <a:pt x="60" y="55"/>
                      </a:lnTo>
                      <a:lnTo>
                        <a:pt x="68" y="51"/>
                      </a:lnTo>
                      <a:lnTo>
                        <a:pt x="74" y="48"/>
                      </a:lnTo>
                      <a:lnTo>
                        <a:pt x="81" y="43"/>
                      </a:lnTo>
                      <a:lnTo>
                        <a:pt x="85" y="37"/>
                      </a:lnTo>
                      <a:lnTo>
                        <a:pt x="89" y="32"/>
                      </a:lnTo>
                      <a:lnTo>
                        <a:pt x="91" y="29"/>
                      </a:lnTo>
                      <a:lnTo>
                        <a:pt x="92" y="22"/>
                      </a:lnTo>
                      <a:lnTo>
                        <a:pt x="92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" name="Freeform 60">
                  <a:extLst>
                    <a:ext uri="{FF2B5EF4-FFF2-40B4-BE49-F238E27FC236}">
                      <a16:creationId xmlns:a16="http://schemas.microsoft.com/office/drawing/2014/main" id="{5551B331-D5EB-3261-6B81-9A5105C6D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0" y="661"/>
                  <a:ext cx="92" cy="60"/>
                </a:xfrm>
                <a:custGeom>
                  <a:avLst/>
                  <a:gdLst>
                    <a:gd name="T0" fmla="*/ 92 w 92"/>
                    <a:gd name="T1" fmla="*/ 17 h 60"/>
                    <a:gd name="T2" fmla="*/ 90 w 92"/>
                    <a:gd name="T3" fmla="*/ 13 h 60"/>
                    <a:gd name="T4" fmla="*/ 87 w 92"/>
                    <a:gd name="T5" fmla="*/ 8 h 60"/>
                    <a:gd name="T6" fmla="*/ 82 w 92"/>
                    <a:gd name="T7" fmla="*/ 5 h 60"/>
                    <a:gd name="T8" fmla="*/ 77 w 92"/>
                    <a:gd name="T9" fmla="*/ 2 h 60"/>
                    <a:gd name="T10" fmla="*/ 70 w 92"/>
                    <a:gd name="T11" fmla="*/ 1 h 60"/>
                    <a:gd name="T12" fmla="*/ 61 w 92"/>
                    <a:gd name="T13" fmla="*/ 0 h 60"/>
                    <a:gd name="T14" fmla="*/ 55 w 92"/>
                    <a:gd name="T15" fmla="*/ 0 h 60"/>
                    <a:gd name="T16" fmla="*/ 47 w 92"/>
                    <a:gd name="T17" fmla="*/ 0 h 60"/>
                    <a:gd name="T18" fmla="*/ 39 w 92"/>
                    <a:gd name="T19" fmla="*/ 2 h 60"/>
                    <a:gd name="T20" fmla="*/ 32 w 92"/>
                    <a:gd name="T21" fmla="*/ 5 h 60"/>
                    <a:gd name="T22" fmla="*/ 24 w 92"/>
                    <a:gd name="T23" fmla="*/ 9 h 60"/>
                    <a:gd name="T24" fmla="*/ 18 w 92"/>
                    <a:gd name="T25" fmla="*/ 12 h 60"/>
                    <a:gd name="T26" fmla="*/ 11 w 92"/>
                    <a:gd name="T27" fmla="*/ 17 h 60"/>
                    <a:gd name="T28" fmla="*/ 7 w 92"/>
                    <a:gd name="T29" fmla="*/ 23 h 60"/>
                    <a:gd name="T30" fmla="*/ 3 w 92"/>
                    <a:gd name="T31" fmla="*/ 28 h 60"/>
                    <a:gd name="T32" fmla="*/ 1 w 92"/>
                    <a:gd name="T33" fmla="*/ 31 h 60"/>
                    <a:gd name="T34" fmla="*/ 0 w 92"/>
                    <a:gd name="T35" fmla="*/ 38 h 60"/>
                    <a:gd name="T36" fmla="*/ 0 w 92"/>
                    <a:gd name="T37" fmla="*/ 43 h 60"/>
                    <a:gd name="T38" fmla="*/ 2 w 92"/>
                    <a:gd name="T39" fmla="*/ 47 h 60"/>
                    <a:gd name="T40" fmla="*/ 5 w 92"/>
                    <a:gd name="T41" fmla="*/ 52 h 60"/>
                    <a:gd name="T42" fmla="*/ 10 w 92"/>
                    <a:gd name="T43" fmla="*/ 55 h 60"/>
                    <a:gd name="T44" fmla="*/ 15 w 92"/>
                    <a:gd name="T45" fmla="*/ 58 h 60"/>
                    <a:gd name="T46" fmla="*/ 22 w 92"/>
                    <a:gd name="T47" fmla="*/ 59 h 60"/>
                    <a:gd name="T48" fmla="*/ 31 w 92"/>
                    <a:gd name="T49" fmla="*/ 60 h 60"/>
                    <a:gd name="T50" fmla="*/ 37 w 92"/>
                    <a:gd name="T51" fmla="*/ 60 h 60"/>
                    <a:gd name="T52" fmla="*/ 45 w 92"/>
                    <a:gd name="T53" fmla="*/ 60 h 60"/>
                    <a:gd name="T54" fmla="*/ 53 w 92"/>
                    <a:gd name="T55" fmla="*/ 58 h 60"/>
                    <a:gd name="T56" fmla="*/ 60 w 92"/>
                    <a:gd name="T57" fmla="*/ 55 h 60"/>
                    <a:gd name="T58" fmla="*/ 68 w 92"/>
                    <a:gd name="T59" fmla="*/ 51 h 60"/>
                    <a:gd name="T60" fmla="*/ 74 w 92"/>
                    <a:gd name="T61" fmla="*/ 48 h 60"/>
                    <a:gd name="T62" fmla="*/ 81 w 92"/>
                    <a:gd name="T63" fmla="*/ 43 h 60"/>
                    <a:gd name="T64" fmla="*/ 85 w 92"/>
                    <a:gd name="T65" fmla="*/ 37 h 60"/>
                    <a:gd name="T66" fmla="*/ 89 w 92"/>
                    <a:gd name="T67" fmla="*/ 32 h 60"/>
                    <a:gd name="T68" fmla="*/ 91 w 92"/>
                    <a:gd name="T69" fmla="*/ 29 h 60"/>
                    <a:gd name="T70" fmla="*/ 92 w 92"/>
                    <a:gd name="T71" fmla="*/ 22 h 60"/>
                    <a:gd name="T72" fmla="*/ 92 w 92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2" h="60">
                      <a:moveTo>
                        <a:pt x="92" y="17"/>
                      </a:moveTo>
                      <a:lnTo>
                        <a:pt x="90" y="13"/>
                      </a:lnTo>
                      <a:lnTo>
                        <a:pt x="87" y="8"/>
                      </a:lnTo>
                      <a:lnTo>
                        <a:pt x="82" y="5"/>
                      </a:lnTo>
                      <a:lnTo>
                        <a:pt x="77" y="2"/>
                      </a:lnTo>
                      <a:lnTo>
                        <a:pt x="70" y="1"/>
                      </a:lnTo>
                      <a:lnTo>
                        <a:pt x="61" y="0"/>
                      </a:lnTo>
                      <a:lnTo>
                        <a:pt x="55" y="0"/>
                      </a:lnTo>
                      <a:lnTo>
                        <a:pt x="47" y="0"/>
                      </a:lnTo>
                      <a:lnTo>
                        <a:pt x="39" y="2"/>
                      </a:lnTo>
                      <a:lnTo>
                        <a:pt x="32" y="5"/>
                      </a:lnTo>
                      <a:lnTo>
                        <a:pt x="24" y="9"/>
                      </a:lnTo>
                      <a:lnTo>
                        <a:pt x="18" y="12"/>
                      </a:lnTo>
                      <a:lnTo>
                        <a:pt x="11" y="17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1" y="31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2"/>
                      </a:lnTo>
                      <a:lnTo>
                        <a:pt x="10" y="55"/>
                      </a:lnTo>
                      <a:lnTo>
                        <a:pt x="15" y="58"/>
                      </a:lnTo>
                      <a:lnTo>
                        <a:pt x="22" y="59"/>
                      </a:lnTo>
                      <a:lnTo>
                        <a:pt x="31" y="60"/>
                      </a:lnTo>
                      <a:lnTo>
                        <a:pt x="37" y="60"/>
                      </a:lnTo>
                      <a:lnTo>
                        <a:pt x="45" y="60"/>
                      </a:lnTo>
                      <a:lnTo>
                        <a:pt x="53" y="58"/>
                      </a:lnTo>
                      <a:lnTo>
                        <a:pt x="60" y="55"/>
                      </a:lnTo>
                      <a:lnTo>
                        <a:pt x="68" y="51"/>
                      </a:lnTo>
                      <a:lnTo>
                        <a:pt x="74" y="48"/>
                      </a:lnTo>
                      <a:lnTo>
                        <a:pt x="81" y="43"/>
                      </a:lnTo>
                      <a:lnTo>
                        <a:pt x="85" y="37"/>
                      </a:lnTo>
                      <a:lnTo>
                        <a:pt x="89" y="32"/>
                      </a:lnTo>
                      <a:lnTo>
                        <a:pt x="91" y="29"/>
                      </a:lnTo>
                      <a:lnTo>
                        <a:pt x="92" y="22"/>
                      </a:lnTo>
                      <a:lnTo>
                        <a:pt x="92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" name="Freeform 61">
                  <a:extLst>
                    <a:ext uri="{FF2B5EF4-FFF2-40B4-BE49-F238E27FC236}">
                      <a16:creationId xmlns:a16="http://schemas.microsoft.com/office/drawing/2014/main" id="{BFD3D68E-881C-6020-ED29-C6C9D237F1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769"/>
                  <a:ext cx="477" cy="158"/>
                </a:xfrm>
                <a:custGeom>
                  <a:avLst/>
                  <a:gdLst>
                    <a:gd name="T0" fmla="*/ 17 w 477"/>
                    <a:gd name="T1" fmla="*/ 116 h 158"/>
                    <a:gd name="T2" fmla="*/ 174 w 477"/>
                    <a:gd name="T3" fmla="*/ 86 h 158"/>
                    <a:gd name="T4" fmla="*/ 319 w 477"/>
                    <a:gd name="T5" fmla="*/ 50 h 158"/>
                    <a:gd name="T6" fmla="*/ 462 w 477"/>
                    <a:gd name="T7" fmla="*/ 0 h 158"/>
                    <a:gd name="T8" fmla="*/ 477 w 477"/>
                    <a:gd name="T9" fmla="*/ 16 h 158"/>
                    <a:gd name="T10" fmla="*/ 467 w 477"/>
                    <a:gd name="T11" fmla="*/ 46 h 158"/>
                    <a:gd name="T12" fmla="*/ 421 w 477"/>
                    <a:gd name="T13" fmla="*/ 58 h 158"/>
                    <a:gd name="T14" fmla="*/ 295 w 477"/>
                    <a:gd name="T15" fmla="*/ 76 h 158"/>
                    <a:gd name="T16" fmla="*/ 162 w 477"/>
                    <a:gd name="T17" fmla="*/ 116 h 158"/>
                    <a:gd name="T18" fmla="*/ 75 w 477"/>
                    <a:gd name="T19" fmla="*/ 130 h 158"/>
                    <a:gd name="T20" fmla="*/ 23 w 477"/>
                    <a:gd name="T21" fmla="*/ 158 h 158"/>
                    <a:gd name="T22" fmla="*/ 0 w 477"/>
                    <a:gd name="T23" fmla="*/ 140 h 158"/>
                    <a:gd name="T24" fmla="*/ 17 w 477"/>
                    <a:gd name="T25" fmla="*/ 116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7" h="158">
                      <a:moveTo>
                        <a:pt x="17" y="116"/>
                      </a:moveTo>
                      <a:lnTo>
                        <a:pt x="174" y="86"/>
                      </a:lnTo>
                      <a:lnTo>
                        <a:pt x="319" y="50"/>
                      </a:lnTo>
                      <a:lnTo>
                        <a:pt x="462" y="0"/>
                      </a:lnTo>
                      <a:lnTo>
                        <a:pt x="477" y="16"/>
                      </a:lnTo>
                      <a:lnTo>
                        <a:pt x="467" y="46"/>
                      </a:lnTo>
                      <a:lnTo>
                        <a:pt x="421" y="58"/>
                      </a:lnTo>
                      <a:lnTo>
                        <a:pt x="295" y="76"/>
                      </a:lnTo>
                      <a:lnTo>
                        <a:pt x="162" y="116"/>
                      </a:lnTo>
                      <a:lnTo>
                        <a:pt x="75" y="130"/>
                      </a:lnTo>
                      <a:lnTo>
                        <a:pt x="23" y="158"/>
                      </a:lnTo>
                      <a:lnTo>
                        <a:pt x="0" y="140"/>
                      </a:lnTo>
                      <a:lnTo>
                        <a:pt x="17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" name="Freeform 62">
                  <a:extLst>
                    <a:ext uri="{FF2B5EF4-FFF2-40B4-BE49-F238E27FC236}">
                      <a16:creationId xmlns:a16="http://schemas.microsoft.com/office/drawing/2014/main" id="{60B27D50-B797-E228-09AB-9F4D31034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987"/>
                  <a:ext cx="270" cy="78"/>
                </a:xfrm>
                <a:custGeom>
                  <a:avLst/>
                  <a:gdLst>
                    <a:gd name="T0" fmla="*/ 4 w 270"/>
                    <a:gd name="T1" fmla="*/ 40 h 78"/>
                    <a:gd name="T2" fmla="*/ 117 w 270"/>
                    <a:gd name="T3" fmla="*/ 21 h 78"/>
                    <a:gd name="T4" fmla="*/ 241 w 270"/>
                    <a:gd name="T5" fmla="*/ 0 h 78"/>
                    <a:gd name="T6" fmla="*/ 270 w 270"/>
                    <a:gd name="T7" fmla="*/ 13 h 78"/>
                    <a:gd name="T8" fmla="*/ 252 w 270"/>
                    <a:gd name="T9" fmla="*/ 38 h 78"/>
                    <a:gd name="T10" fmla="*/ 158 w 270"/>
                    <a:gd name="T11" fmla="*/ 44 h 78"/>
                    <a:gd name="T12" fmla="*/ 47 w 270"/>
                    <a:gd name="T13" fmla="*/ 65 h 78"/>
                    <a:gd name="T14" fmla="*/ 0 w 270"/>
                    <a:gd name="T15" fmla="*/ 78 h 78"/>
                    <a:gd name="T16" fmla="*/ 4 w 270"/>
                    <a:gd name="T17" fmla="*/ 4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0" h="78">
                      <a:moveTo>
                        <a:pt x="4" y="40"/>
                      </a:moveTo>
                      <a:lnTo>
                        <a:pt x="117" y="21"/>
                      </a:lnTo>
                      <a:lnTo>
                        <a:pt x="241" y="0"/>
                      </a:lnTo>
                      <a:lnTo>
                        <a:pt x="270" y="13"/>
                      </a:lnTo>
                      <a:lnTo>
                        <a:pt x="252" y="38"/>
                      </a:lnTo>
                      <a:lnTo>
                        <a:pt x="158" y="44"/>
                      </a:lnTo>
                      <a:lnTo>
                        <a:pt x="47" y="65"/>
                      </a:lnTo>
                      <a:lnTo>
                        <a:pt x="0" y="78"/>
                      </a:lnTo>
                      <a:lnTo>
                        <a:pt x="4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3" name="Freeform 63">
                  <a:extLst>
                    <a:ext uri="{FF2B5EF4-FFF2-40B4-BE49-F238E27FC236}">
                      <a16:creationId xmlns:a16="http://schemas.microsoft.com/office/drawing/2014/main" id="{3B39CD9B-67EE-BDDD-C956-6F2EB4212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" y="913"/>
                  <a:ext cx="259" cy="76"/>
                </a:xfrm>
                <a:custGeom>
                  <a:avLst/>
                  <a:gdLst>
                    <a:gd name="T0" fmla="*/ 245 w 259"/>
                    <a:gd name="T1" fmla="*/ 0 h 76"/>
                    <a:gd name="T2" fmla="*/ 133 w 259"/>
                    <a:gd name="T3" fmla="*/ 15 h 76"/>
                    <a:gd name="T4" fmla="*/ 18 w 259"/>
                    <a:gd name="T5" fmla="*/ 38 h 76"/>
                    <a:gd name="T6" fmla="*/ 0 w 259"/>
                    <a:gd name="T7" fmla="*/ 57 h 76"/>
                    <a:gd name="T8" fmla="*/ 10 w 259"/>
                    <a:gd name="T9" fmla="*/ 76 h 76"/>
                    <a:gd name="T10" fmla="*/ 39 w 259"/>
                    <a:gd name="T11" fmla="*/ 72 h 76"/>
                    <a:gd name="T12" fmla="*/ 153 w 259"/>
                    <a:gd name="T13" fmla="*/ 38 h 76"/>
                    <a:gd name="T14" fmla="*/ 259 w 259"/>
                    <a:gd name="T15" fmla="*/ 27 h 76"/>
                    <a:gd name="T16" fmla="*/ 245 w 259"/>
                    <a:gd name="T17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9" h="76">
                      <a:moveTo>
                        <a:pt x="245" y="0"/>
                      </a:moveTo>
                      <a:lnTo>
                        <a:pt x="133" y="15"/>
                      </a:lnTo>
                      <a:lnTo>
                        <a:pt x="18" y="38"/>
                      </a:lnTo>
                      <a:lnTo>
                        <a:pt x="0" y="57"/>
                      </a:lnTo>
                      <a:lnTo>
                        <a:pt x="10" y="76"/>
                      </a:lnTo>
                      <a:lnTo>
                        <a:pt x="39" y="72"/>
                      </a:lnTo>
                      <a:lnTo>
                        <a:pt x="153" y="38"/>
                      </a:lnTo>
                      <a:lnTo>
                        <a:pt x="259" y="27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" name="Freeform 64">
                  <a:extLst>
                    <a:ext uri="{FF2B5EF4-FFF2-40B4-BE49-F238E27FC236}">
                      <a16:creationId xmlns:a16="http://schemas.microsoft.com/office/drawing/2014/main" id="{F43AF6FD-3FFB-E1CE-9195-2038D279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3" y="1063"/>
                  <a:ext cx="122" cy="51"/>
                </a:xfrm>
                <a:custGeom>
                  <a:avLst/>
                  <a:gdLst>
                    <a:gd name="T0" fmla="*/ 14 w 122"/>
                    <a:gd name="T1" fmla="*/ 13 h 51"/>
                    <a:gd name="T2" fmla="*/ 112 w 122"/>
                    <a:gd name="T3" fmla="*/ 0 h 51"/>
                    <a:gd name="T4" fmla="*/ 122 w 122"/>
                    <a:gd name="T5" fmla="*/ 20 h 51"/>
                    <a:gd name="T6" fmla="*/ 98 w 122"/>
                    <a:gd name="T7" fmla="*/ 47 h 51"/>
                    <a:gd name="T8" fmla="*/ 31 w 122"/>
                    <a:gd name="T9" fmla="*/ 51 h 51"/>
                    <a:gd name="T10" fmla="*/ 0 w 122"/>
                    <a:gd name="T11" fmla="*/ 40 h 51"/>
                    <a:gd name="T12" fmla="*/ 14 w 122"/>
                    <a:gd name="T13" fmla="*/ 1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2" h="51">
                      <a:moveTo>
                        <a:pt x="14" y="13"/>
                      </a:moveTo>
                      <a:lnTo>
                        <a:pt x="112" y="0"/>
                      </a:lnTo>
                      <a:lnTo>
                        <a:pt x="122" y="20"/>
                      </a:lnTo>
                      <a:lnTo>
                        <a:pt x="98" y="47"/>
                      </a:lnTo>
                      <a:lnTo>
                        <a:pt x="31" y="51"/>
                      </a:lnTo>
                      <a:lnTo>
                        <a:pt x="0" y="40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" name="Freeform 65">
                  <a:extLst>
                    <a:ext uri="{FF2B5EF4-FFF2-40B4-BE49-F238E27FC236}">
                      <a16:creationId xmlns:a16="http://schemas.microsoft.com/office/drawing/2014/main" id="{76B9256F-B923-0A65-C999-AEDFDD2B1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" y="1106"/>
                  <a:ext cx="105" cy="60"/>
                </a:xfrm>
                <a:custGeom>
                  <a:avLst/>
                  <a:gdLst>
                    <a:gd name="T0" fmla="*/ 0 w 105"/>
                    <a:gd name="T1" fmla="*/ 16 h 60"/>
                    <a:gd name="T2" fmla="*/ 105 w 105"/>
                    <a:gd name="T3" fmla="*/ 0 h 60"/>
                    <a:gd name="T4" fmla="*/ 105 w 105"/>
                    <a:gd name="T5" fmla="*/ 33 h 60"/>
                    <a:gd name="T6" fmla="*/ 74 w 105"/>
                    <a:gd name="T7" fmla="*/ 49 h 60"/>
                    <a:gd name="T8" fmla="*/ 6 w 105"/>
                    <a:gd name="T9" fmla="*/ 60 h 60"/>
                    <a:gd name="T10" fmla="*/ 0 w 105"/>
                    <a:gd name="T11" fmla="*/ 1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60">
                      <a:moveTo>
                        <a:pt x="0" y="16"/>
                      </a:moveTo>
                      <a:lnTo>
                        <a:pt x="105" y="0"/>
                      </a:lnTo>
                      <a:lnTo>
                        <a:pt x="105" y="33"/>
                      </a:lnTo>
                      <a:lnTo>
                        <a:pt x="74" y="49"/>
                      </a:lnTo>
                      <a:lnTo>
                        <a:pt x="6" y="6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" name="Freeform 66">
                  <a:extLst>
                    <a:ext uri="{FF2B5EF4-FFF2-40B4-BE49-F238E27FC236}">
                      <a16:creationId xmlns:a16="http://schemas.microsoft.com/office/drawing/2014/main" id="{94268906-6F25-A2AC-3C0E-1470D4878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1125"/>
                  <a:ext cx="87" cy="58"/>
                </a:xfrm>
                <a:custGeom>
                  <a:avLst/>
                  <a:gdLst>
                    <a:gd name="T0" fmla="*/ 10 w 87"/>
                    <a:gd name="T1" fmla="*/ 11 h 58"/>
                    <a:gd name="T2" fmla="*/ 87 w 87"/>
                    <a:gd name="T3" fmla="*/ 0 h 58"/>
                    <a:gd name="T4" fmla="*/ 87 w 87"/>
                    <a:gd name="T5" fmla="*/ 47 h 58"/>
                    <a:gd name="T6" fmla="*/ 0 w 87"/>
                    <a:gd name="T7" fmla="*/ 58 h 58"/>
                    <a:gd name="T8" fmla="*/ 10 w 87"/>
                    <a:gd name="T9" fmla="*/ 1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58">
                      <a:moveTo>
                        <a:pt x="10" y="11"/>
                      </a:moveTo>
                      <a:lnTo>
                        <a:pt x="87" y="0"/>
                      </a:lnTo>
                      <a:lnTo>
                        <a:pt x="87" y="47"/>
                      </a:lnTo>
                      <a:lnTo>
                        <a:pt x="0" y="58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" name="Freeform 67">
                  <a:extLst>
                    <a:ext uri="{FF2B5EF4-FFF2-40B4-BE49-F238E27FC236}">
                      <a16:creationId xmlns:a16="http://schemas.microsoft.com/office/drawing/2014/main" id="{01147374-267C-F285-A9F5-BCD0BB3738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" y="1444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40E07F0A-2481-607B-4E54-148840889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" y="1404"/>
                  <a:ext cx="56" cy="44"/>
                </a:xfrm>
                <a:custGeom>
                  <a:avLst/>
                  <a:gdLst>
                    <a:gd name="T0" fmla="*/ 55 w 56"/>
                    <a:gd name="T1" fmla="*/ 15 h 44"/>
                    <a:gd name="T2" fmla="*/ 54 w 56"/>
                    <a:gd name="T3" fmla="*/ 11 h 44"/>
                    <a:gd name="T4" fmla="*/ 51 w 56"/>
                    <a:gd name="T5" fmla="*/ 7 h 44"/>
                    <a:gd name="T6" fmla="*/ 49 w 56"/>
                    <a:gd name="T7" fmla="*/ 5 h 44"/>
                    <a:gd name="T8" fmla="*/ 44 w 56"/>
                    <a:gd name="T9" fmla="*/ 1 h 44"/>
                    <a:gd name="T10" fmla="*/ 40 w 56"/>
                    <a:gd name="T11" fmla="*/ 0 h 44"/>
                    <a:gd name="T12" fmla="*/ 37 w 56"/>
                    <a:gd name="T13" fmla="*/ 0 h 44"/>
                    <a:gd name="T14" fmla="*/ 33 w 56"/>
                    <a:gd name="T15" fmla="*/ 0 h 44"/>
                    <a:gd name="T16" fmla="*/ 27 w 56"/>
                    <a:gd name="T17" fmla="*/ 0 h 44"/>
                    <a:gd name="T18" fmla="*/ 22 w 56"/>
                    <a:gd name="T19" fmla="*/ 1 h 44"/>
                    <a:gd name="T20" fmla="*/ 18 w 56"/>
                    <a:gd name="T21" fmla="*/ 2 h 44"/>
                    <a:gd name="T22" fmla="*/ 14 w 56"/>
                    <a:gd name="T23" fmla="*/ 5 h 44"/>
                    <a:gd name="T24" fmla="*/ 9 w 56"/>
                    <a:gd name="T25" fmla="*/ 7 h 44"/>
                    <a:gd name="T26" fmla="*/ 7 w 56"/>
                    <a:gd name="T27" fmla="*/ 10 h 44"/>
                    <a:gd name="T28" fmla="*/ 5 w 56"/>
                    <a:gd name="T29" fmla="*/ 13 h 44"/>
                    <a:gd name="T30" fmla="*/ 2 w 56"/>
                    <a:gd name="T31" fmla="*/ 17 h 44"/>
                    <a:gd name="T32" fmla="*/ 0 w 56"/>
                    <a:gd name="T33" fmla="*/ 22 h 44"/>
                    <a:gd name="T34" fmla="*/ 0 w 56"/>
                    <a:gd name="T35" fmla="*/ 26 h 44"/>
                    <a:gd name="T36" fmla="*/ 1 w 56"/>
                    <a:gd name="T37" fmla="*/ 29 h 44"/>
                    <a:gd name="T38" fmla="*/ 2 w 56"/>
                    <a:gd name="T39" fmla="*/ 33 h 44"/>
                    <a:gd name="T40" fmla="*/ 5 w 56"/>
                    <a:gd name="T41" fmla="*/ 37 h 44"/>
                    <a:gd name="T42" fmla="*/ 7 w 56"/>
                    <a:gd name="T43" fmla="*/ 39 h 44"/>
                    <a:gd name="T44" fmla="*/ 12 w 56"/>
                    <a:gd name="T45" fmla="*/ 43 h 44"/>
                    <a:gd name="T46" fmla="*/ 16 w 56"/>
                    <a:gd name="T47" fmla="*/ 44 h 44"/>
                    <a:gd name="T48" fmla="*/ 19 w 56"/>
                    <a:gd name="T49" fmla="*/ 44 h 44"/>
                    <a:gd name="T50" fmla="*/ 23 w 56"/>
                    <a:gd name="T51" fmla="*/ 44 h 44"/>
                    <a:gd name="T52" fmla="*/ 29 w 56"/>
                    <a:gd name="T53" fmla="*/ 44 h 44"/>
                    <a:gd name="T54" fmla="*/ 34 w 56"/>
                    <a:gd name="T55" fmla="*/ 43 h 44"/>
                    <a:gd name="T56" fmla="*/ 39 w 56"/>
                    <a:gd name="T57" fmla="*/ 42 h 44"/>
                    <a:gd name="T58" fmla="*/ 42 w 56"/>
                    <a:gd name="T59" fmla="*/ 39 h 44"/>
                    <a:gd name="T60" fmla="*/ 47 w 56"/>
                    <a:gd name="T61" fmla="*/ 37 h 44"/>
                    <a:gd name="T62" fmla="*/ 49 w 56"/>
                    <a:gd name="T63" fmla="*/ 34 h 44"/>
                    <a:gd name="T64" fmla="*/ 51 w 56"/>
                    <a:gd name="T65" fmla="*/ 31 h 44"/>
                    <a:gd name="T66" fmla="*/ 54 w 56"/>
                    <a:gd name="T67" fmla="*/ 27 h 44"/>
                    <a:gd name="T68" fmla="*/ 56 w 56"/>
                    <a:gd name="T69" fmla="*/ 22 h 44"/>
                    <a:gd name="T70" fmla="*/ 56 w 56"/>
                    <a:gd name="T71" fmla="*/ 18 h 44"/>
                    <a:gd name="T72" fmla="*/ 55 w 56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6" h="44">
                      <a:moveTo>
                        <a:pt x="55" y="15"/>
                      </a:moveTo>
                      <a:lnTo>
                        <a:pt x="54" y="11"/>
                      </a:lnTo>
                      <a:lnTo>
                        <a:pt x="51" y="7"/>
                      </a:lnTo>
                      <a:lnTo>
                        <a:pt x="49" y="5"/>
                      </a:lnTo>
                      <a:lnTo>
                        <a:pt x="44" y="1"/>
                      </a:lnTo>
                      <a:lnTo>
                        <a:pt x="40" y="0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27" y="0"/>
                      </a:lnTo>
                      <a:lnTo>
                        <a:pt x="22" y="1"/>
                      </a:lnTo>
                      <a:lnTo>
                        <a:pt x="18" y="2"/>
                      </a:lnTo>
                      <a:lnTo>
                        <a:pt x="14" y="5"/>
                      </a:lnTo>
                      <a:lnTo>
                        <a:pt x="9" y="7"/>
                      </a:lnTo>
                      <a:lnTo>
                        <a:pt x="7" y="10"/>
                      </a:lnTo>
                      <a:lnTo>
                        <a:pt x="5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2" y="43"/>
                      </a:lnTo>
                      <a:lnTo>
                        <a:pt x="16" y="44"/>
                      </a:lnTo>
                      <a:lnTo>
                        <a:pt x="19" y="44"/>
                      </a:lnTo>
                      <a:lnTo>
                        <a:pt x="23" y="44"/>
                      </a:lnTo>
                      <a:lnTo>
                        <a:pt x="29" y="44"/>
                      </a:lnTo>
                      <a:lnTo>
                        <a:pt x="34" y="43"/>
                      </a:lnTo>
                      <a:lnTo>
                        <a:pt x="39" y="42"/>
                      </a:lnTo>
                      <a:lnTo>
                        <a:pt x="42" y="39"/>
                      </a:lnTo>
                      <a:lnTo>
                        <a:pt x="47" y="37"/>
                      </a:lnTo>
                      <a:lnTo>
                        <a:pt x="49" y="34"/>
                      </a:lnTo>
                      <a:lnTo>
                        <a:pt x="51" y="31"/>
                      </a:lnTo>
                      <a:lnTo>
                        <a:pt x="54" y="27"/>
                      </a:lnTo>
                      <a:lnTo>
                        <a:pt x="56" y="22"/>
                      </a:lnTo>
                      <a:lnTo>
                        <a:pt x="56" y="18"/>
                      </a:lnTo>
                      <a:lnTo>
                        <a:pt x="55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5468E602-050A-5E3D-7FA0-EEF49ABF96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" y="1359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" name="Freeform 70">
                  <a:extLst>
                    <a:ext uri="{FF2B5EF4-FFF2-40B4-BE49-F238E27FC236}">
                      <a16:creationId xmlns:a16="http://schemas.microsoft.com/office/drawing/2014/main" id="{73BA303A-9B99-3E7E-374D-4C3206A950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" y="1319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" name="Freeform 71">
                  <a:extLst>
                    <a:ext uri="{FF2B5EF4-FFF2-40B4-BE49-F238E27FC236}">
                      <a16:creationId xmlns:a16="http://schemas.microsoft.com/office/drawing/2014/main" id="{D8719651-D60C-598B-EF0D-2458F4512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" y="1442"/>
                  <a:ext cx="565" cy="162"/>
                </a:xfrm>
                <a:custGeom>
                  <a:avLst/>
                  <a:gdLst>
                    <a:gd name="T0" fmla="*/ 17 w 565"/>
                    <a:gd name="T1" fmla="*/ 120 h 162"/>
                    <a:gd name="T2" fmla="*/ 145 w 565"/>
                    <a:gd name="T3" fmla="*/ 102 h 162"/>
                    <a:gd name="T4" fmla="*/ 283 w 565"/>
                    <a:gd name="T5" fmla="*/ 68 h 162"/>
                    <a:gd name="T6" fmla="*/ 405 w 565"/>
                    <a:gd name="T7" fmla="*/ 36 h 162"/>
                    <a:gd name="T8" fmla="*/ 542 w 565"/>
                    <a:gd name="T9" fmla="*/ 0 h 162"/>
                    <a:gd name="T10" fmla="*/ 565 w 565"/>
                    <a:gd name="T11" fmla="*/ 8 h 162"/>
                    <a:gd name="T12" fmla="*/ 555 w 565"/>
                    <a:gd name="T13" fmla="*/ 26 h 162"/>
                    <a:gd name="T14" fmla="*/ 498 w 565"/>
                    <a:gd name="T15" fmla="*/ 38 h 162"/>
                    <a:gd name="T16" fmla="*/ 380 w 565"/>
                    <a:gd name="T17" fmla="*/ 66 h 162"/>
                    <a:gd name="T18" fmla="*/ 233 w 565"/>
                    <a:gd name="T19" fmla="*/ 104 h 162"/>
                    <a:gd name="T20" fmla="*/ 118 w 565"/>
                    <a:gd name="T21" fmla="*/ 134 h 162"/>
                    <a:gd name="T22" fmla="*/ 35 w 565"/>
                    <a:gd name="T23" fmla="*/ 162 h 162"/>
                    <a:gd name="T24" fmla="*/ 0 w 565"/>
                    <a:gd name="T25" fmla="*/ 152 h 162"/>
                    <a:gd name="T26" fmla="*/ 17 w 565"/>
                    <a:gd name="T27" fmla="*/ 12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5" h="162">
                      <a:moveTo>
                        <a:pt x="17" y="120"/>
                      </a:moveTo>
                      <a:lnTo>
                        <a:pt x="145" y="102"/>
                      </a:lnTo>
                      <a:lnTo>
                        <a:pt x="283" y="68"/>
                      </a:lnTo>
                      <a:lnTo>
                        <a:pt x="405" y="36"/>
                      </a:lnTo>
                      <a:lnTo>
                        <a:pt x="542" y="0"/>
                      </a:lnTo>
                      <a:lnTo>
                        <a:pt x="565" y="8"/>
                      </a:lnTo>
                      <a:lnTo>
                        <a:pt x="555" y="26"/>
                      </a:lnTo>
                      <a:lnTo>
                        <a:pt x="498" y="38"/>
                      </a:lnTo>
                      <a:lnTo>
                        <a:pt x="380" y="66"/>
                      </a:lnTo>
                      <a:lnTo>
                        <a:pt x="233" y="104"/>
                      </a:lnTo>
                      <a:lnTo>
                        <a:pt x="118" y="134"/>
                      </a:lnTo>
                      <a:lnTo>
                        <a:pt x="35" y="162"/>
                      </a:lnTo>
                      <a:lnTo>
                        <a:pt x="0" y="152"/>
                      </a:lnTo>
                      <a:lnTo>
                        <a:pt x="17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" name="Freeform 72">
                  <a:extLst>
                    <a:ext uri="{FF2B5EF4-FFF2-40B4-BE49-F238E27FC236}">
                      <a16:creationId xmlns:a16="http://schemas.microsoft.com/office/drawing/2014/main" id="{108D630B-E4ED-C7DC-A2BF-BB476A574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" y="1539"/>
                  <a:ext cx="606" cy="259"/>
                </a:xfrm>
                <a:custGeom>
                  <a:avLst/>
                  <a:gdLst>
                    <a:gd name="T0" fmla="*/ 117 w 606"/>
                    <a:gd name="T1" fmla="*/ 131 h 259"/>
                    <a:gd name="T2" fmla="*/ 271 w 606"/>
                    <a:gd name="T3" fmla="*/ 88 h 259"/>
                    <a:gd name="T4" fmla="*/ 408 w 606"/>
                    <a:gd name="T5" fmla="*/ 49 h 259"/>
                    <a:gd name="T6" fmla="*/ 525 w 606"/>
                    <a:gd name="T7" fmla="*/ 20 h 259"/>
                    <a:gd name="T8" fmla="*/ 598 w 606"/>
                    <a:gd name="T9" fmla="*/ 0 h 259"/>
                    <a:gd name="T10" fmla="*/ 606 w 606"/>
                    <a:gd name="T11" fmla="*/ 26 h 259"/>
                    <a:gd name="T12" fmla="*/ 594 w 606"/>
                    <a:gd name="T13" fmla="*/ 77 h 259"/>
                    <a:gd name="T14" fmla="*/ 473 w 606"/>
                    <a:gd name="T15" fmla="*/ 112 h 259"/>
                    <a:gd name="T16" fmla="*/ 273 w 606"/>
                    <a:gd name="T17" fmla="*/ 161 h 259"/>
                    <a:gd name="T18" fmla="*/ 117 w 606"/>
                    <a:gd name="T19" fmla="*/ 218 h 259"/>
                    <a:gd name="T20" fmla="*/ 23 w 606"/>
                    <a:gd name="T21" fmla="*/ 259 h 259"/>
                    <a:gd name="T22" fmla="*/ 0 w 606"/>
                    <a:gd name="T23" fmla="*/ 249 h 259"/>
                    <a:gd name="T24" fmla="*/ 0 w 606"/>
                    <a:gd name="T25" fmla="*/ 208 h 259"/>
                    <a:gd name="T26" fmla="*/ 23 w 606"/>
                    <a:gd name="T27" fmla="*/ 137 h 259"/>
                    <a:gd name="T28" fmla="*/ 60 w 606"/>
                    <a:gd name="T29" fmla="*/ 141 h 259"/>
                    <a:gd name="T30" fmla="*/ 35 w 606"/>
                    <a:gd name="T31" fmla="*/ 173 h 259"/>
                    <a:gd name="T32" fmla="*/ 29 w 606"/>
                    <a:gd name="T33" fmla="*/ 220 h 259"/>
                    <a:gd name="T34" fmla="*/ 52 w 606"/>
                    <a:gd name="T35" fmla="*/ 218 h 259"/>
                    <a:gd name="T36" fmla="*/ 158 w 606"/>
                    <a:gd name="T37" fmla="*/ 182 h 259"/>
                    <a:gd name="T38" fmla="*/ 319 w 606"/>
                    <a:gd name="T39" fmla="*/ 130 h 259"/>
                    <a:gd name="T40" fmla="*/ 456 w 606"/>
                    <a:gd name="T41" fmla="*/ 94 h 259"/>
                    <a:gd name="T42" fmla="*/ 543 w 606"/>
                    <a:gd name="T43" fmla="*/ 65 h 259"/>
                    <a:gd name="T44" fmla="*/ 575 w 606"/>
                    <a:gd name="T45" fmla="*/ 59 h 259"/>
                    <a:gd name="T46" fmla="*/ 581 w 606"/>
                    <a:gd name="T47" fmla="*/ 24 h 259"/>
                    <a:gd name="T48" fmla="*/ 473 w 606"/>
                    <a:gd name="T49" fmla="*/ 55 h 259"/>
                    <a:gd name="T50" fmla="*/ 317 w 606"/>
                    <a:gd name="T51" fmla="*/ 90 h 259"/>
                    <a:gd name="T52" fmla="*/ 185 w 606"/>
                    <a:gd name="T53" fmla="*/ 131 h 259"/>
                    <a:gd name="T54" fmla="*/ 71 w 606"/>
                    <a:gd name="T55" fmla="*/ 165 h 259"/>
                    <a:gd name="T56" fmla="*/ 83 w 606"/>
                    <a:gd name="T57" fmla="*/ 137 h 259"/>
                    <a:gd name="T58" fmla="*/ 117 w 606"/>
                    <a:gd name="T59" fmla="*/ 131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06" h="259">
                      <a:moveTo>
                        <a:pt x="117" y="131"/>
                      </a:moveTo>
                      <a:lnTo>
                        <a:pt x="271" y="88"/>
                      </a:lnTo>
                      <a:lnTo>
                        <a:pt x="408" y="49"/>
                      </a:lnTo>
                      <a:lnTo>
                        <a:pt x="525" y="20"/>
                      </a:lnTo>
                      <a:lnTo>
                        <a:pt x="598" y="0"/>
                      </a:lnTo>
                      <a:lnTo>
                        <a:pt x="606" y="26"/>
                      </a:lnTo>
                      <a:lnTo>
                        <a:pt x="594" y="77"/>
                      </a:lnTo>
                      <a:lnTo>
                        <a:pt x="473" y="112"/>
                      </a:lnTo>
                      <a:lnTo>
                        <a:pt x="273" y="161"/>
                      </a:lnTo>
                      <a:lnTo>
                        <a:pt x="117" y="218"/>
                      </a:lnTo>
                      <a:lnTo>
                        <a:pt x="23" y="259"/>
                      </a:lnTo>
                      <a:lnTo>
                        <a:pt x="0" y="249"/>
                      </a:lnTo>
                      <a:lnTo>
                        <a:pt x="0" y="208"/>
                      </a:lnTo>
                      <a:lnTo>
                        <a:pt x="23" y="137"/>
                      </a:lnTo>
                      <a:lnTo>
                        <a:pt x="60" y="141"/>
                      </a:lnTo>
                      <a:lnTo>
                        <a:pt x="35" y="173"/>
                      </a:lnTo>
                      <a:lnTo>
                        <a:pt x="29" y="220"/>
                      </a:lnTo>
                      <a:lnTo>
                        <a:pt x="52" y="218"/>
                      </a:lnTo>
                      <a:lnTo>
                        <a:pt x="158" y="182"/>
                      </a:lnTo>
                      <a:lnTo>
                        <a:pt x="319" y="130"/>
                      </a:lnTo>
                      <a:lnTo>
                        <a:pt x="456" y="94"/>
                      </a:lnTo>
                      <a:lnTo>
                        <a:pt x="543" y="65"/>
                      </a:lnTo>
                      <a:lnTo>
                        <a:pt x="575" y="59"/>
                      </a:lnTo>
                      <a:lnTo>
                        <a:pt x="581" y="24"/>
                      </a:lnTo>
                      <a:lnTo>
                        <a:pt x="473" y="55"/>
                      </a:lnTo>
                      <a:lnTo>
                        <a:pt x="317" y="90"/>
                      </a:lnTo>
                      <a:lnTo>
                        <a:pt x="185" y="131"/>
                      </a:lnTo>
                      <a:lnTo>
                        <a:pt x="71" y="165"/>
                      </a:lnTo>
                      <a:lnTo>
                        <a:pt x="83" y="137"/>
                      </a:lnTo>
                      <a:lnTo>
                        <a:pt x="117" y="1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33" name="Group 73">
                  <a:extLst>
                    <a:ext uri="{FF2B5EF4-FFF2-40B4-BE49-F238E27FC236}">
                      <a16:creationId xmlns:a16="http://schemas.microsoft.com/office/drawing/2014/main" id="{D7C3A191-83B0-8921-0B1B-E873A20DBA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" y="1154"/>
                  <a:ext cx="105" cy="108"/>
                  <a:chOff x="1081" y="1154"/>
                  <a:chExt cx="105" cy="108"/>
                </a:xfrm>
              </p:grpSpPr>
              <p:sp>
                <p:nvSpPr>
                  <p:cNvPr id="42" name="Freeform 74">
                    <a:extLst>
                      <a:ext uri="{FF2B5EF4-FFF2-40B4-BE49-F238E27FC236}">
                        <a16:creationId xmlns:a16="http://schemas.microsoft.com/office/drawing/2014/main" id="{BF16587E-A44C-A3AC-BF06-034513551B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" y="1154"/>
                    <a:ext cx="93" cy="108"/>
                  </a:xfrm>
                  <a:custGeom>
                    <a:avLst/>
                    <a:gdLst>
                      <a:gd name="T0" fmla="*/ 2 w 93"/>
                      <a:gd name="T1" fmla="*/ 53 h 108"/>
                      <a:gd name="T2" fmla="*/ 14 w 93"/>
                      <a:gd name="T3" fmla="*/ 31 h 108"/>
                      <a:gd name="T4" fmla="*/ 37 w 93"/>
                      <a:gd name="T5" fmla="*/ 29 h 108"/>
                      <a:gd name="T6" fmla="*/ 64 w 93"/>
                      <a:gd name="T7" fmla="*/ 31 h 108"/>
                      <a:gd name="T8" fmla="*/ 70 w 93"/>
                      <a:gd name="T9" fmla="*/ 49 h 108"/>
                      <a:gd name="T10" fmla="*/ 58 w 93"/>
                      <a:gd name="T11" fmla="*/ 73 h 108"/>
                      <a:gd name="T12" fmla="*/ 37 w 93"/>
                      <a:gd name="T13" fmla="*/ 79 h 108"/>
                      <a:gd name="T14" fmla="*/ 6 w 93"/>
                      <a:gd name="T15" fmla="*/ 84 h 108"/>
                      <a:gd name="T16" fmla="*/ 8 w 93"/>
                      <a:gd name="T17" fmla="*/ 98 h 108"/>
                      <a:gd name="T18" fmla="*/ 27 w 93"/>
                      <a:gd name="T19" fmla="*/ 108 h 108"/>
                      <a:gd name="T20" fmla="*/ 62 w 93"/>
                      <a:gd name="T21" fmla="*/ 96 h 108"/>
                      <a:gd name="T22" fmla="*/ 83 w 93"/>
                      <a:gd name="T23" fmla="*/ 77 h 108"/>
                      <a:gd name="T24" fmla="*/ 93 w 93"/>
                      <a:gd name="T25" fmla="*/ 59 h 108"/>
                      <a:gd name="T26" fmla="*/ 89 w 93"/>
                      <a:gd name="T27" fmla="*/ 29 h 108"/>
                      <a:gd name="T28" fmla="*/ 70 w 93"/>
                      <a:gd name="T29" fmla="*/ 16 h 108"/>
                      <a:gd name="T30" fmla="*/ 37 w 93"/>
                      <a:gd name="T31" fmla="*/ 0 h 108"/>
                      <a:gd name="T32" fmla="*/ 12 w 93"/>
                      <a:gd name="T33" fmla="*/ 6 h 108"/>
                      <a:gd name="T34" fmla="*/ 0 w 93"/>
                      <a:gd name="T35" fmla="*/ 35 h 108"/>
                      <a:gd name="T36" fmla="*/ 2 w 93"/>
                      <a:gd name="T37" fmla="*/ 53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8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3"/>
                        </a:lnTo>
                        <a:lnTo>
                          <a:pt x="37" y="79"/>
                        </a:lnTo>
                        <a:lnTo>
                          <a:pt x="6" y="84"/>
                        </a:lnTo>
                        <a:lnTo>
                          <a:pt x="8" y="98"/>
                        </a:lnTo>
                        <a:lnTo>
                          <a:pt x="27" y="108"/>
                        </a:lnTo>
                        <a:lnTo>
                          <a:pt x="62" y="96"/>
                        </a:lnTo>
                        <a:lnTo>
                          <a:pt x="83" y="77"/>
                        </a:lnTo>
                        <a:lnTo>
                          <a:pt x="93" y="59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3" name="Freeform 75">
                    <a:extLst>
                      <a:ext uri="{FF2B5EF4-FFF2-40B4-BE49-F238E27FC236}">
                        <a16:creationId xmlns:a16="http://schemas.microsoft.com/office/drawing/2014/main" id="{C61C7955-E8AD-6A58-AAAB-51A9D7128E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1" y="1180"/>
                    <a:ext cx="54" cy="73"/>
                  </a:xfrm>
                  <a:custGeom>
                    <a:avLst/>
                    <a:gdLst>
                      <a:gd name="T0" fmla="*/ 41 w 54"/>
                      <a:gd name="T1" fmla="*/ 0 h 73"/>
                      <a:gd name="T2" fmla="*/ 16 w 54"/>
                      <a:gd name="T3" fmla="*/ 15 h 73"/>
                      <a:gd name="T4" fmla="*/ 20 w 54"/>
                      <a:gd name="T5" fmla="*/ 39 h 73"/>
                      <a:gd name="T6" fmla="*/ 27 w 54"/>
                      <a:gd name="T7" fmla="*/ 58 h 73"/>
                      <a:gd name="T8" fmla="*/ 54 w 54"/>
                      <a:gd name="T9" fmla="*/ 67 h 73"/>
                      <a:gd name="T10" fmla="*/ 27 w 54"/>
                      <a:gd name="T11" fmla="*/ 73 h 73"/>
                      <a:gd name="T12" fmla="*/ 2 w 54"/>
                      <a:gd name="T13" fmla="*/ 58 h 73"/>
                      <a:gd name="T14" fmla="*/ 0 w 54"/>
                      <a:gd name="T15" fmla="*/ 34 h 73"/>
                      <a:gd name="T16" fmla="*/ 2 w 54"/>
                      <a:gd name="T17" fmla="*/ 6 h 73"/>
                      <a:gd name="T18" fmla="*/ 41 w 54"/>
                      <a:gd name="T1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4" h="73">
                        <a:moveTo>
                          <a:pt x="41" y="0"/>
                        </a:moveTo>
                        <a:lnTo>
                          <a:pt x="16" y="15"/>
                        </a:lnTo>
                        <a:lnTo>
                          <a:pt x="20" y="39"/>
                        </a:lnTo>
                        <a:lnTo>
                          <a:pt x="27" y="58"/>
                        </a:lnTo>
                        <a:lnTo>
                          <a:pt x="54" y="67"/>
                        </a:lnTo>
                        <a:lnTo>
                          <a:pt x="27" y="73"/>
                        </a:lnTo>
                        <a:lnTo>
                          <a:pt x="2" y="58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4" name="Group 76">
                  <a:extLst>
                    <a:ext uri="{FF2B5EF4-FFF2-40B4-BE49-F238E27FC236}">
                      <a16:creationId xmlns:a16="http://schemas.microsoft.com/office/drawing/2014/main" id="{F452E32D-3BDF-8BC6-0189-C1228BD322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" y="1194"/>
                  <a:ext cx="104" cy="108"/>
                  <a:chOff x="888" y="1194"/>
                  <a:chExt cx="104" cy="108"/>
                </a:xfrm>
              </p:grpSpPr>
              <p:sp>
                <p:nvSpPr>
                  <p:cNvPr id="40" name="Freeform 77">
                    <a:extLst>
                      <a:ext uri="{FF2B5EF4-FFF2-40B4-BE49-F238E27FC236}">
                        <a16:creationId xmlns:a16="http://schemas.microsoft.com/office/drawing/2014/main" id="{3E293E63-649D-C1CF-4217-A4015A5649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99" y="1194"/>
                    <a:ext cx="93" cy="108"/>
                  </a:xfrm>
                  <a:custGeom>
                    <a:avLst/>
                    <a:gdLst>
                      <a:gd name="T0" fmla="*/ 2 w 93"/>
                      <a:gd name="T1" fmla="*/ 53 h 108"/>
                      <a:gd name="T2" fmla="*/ 14 w 93"/>
                      <a:gd name="T3" fmla="*/ 31 h 108"/>
                      <a:gd name="T4" fmla="*/ 37 w 93"/>
                      <a:gd name="T5" fmla="*/ 29 h 108"/>
                      <a:gd name="T6" fmla="*/ 64 w 93"/>
                      <a:gd name="T7" fmla="*/ 31 h 108"/>
                      <a:gd name="T8" fmla="*/ 70 w 93"/>
                      <a:gd name="T9" fmla="*/ 49 h 108"/>
                      <a:gd name="T10" fmla="*/ 58 w 93"/>
                      <a:gd name="T11" fmla="*/ 73 h 108"/>
                      <a:gd name="T12" fmla="*/ 37 w 93"/>
                      <a:gd name="T13" fmla="*/ 79 h 108"/>
                      <a:gd name="T14" fmla="*/ 6 w 93"/>
                      <a:gd name="T15" fmla="*/ 84 h 108"/>
                      <a:gd name="T16" fmla="*/ 8 w 93"/>
                      <a:gd name="T17" fmla="*/ 98 h 108"/>
                      <a:gd name="T18" fmla="*/ 27 w 93"/>
                      <a:gd name="T19" fmla="*/ 108 h 108"/>
                      <a:gd name="T20" fmla="*/ 62 w 93"/>
                      <a:gd name="T21" fmla="*/ 96 h 108"/>
                      <a:gd name="T22" fmla="*/ 83 w 93"/>
                      <a:gd name="T23" fmla="*/ 77 h 108"/>
                      <a:gd name="T24" fmla="*/ 93 w 93"/>
                      <a:gd name="T25" fmla="*/ 59 h 108"/>
                      <a:gd name="T26" fmla="*/ 89 w 93"/>
                      <a:gd name="T27" fmla="*/ 29 h 108"/>
                      <a:gd name="T28" fmla="*/ 70 w 93"/>
                      <a:gd name="T29" fmla="*/ 16 h 108"/>
                      <a:gd name="T30" fmla="*/ 37 w 93"/>
                      <a:gd name="T31" fmla="*/ 0 h 108"/>
                      <a:gd name="T32" fmla="*/ 12 w 93"/>
                      <a:gd name="T33" fmla="*/ 6 h 108"/>
                      <a:gd name="T34" fmla="*/ 0 w 93"/>
                      <a:gd name="T35" fmla="*/ 35 h 108"/>
                      <a:gd name="T36" fmla="*/ 2 w 93"/>
                      <a:gd name="T37" fmla="*/ 53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8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3"/>
                        </a:lnTo>
                        <a:lnTo>
                          <a:pt x="37" y="79"/>
                        </a:lnTo>
                        <a:lnTo>
                          <a:pt x="6" y="84"/>
                        </a:lnTo>
                        <a:lnTo>
                          <a:pt x="8" y="98"/>
                        </a:lnTo>
                        <a:lnTo>
                          <a:pt x="27" y="108"/>
                        </a:lnTo>
                        <a:lnTo>
                          <a:pt x="62" y="96"/>
                        </a:lnTo>
                        <a:lnTo>
                          <a:pt x="83" y="77"/>
                        </a:lnTo>
                        <a:lnTo>
                          <a:pt x="93" y="59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1" name="Freeform 78">
                    <a:extLst>
                      <a:ext uri="{FF2B5EF4-FFF2-40B4-BE49-F238E27FC236}">
                        <a16:creationId xmlns:a16="http://schemas.microsoft.com/office/drawing/2014/main" id="{F24D8130-D4CA-F536-4A00-B76EC24C5C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" y="1220"/>
                    <a:ext cx="53" cy="73"/>
                  </a:xfrm>
                  <a:custGeom>
                    <a:avLst/>
                    <a:gdLst>
                      <a:gd name="T0" fmla="*/ 40 w 53"/>
                      <a:gd name="T1" fmla="*/ 0 h 73"/>
                      <a:gd name="T2" fmla="*/ 15 w 53"/>
                      <a:gd name="T3" fmla="*/ 15 h 73"/>
                      <a:gd name="T4" fmla="*/ 20 w 53"/>
                      <a:gd name="T5" fmla="*/ 39 h 73"/>
                      <a:gd name="T6" fmla="*/ 27 w 53"/>
                      <a:gd name="T7" fmla="*/ 58 h 73"/>
                      <a:gd name="T8" fmla="*/ 53 w 53"/>
                      <a:gd name="T9" fmla="*/ 67 h 73"/>
                      <a:gd name="T10" fmla="*/ 27 w 53"/>
                      <a:gd name="T11" fmla="*/ 73 h 73"/>
                      <a:gd name="T12" fmla="*/ 2 w 53"/>
                      <a:gd name="T13" fmla="*/ 58 h 73"/>
                      <a:gd name="T14" fmla="*/ 0 w 53"/>
                      <a:gd name="T15" fmla="*/ 34 h 73"/>
                      <a:gd name="T16" fmla="*/ 2 w 53"/>
                      <a:gd name="T17" fmla="*/ 6 h 73"/>
                      <a:gd name="T18" fmla="*/ 40 w 53"/>
                      <a:gd name="T1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73">
                        <a:moveTo>
                          <a:pt x="40" y="0"/>
                        </a:moveTo>
                        <a:lnTo>
                          <a:pt x="15" y="15"/>
                        </a:lnTo>
                        <a:lnTo>
                          <a:pt x="20" y="39"/>
                        </a:lnTo>
                        <a:lnTo>
                          <a:pt x="27" y="58"/>
                        </a:lnTo>
                        <a:lnTo>
                          <a:pt x="53" y="67"/>
                        </a:lnTo>
                        <a:lnTo>
                          <a:pt x="27" y="73"/>
                        </a:lnTo>
                        <a:lnTo>
                          <a:pt x="2" y="58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5" name="Group 79">
                  <a:extLst>
                    <a:ext uri="{FF2B5EF4-FFF2-40B4-BE49-F238E27FC236}">
                      <a16:creationId xmlns:a16="http://schemas.microsoft.com/office/drawing/2014/main" id="{7E2E26AF-FBA2-7045-8817-7D2585BF69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0" y="1243"/>
                  <a:ext cx="105" cy="109"/>
                  <a:chOff x="690" y="1243"/>
                  <a:chExt cx="105" cy="109"/>
                </a:xfrm>
              </p:grpSpPr>
              <p:sp>
                <p:nvSpPr>
                  <p:cNvPr id="38" name="Freeform 80">
                    <a:extLst>
                      <a:ext uri="{FF2B5EF4-FFF2-40B4-BE49-F238E27FC236}">
                        <a16:creationId xmlns:a16="http://schemas.microsoft.com/office/drawing/2014/main" id="{24BBC35D-6EBD-7EE1-2912-C9133F7118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2" y="1243"/>
                    <a:ext cx="93" cy="109"/>
                  </a:xfrm>
                  <a:custGeom>
                    <a:avLst/>
                    <a:gdLst>
                      <a:gd name="T0" fmla="*/ 2 w 93"/>
                      <a:gd name="T1" fmla="*/ 53 h 109"/>
                      <a:gd name="T2" fmla="*/ 14 w 93"/>
                      <a:gd name="T3" fmla="*/ 31 h 109"/>
                      <a:gd name="T4" fmla="*/ 37 w 93"/>
                      <a:gd name="T5" fmla="*/ 29 h 109"/>
                      <a:gd name="T6" fmla="*/ 64 w 93"/>
                      <a:gd name="T7" fmla="*/ 31 h 109"/>
                      <a:gd name="T8" fmla="*/ 70 w 93"/>
                      <a:gd name="T9" fmla="*/ 49 h 109"/>
                      <a:gd name="T10" fmla="*/ 58 w 93"/>
                      <a:gd name="T11" fmla="*/ 74 h 109"/>
                      <a:gd name="T12" fmla="*/ 37 w 93"/>
                      <a:gd name="T13" fmla="*/ 80 h 109"/>
                      <a:gd name="T14" fmla="*/ 6 w 93"/>
                      <a:gd name="T15" fmla="*/ 84 h 109"/>
                      <a:gd name="T16" fmla="*/ 8 w 93"/>
                      <a:gd name="T17" fmla="*/ 99 h 109"/>
                      <a:gd name="T18" fmla="*/ 27 w 93"/>
                      <a:gd name="T19" fmla="*/ 109 h 109"/>
                      <a:gd name="T20" fmla="*/ 62 w 93"/>
                      <a:gd name="T21" fmla="*/ 97 h 109"/>
                      <a:gd name="T22" fmla="*/ 83 w 93"/>
                      <a:gd name="T23" fmla="*/ 78 h 109"/>
                      <a:gd name="T24" fmla="*/ 93 w 93"/>
                      <a:gd name="T25" fmla="*/ 60 h 109"/>
                      <a:gd name="T26" fmla="*/ 89 w 93"/>
                      <a:gd name="T27" fmla="*/ 29 h 109"/>
                      <a:gd name="T28" fmla="*/ 70 w 93"/>
                      <a:gd name="T29" fmla="*/ 16 h 109"/>
                      <a:gd name="T30" fmla="*/ 37 w 93"/>
                      <a:gd name="T31" fmla="*/ 0 h 109"/>
                      <a:gd name="T32" fmla="*/ 12 w 93"/>
                      <a:gd name="T33" fmla="*/ 6 h 109"/>
                      <a:gd name="T34" fmla="*/ 0 w 93"/>
                      <a:gd name="T35" fmla="*/ 35 h 109"/>
                      <a:gd name="T36" fmla="*/ 2 w 93"/>
                      <a:gd name="T37" fmla="*/ 53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9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4"/>
                        </a:lnTo>
                        <a:lnTo>
                          <a:pt x="37" y="80"/>
                        </a:lnTo>
                        <a:lnTo>
                          <a:pt x="6" y="84"/>
                        </a:lnTo>
                        <a:lnTo>
                          <a:pt x="8" y="99"/>
                        </a:lnTo>
                        <a:lnTo>
                          <a:pt x="27" y="109"/>
                        </a:lnTo>
                        <a:lnTo>
                          <a:pt x="62" y="97"/>
                        </a:lnTo>
                        <a:lnTo>
                          <a:pt x="83" y="78"/>
                        </a:lnTo>
                        <a:lnTo>
                          <a:pt x="93" y="60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9" name="Freeform 81">
                    <a:extLst>
                      <a:ext uri="{FF2B5EF4-FFF2-40B4-BE49-F238E27FC236}">
                        <a16:creationId xmlns:a16="http://schemas.microsoft.com/office/drawing/2014/main" id="{E46C7BFD-166A-6406-3EA5-3A9AB52F03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" y="1270"/>
                    <a:ext cx="54" cy="72"/>
                  </a:xfrm>
                  <a:custGeom>
                    <a:avLst/>
                    <a:gdLst>
                      <a:gd name="T0" fmla="*/ 41 w 54"/>
                      <a:gd name="T1" fmla="*/ 0 h 72"/>
                      <a:gd name="T2" fmla="*/ 16 w 54"/>
                      <a:gd name="T3" fmla="*/ 15 h 72"/>
                      <a:gd name="T4" fmla="*/ 20 w 54"/>
                      <a:gd name="T5" fmla="*/ 38 h 72"/>
                      <a:gd name="T6" fmla="*/ 27 w 54"/>
                      <a:gd name="T7" fmla="*/ 57 h 72"/>
                      <a:gd name="T8" fmla="*/ 54 w 54"/>
                      <a:gd name="T9" fmla="*/ 66 h 72"/>
                      <a:gd name="T10" fmla="*/ 27 w 54"/>
                      <a:gd name="T11" fmla="*/ 72 h 72"/>
                      <a:gd name="T12" fmla="*/ 2 w 54"/>
                      <a:gd name="T13" fmla="*/ 57 h 72"/>
                      <a:gd name="T14" fmla="*/ 0 w 54"/>
                      <a:gd name="T15" fmla="*/ 34 h 72"/>
                      <a:gd name="T16" fmla="*/ 2 w 54"/>
                      <a:gd name="T17" fmla="*/ 6 h 72"/>
                      <a:gd name="T18" fmla="*/ 41 w 54"/>
                      <a:gd name="T19" fmla="*/ 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4" h="72">
                        <a:moveTo>
                          <a:pt x="41" y="0"/>
                        </a:moveTo>
                        <a:lnTo>
                          <a:pt x="16" y="15"/>
                        </a:lnTo>
                        <a:lnTo>
                          <a:pt x="20" y="38"/>
                        </a:lnTo>
                        <a:lnTo>
                          <a:pt x="27" y="57"/>
                        </a:lnTo>
                        <a:lnTo>
                          <a:pt x="54" y="66"/>
                        </a:lnTo>
                        <a:lnTo>
                          <a:pt x="27" y="72"/>
                        </a:lnTo>
                        <a:lnTo>
                          <a:pt x="2" y="57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82">
                  <a:extLst>
                    <a:ext uri="{FF2B5EF4-FFF2-40B4-BE49-F238E27FC236}">
                      <a16:creationId xmlns:a16="http://schemas.microsoft.com/office/drawing/2014/main" id="{26ED3AE3-878F-27DE-D75B-3F8D8B3E6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780"/>
                  <a:ext cx="1316" cy="1196"/>
                </a:xfrm>
                <a:custGeom>
                  <a:avLst/>
                  <a:gdLst>
                    <a:gd name="T0" fmla="*/ 29 w 1316"/>
                    <a:gd name="T1" fmla="*/ 42 h 1196"/>
                    <a:gd name="T2" fmla="*/ 52 w 1316"/>
                    <a:gd name="T3" fmla="*/ 130 h 1196"/>
                    <a:gd name="T4" fmla="*/ 40 w 1316"/>
                    <a:gd name="T5" fmla="*/ 340 h 1196"/>
                    <a:gd name="T6" fmla="*/ 38 w 1316"/>
                    <a:gd name="T7" fmla="*/ 569 h 1196"/>
                    <a:gd name="T8" fmla="*/ 55 w 1316"/>
                    <a:gd name="T9" fmla="*/ 730 h 1196"/>
                    <a:gd name="T10" fmla="*/ 120 w 1316"/>
                    <a:gd name="T11" fmla="*/ 806 h 1196"/>
                    <a:gd name="T12" fmla="*/ 222 w 1316"/>
                    <a:gd name="T13" fmla="*/ 908 h 1196"/>
                    <a:gd name="T14" fmla="*/ 304 w 1316"/>
                    <a:gd name="T15" fmla="*/ 1005 h 1196"/>
                    <a:gd name="T16" fmla="*/ 378 w 1316"/>
                    <a:gd name="T17" fmla="*/ 1108 h 1196"/>
                    <a:gd name="T18" fmla="*/ 447 w 1316"/>
                    <a:gd name="T19" fmla="*/ 1167 h 1196"/>
                    <a:gd name="T20" fmla="*/ 453 w 1316"/>
                    <a:gd name="T21" fmla="*/ 1057 h 1196"/>
                    <a:gd name="T22" fmla="*/ 453 w 1316"/>
                    <a:gd name="T23" fmla="*/ 730 h 1196"/>
                    <a:gd name="T24" fmla="*/ 453 w 1316"/>
                    <a:gd name="T25" fmla="*/ 462 h 1196"/>
                    <a:gd name="T26" fmla="*/ 458 w 1316"/>
                    <a:gd name="T27" fmla="*/ 266 h 1196"/>
                    <a:gd name="T28" fmla="*/ 481 w 1316"/>
                    <a:gd name="T29" fmla="*/ 0 h 1196"/>
                    <a:gd name="T30" fmla="*/ 485 w 1316"/>
                    <a:gd name="T31" fmla="*/ 174 h 1196"/>
                    <a:gd name="T32" fmla="*/ 485 w 1316"/>
                    <a:gd name="T33" fmla="*/ 334 h 1196"/>
                    <a:gd name="T34" fmla="*/ 479 w 1316"/>
                    <a:gd name="T35" fmla="*/ 531 h 1196"/>
                    <a:gd name="T36" fmla="*/ 479 w 1316"/>
                    <a:gd name="T37" fmla="*/ 736 h 1196"/>
                    <a:gd name="T38" fmla="*/ 476 w 1316"/>
                    <a:gd name="T39" fmla="*/ 925 h 1196"/>
                    <a:gd name="T40" fmla="*/ 476 w 1316"/>
                    <a:gd name="T41" fmla="*/ 1143 h 1196"/>
                    <a:gd name="T42" fmla="*/ 567 w 1316"/>
                    <a:gd name="T43" fmla="*/ 1131 h 1196"/>
                    <a:gd name="T44" fmla="*/ 762 w 1316"/>
                    <a:gd name="T45" fmla="*/ 1064 h 1196"/>
                    <a:gd name="T46" fmla="*/ 881 w 1316"/>
                    <a:gd name="T47" fmla="*/ 1018 h 1196"/>
                    <a:gd name="T48" fmla="*/ 1010 w 1316"/>
                    <a:gd name="T49" fmla="*/ 971 h 1196"/>
                    <a:gd name="T50" fmla="*/ 1148 w 1316"/>
                    <a:gd name="T51" fmla="*/ 909 h 1196"/>
                    <a:gd name="T52" fmla="*/ 1253 w 1316"/>
                    <a:gd name="T53" fmla="*/ 875 h 1196"/>
                    <a:gd name="T54" fmla="*/ 1270 w 1316"/>
                    <a:gd name="T55" fmla="*/ 844 h 1196"/>
                    <a:gd name="T56" fmla="*/ 1285 w 1316"/>
                    <a:gd name="T57" fmla="*/ 818 h 1196"/>
                    <a:gd name="T58" fmla="*/ 1293 w 1316"/>
                    <a:gd name="T59" fmla="*/ 646 h 1196"/>
                    <a:gd name="T60" fmla="*/ 1291 w 1316"/>
                    <a:gd name="T61" fmla="*/ 443 h 1196"/>
                    <a:gd name="T62" fmla="*/ 1291 w 1316"/>
                    <a:gd name="T63" fmla="*/ 311 h 1196"/>
                    <a:gd name="T64" fmla="*/ 1293 w 1316"/>
                    <a:gd name="T65" fmla="*/ 197 h 1196"/>
                    <a:gd name="T66" fmla="*/ 1316 w 1316"/>
                    <a:gd name="T67" fmla="*/ 4 h 1196"/>
                    <a:gd name="T68" fmla="*/ 1316 w 1316"/>
                    <a:gd name="T69" fmla="*/ 220 h 1196"/>
                    <a:gd name="T70" fmla="*/ 1316 w 1316"/>
                    <a:gd name="T71" fmla="*/ 376 h 1196"/>
                    <a:gd name="T72" fmla="*/ 1316 w 1316"/>
                    <a:gd name="T73" fmla="*/ 598 h 1196"/>
                    <a:gd name="T74" fmla="*/ 1316 w 1316"/>
                    <a:gd name="T75" fmla="*/ 829 h 1196"/>
                    <a:gd name="T76" fmla="*/ 1303 w 1316"/>
                    <a:gd name="T77" fmla="*/ 885 h 1196"/>
                    <a:gd name="T78" fmla="*/ 1274 w 1316"/>
                    <a:gd name="T79" fmla="*/ 904 h 1196"/>
                    <a:gd name="T80" fmla="*/ 1190 w 1316"/>
                    <a:gd name="T81" fmla="*/ 925 h 1196"/>
                    <a:gd name="T82" fmla="*/ 1064 w 1316"/>
                    <a:gd name="T83" fmla="*/ 976 h 1196"/>
                    <a:gd name="T84" fmla="*/ 921 w 1316"/>
                    <a:gd name="T85" fmla="*/ 1036 h 1196"/>
                    <a:gd name="T86" fmla="*/ 777 w 1316"/>
                    <a:gd name="T87" fmla="*/ 1091 h 1196"/>
                    <a:gd name="T88" fmla="*/ 600 w 1316"/>
                    <a:gd name="T89" fmla="*/ 1150 h 1196"/>
                    <a:gd name="T90" fmla="*/ 479 w 1316"/>
                    <a:gd name="T91" fmla="*/ 1194 h 1196"/>
                    <a:gd name="T92" fmla="*/ 434 w 1316"/>
                    <a:gd name="T93" fmla="*/ 1196 h 1196"/>
                    <a:gd name="T94" fmla="*/ 390 w 1316"/>
                    <a:gd name="T95" fmla="*/ 1154 h 1196"/>
                    <a:gd name="T96" fmla="*/ 321 w 1316"/>
                    <a:gd name="T97" fmla="*/ 1081 h 1196"/>
                    <a:gd name="T98" fmla="*/ 256 w 1316"/>
                    <a:gd name="T99" fmla="*/ 984 h 1196"/>
                    <a:gd name="T100" fmla="*/ 187 w 1316"/>
                    <a:gd name="T101" fmla="*/ 908 h 1196"/>
                    <a:gd name="T102" fmla="*/ 97 w 1316"/>
                    <a:gd name="T103" fmla="*/ 823 h 1196"/>
                    <a:gd name="T104" fmla="*/ 44 w 1316"/>
                    <a:gd name="T105" fmla="*/ 770 h 1196"/>
                    <a:gd name="T106" fmla="*/ 6 w 1316"/>
                    <a:gd name="T107" fmla="*/ 730 h 1196"/>
                    <a:gd name="T108" fmla="*/ 0 w 1316"/>
                    <a:gd name="T109" fmla="*/ 674 h 1196"/>
                    <a:gd name="T110" fmla="*/ 17 w 1316"/>
                    <a:gd name="T111" fmla="*/ 520 h 1196"/>
                    <a:gd name="T112" fmla="*/ 29 w 1316"/>
                    <a:gd name="T113" fmla="*/ 216 h 1196"/>
                    <a:gd name="T114" fmla="*/ 29 w 1316"/>
                    <a:gd name="T115" fmla="*/ 42 h 1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16" h="1196">
                      <a:moveTo>
                        <a:pt x="29" y="42"/>
                      </a:moveTo>
                      <a:lnTo>
                        <a:pt x="52" y="130"/>
                      </a:lnTo>
                      <a:lnTo>
                        <a:pt x="40" y="340"/>
                      </a:lnTo>
                      <a:lnTo>
                        <a:pt x="38" y="569"/>
                      </a:lnTo>
                      <a:lnTo>
                        <a:pt x="55" y="730"/>
                      </a:lnTo>
                      <a:lnTo>
                        <a:pt x="120" y="806"/>
                      </a:lnTo>
                      <a:lnTo>
                        <a:pt x="222" y="908"/>
                      </a:lnTo>
                      <a:lnTo>
                        <a:pt x="304" y="1005"/>
                      </a:lnTo>
                      <a:lnTo>
                        <a:pt x="378" y="1108"/>
                      </a:lnTo>
                      <a:lnTo>
                        <a:pt x="447" y="1167"/>
                      </a:lnTo>
                      <a:lnTo>
                        <a:pt x="453" y="1057"/>
                      </a:lnTo>
                      <a:lnTo>
                        <a:pt x="453" y="730"/>
                      </a:lnTo>
                      <a:lnTo>
                        <a:pt x="453" y="462"/>
                      </a:lnTo>
                      <a:lnTo>
                        <a:pt x="458" y="266"/>
                      </a:lnTo>
                      <a:lnTo>
                        <a:pt x="481" y="0"/>
                      </a:lnTo>
                      <a:lnTo>
                        <a:pt x="485" y="174"/>
                      </a:lnTo>
                      <a:lnTo>
                        <a:pt x="485" y="334"/>
                      </a:lnTo>
                      <a:lnTo>
                        <a:pt x="479" y="531"/>
                      </a:lnTo>
                      <a:lnTo>
                        <a:pt x="479" y="736"/>
                      </a:lnTo>
                      <a:lnTo>
                        <a:pt x="476" y="925"/>
                      </a:lnTo>
                      <a:lnTo>
                        <a:pt x="476" y="1143"/>
                      </a:lnTo>
                      <a:lnTo>
                        <a:pt x="567" y="1131"/>
                      </a:lnTo>
                      <a:lnTo>
                        <a:pt x="762" y="1064"/>
                      </a:lnTo>
                      <a:lnTo>
                        <a:pt x="881" y="1018"/>
                      </a:lnTo>
                      <a:lnTo>
                        <a:pt x="1010" y="971"/>
                      </a:lnTo>
                      <a:lnTo>
                        <a:pt x="1148" y="909"/>
                      </a:lnTo>
                      <a:lnTo>
                        <a:pt x="1253" y="875"/>
                      </a:lnTo>
                      <a:lnTo>
                        <a:pt x="1270" y="844"/>
                      </a:lnTo>
                      <a:lnTo>
                        <a:pt x="1285" y="818"/>
                      </a:lnTo>
                      <a:lnTo>
                        <a:pt x="1293" y="646"/>
                      </a:lnTo>
                      <a:lnTo>
                        <a:pt x="1291" y="443"/>
                      </a:lnTo>
                      <a:lnTo>
                        <a:pt x="1291" y="311"/>
                      </a:lnTo>
                      <a:lnTo>
                        <a:pt x="1293" y="197"/>
                      </a:lnTo>
                      <a:lnTo>
                        <a:pt x="1316" y="4"/>
                      </a:lnTo>
                      <a:lnTo>
                        <a:pt x="1316" y="220"/>
                      </a:lnTo>
                      <a:lnTo>
                        <a:pt x="1316" y="376"/>
                      </a:lnTo>
                      <a:lnTo>
                        <a:pt x="1316" y="598"/>
                      </a:lnTo>
                      <a:lnTo>
                        <a:pt x="1316" y="829"/>
                      </a:lnTo>
                      <a:lnTo>
                        <a:pt x="1303" y="885"/>
                      </a:lnTo>
                      <a:lnTo>
                        <a:pt x="1274" y="904"/>
                      </a:lnTo>
                      <a:lnTo>
                        <a:pt x="1190" y="925"/>
                      </a:lnTo>
                      <a:lnTo>
                        <a:pt x="1064" y="976"/>
                      </a:lnTo>
                      <a:lnTo>
                        <a:pt x="921" y="1036"/>
                      </a:lnTo>
                      <a:lnTo>
                        <a:pt x="777" y="1091"/>
                      </a:lnTo>
                      <a:lnTo>
                        <a:pt x="600" y="1150"/>
                      </a:lnTo>
                      <a:lnTo>
                        <a:pt x="479" y="1194"/>
                      </a:lnTo>
                      <a:lnTo>
                        <a:pt x="434" y="1196"/>
                      </a:lnTo>
                      <a:lnTo>
                        <a:pt x="390" y="1154"/>
                      </a:lnTo>
                      <a:lnTo>
                        <a:pt x="321" y="1081"/>
                      </a:lnTo>
                      <a:lnTo>
                        <a:pt x="256" y="984"/>
                      </a:lnTo>
                      <a:lnTo>
                        <a:pt x="187" y="908"/>
                      </a:lnTo>
                      <a:lnTo>
                        <a:pt x="97" y="823"/>
                      </a:lnTo>
                      <a:lnTo>
                        <a:pt x="44" y="770"/>
                      </a:lnTo>
                      <a:lnTo>
                        <a:pt x="6" y="730"/>
                      </a:lnTo>
                      <a:lnTo>
                        <a:pt x="0" y="674"/>
                      </a:lnTo>
                      <a:lnTo>
                        <a:pt x="17" y="520"/>
                      </a:lnTo>
                      <a:lnTo>
                        <a:pt x="29" y="216"/>
                      </a:lnTo>
                      <a:lnTo>
                        <a:pt x="29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" name="Freeform 83">
                  <a:extLst>
                    <a:ext uri="{FF2B5EF4-FFF2-40B4-BE49-F238E27FC236}">
                      <a16:creationId xmlns:a16="http://schemas.microsoft.com/office/drawing/2014/main" id="{E6306250-68BD-A4BE-44B8-828BC6911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" y="0"/>
                  <a:ext cx="1320" cy="1122"/>
                </a:xfrm>
                <a:custGeom>
                  <a:avLst/>
                  <a:gdLst>
                    <a:gd name="T0" fmla="*/ 0 w 1320"/>
                    <a:gd name="T1" fmla="*/ 891 h 1122"/>
                    <a:gd name="T2" fmla="*/ 0 w 1320"/>
                    <a:gd name="T3" fmla="*/ 648 h 1122"/>
                    <a:gd name="T4" fmla="*/ 11 w 1320"/>
                    <a:gd name="T5" fmla="*/ 442 h 1122"/>
                    <a:gd name="T6" fmla="*/ 21 w 1320"/>
                    <a:gd name="T7" fmla="*/ 172 h 1122"/>
                    <a:gd name="T8" fmla="*/ 34 w 1320"/>
                    <a:gd name="T9" fmla="*/ 86 h 1122"/>
                    <a:gd name="T10" fmla="*/ 413 w 1320"/>
                    <a:gd name="T11" fmla="*/ 32 h 1122"/>
                    <a:gd name="T12" fmla="*/ 663 w 1320"/>
                    <a:gd name="T13" fmla="*/ 0 h 1122"/>
                    <a:gd name="T14" fmla="*/ 686 w 1320"/>
                    <a:gd name="T15" fmla="*/ 0 h 1122"/>
                    <a:gd name="T16" fmla="*/ 858 w 1320"/>
                    <a:gd name="T17" fmla="*/ 38 h 1122"/>
                    <a:gd name="T18" fmla="*/ 1074 w 1320"/>
                    <a:gd name="T19" fmla="*/ 96 h 1122"/>
                    <a:gd name="T20" fmla="*/ 1291 w 1320"/>
                    <a:gd name="T21" fmla="*/ 178 h 1122"/>
                    <a:gd name="T22" fmla="*/ 1310 w 1320"/>
                    <a:gd name="T23" fmla="*/ 199 h 1122"/>
                    <a:gd name="T24" fmla="*/ 1320 w 1320"/>
                    <a:gd name="T25" fmla="*/ 394 h 1122"/>
                    <a:gd name="T26" fmla="*/ 1310 w 1320"/>
                    <a:gd name="T27" fmla="*/ 637 h 1122"/>
                    <a:gd name="T28" fmla="*/ 1280 w 1320"/>
                    <a:gd name="T29" fmla="*/ 1122 h 1122"/>
                    <a:gd name="T30" fmla="*/ 1268 w 1320"/>
                    <a:gd name="T31" fmla="*/ 961 h 1122"/>
                    <a:gd name="T32" fmla="*/ 1276 w 1320"/>
                    <a:gd name="T33" fmla="*/ 700 h 1122"/>
                    <a:gd name="T34" fmla="*/ 1293 w 1320"/>
                    <a:gd name="T35" fmla="*/ 514 h 1122"/>
                    <a:gd name="T36" fmla="*/ 1293 w 1320"/>
                    <a:gd name="T37" fmla="*/ 262 h 1122"/>
                    <a:gd name="T38" fmla="*/ 1282 w 1320"/>
                    <a:gd name="T39" fmla="*/ 212 h 1122"/>
                    <a:gd name="T40" fmla="*/ 1104 w 1320"/>
                    <a:gd name="T41" fmla="*/ 256 h 1122"/>
                    <a:gd name="T42" fmla="*/ 886 w 1320"/>
                    <a:gd name="T43" fmla="*/ 331 h 1122"/>
                    <a:gd name="T44" fmla="*/ 665 w 1320"/>
                    <a:gd name="T45" fmla="*/ 401 h 1122"/>
                    <a:gd name="T46" fmla="*/ 502 w 1320"/>
                    <a:gd name="T47" fmla="*/ 451 h 1122"/>
                    <a:gd name="T48" fmla="*/ 491 w 1320"/>
                    <a:gd name="T49" fmla="*/ 497 h 1122"/>
                    <a:gd name="T50" fmla="*/ 468 w 1320"/>
                    <a:gd name="T51" fmla="*/ 694 h 1122"/>
                    <a:gd name="T52" fmla="*/ 457 w 1320"/>
                    <a:gd name="T53" fmla="*/ 870 h 1122"/>
                    <a:gd name="T54" fmla="*/ 447 w 1320"/>
                    <a:gd name="T55" fmla="*/ 1091 h 1122"/>
                    <a:gd name="T56" fmla="*/ 436 w 1320"/>
                    <a:gd name="T57" fmla="*/ 967 h 1122"/>
                    <a:gd name="T58" fmla="*/ 441 w 1320"/>
                    <a:gd name="T59" fmla="*/ 700 h 1122"/>
                    <a:gd name="T60" fmla="*/ 447 w 1320"/>
                    <a:gd name="T61" fmla="*/ 499 h 1122"/>
                    <a:gd name="T62" fmla="*/ 439 w 1320"/>
                    <a:gd name="T63" fmla="*/ 442 h 1122"/>
                    <a:gd name="T64" fmla="*/ 399 w 1320"/>
                    <a:gd name="T65" fmla="*/ 401 h 1122"/>
                    <a:gd name="T66" fmla="*/ 250 w 1320"/>
                    <a:gd name="T67" fmla="*/ 287 h 1122"/>
                    <a:gd name="T68" fmla="*/ 136 w 1320"/>
                    <a:gd name="T69" fmla="*/ 210 h 1122"/>
                    <a:gd name="T70" fmla="*/ 55 w 1320"/>
                    <a:gd name="T71" fmla="*/ 143 h 1122"/>
                    <a:gd name="T72" fmla="*/ 75 w 1320"/>
                    <a:gd name="T73" fmla="*/ 138 h 1122"/>
                    <a:gd name="T74" fmla="*/ 107 w 1320"/>
                    <a:gd name="T75" fmla="*/ 149 h 1122"/>
                    <a:gd name="T76" fmla="*/ 218 w 1320"/>
                    <a:gd name="T77" fmla="*/ 233 h 1122"/>
                    <a:gd name="T78" fmla="*/ 313 w 1320"/>
                    <a:gd name="T79" fmla="*/ 302 h 1122"/>
                    <a:gd name="T80" fmla="*/ 428 w 1320"/>
                    <a:gd name="T81" fmla="*/ 390 h 1122"/>
                    <a:gd name="T82" fmla="*/ 491 w 1320"/>
                    <a:gd name="T83" fmla="*/ 419 h 1122"/>
                    <a:gd name="T84" fmla="*/ 527 w 1320"/>
                    <a:gd name="T85" fmla="*/ 417 h 1122"/>
                    <a:gd name="T86" fmla="*/ 779 w 1320"/>
                    <a:gd name="T87" fmla="*/ 333 h 1122"/>
                    <a:gd name="T88" fmla="*/ 970 w 1320"/>
                    <a:gd name="T89" fmla="*/ 279 h 1122"/>
                    <a:gd name="T90" fmla="*/ 1171 w 1320"/>
                    <a:gd name="T91" fmla="*/ 212 h 1122"/>
                    <a:gd name="T92" fmla="*/ 1251 w 1320"/>
                    <a:gd name="T93" fmla="*/ 189 h 1122"/>
                    <a:gd name="T94" fmla="*/ 1068 w 1320"/>
                    <a:gd name="T95" fmla="*/ 113 h 1122"/>
                    <a:gd name="T96" fmla="*/ 869 w 1320"/>
                    <a:gd name="T97" fmla="*/ 63 h 1122"/>
                    <a:gd name="T98" fmla="*/ 674 w 1320"/>
                    <a:gd name="T99" fmla="*/ 23 h 1122"/>
                    <a:gd name="T100" fmla="*/ 441 w 1320"/>
                    <a:gd name="T101" fmla="*/ 44 h 1122"/>
                    <a:gd name="T102" fmla="*/ 222 w 1320"/>
                    <a:gd name="T103" fmla="*/ 78 h 1122"/>
                    <a:gd name="T104" fmla="*/ 52 w 1320"/>
                    <a:gd name="T105" fmla="*/ 115 h 1122"/>
                    <a:gd name="T106" fmla="*/ 46 w 1320"/>
                    <a:gd name="T107" fmla="*/ 229 h 1122"/>
                    <a:gd name="T108" fmla="*/ 34 w 1320"/>
                    <a:gd name="T109" fmla="*/ 407 h 1122"/>
                    <a:gd name="T110" fmla="*/ 29 w 1320"/>
                    <a:gd name="T111" fmla="*/ 617 h 1122"/>
                    <a:gd name="T112" fmla="*/ 15 w 1320"/>
                    <a:gd name="T113" fmla="*/ 763 h 1122"/>
                    <a:gd name="T114" fmla="*/ 17 w 1320"/>
                    <a:gd name="T115" fmla="*/ 933 h 1122"/>
                    <a:gd name="T116" fmla="*/ 0 w 1320"/>
                    <a:gd name="T117" fmla="*/ 891 h 1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320" h="1122">
                      <a:moveTo>
                        <a:pt x="0" y="891"/>
                      </a:moveTo>
                      <a:lnTo>
                        <a:pt x="0" y="648"/>
                      </a:lnTo>
                      <a:lnTo>
                        <a:pt x="11" y="442"/>
                      </a:lnTo>
                      <a:lnTo>
                        <a:pt x="21" y="172"/>
                      </a:lnTo>
                      <a:lnTo>
                        <a:pt x="34" y="86"/>
                      </a:lnTo>
                      <a:lnTo>
                        <a:pt x="413" y="32"/>
                      </a:lnTo>
                      <a:lnTo>
                        <a:pt x="663" y="0"/>
                      </a:lnTo>
                      <a:lnTo>
                        <a:pt x="686" y="0"/>
                      </a:lnTo>
                      <a:lnTo>
                        <a:pt x="858" y="38"/>
                      </a:lnTo>
                      <a:lnTo>
                        <a:pt x="1074" y="96"/>
                      </a:lnTo>
                      <a:lnTo>
                        <a:pt x="1291" y="178"/>
                      </a:lnTo>
                      <a:lnTo>
                        <a:pt x="1310" y="199"/>
                      </a:lnTo>
                      <a:lnTo>
                        <a:pt x="1320" y="394"/>
                      </a:lnTo>
                      <a:lnTo>
                        <a:pt x="1310" y="637"/>
                      </a:lnTo>
                      <a:lnTo>
                        <a:pt x="1280" y="1122"/>
                      </a:lnTo>
                      <a:lnTo>
                        <a:pt x="1268" y="961"/>
                      </a:lnTo>
                      <a:lnTo>
                        <a:pt x="1276" y="700"/>
                      </a:lnTo>
                      <a:lnTo>
                        <a:pt x="1293" y="514"/>
                      </a:lnTo>
                      <a:lnTo>
                        <a:pt x="1293" y="262"/>
                      </a:lnTo>
                      <a:lnTo>
                        <a:pt x="1282" y="212"/>
                      </a:lnTo>
                      <a:lnTo>
                        <a:pt x="1104" y="256"/>
                      </a:lnTo>
                      <a:lnTo>
                        <a:pt x="886" y="331"/>
                      </a:lnTo>
                      <a:lnTo>
                        <a:pt x="665" y="401"/>
                      </a:lnTo>
                      <a:lnTo>
                        <a:pt x="502" y="451"/>
                      </a:lnTo>
                      <a:lnTo>
                        <a:pt x="491" y="497"/>
                      </a:lnTo>
                      <a:lnTo>
                        <a:pt x="468" y="694"/>
                      </a:lnTo>
                      <a:lnTo>
                        <a:pt x="457" y="870"/>
                      </a:lnTo>
                      <a:lnTo>
                        <a:pt x="447" y="1091"/>
                      </a:lnTo>
                      <a:lnTo>
                        <a:pt x="436" y="967"/>
                      </a:lnTo>
                      <a:lnTo>
                        <a:pt x="441" y="700"/>
                      </a:lnTo>
                      <a:lnTo>
                        <a:pt x="447" y="499"/>
                      </a:lnTo>
                      <a:lnTo>
                        <a:pt x="439" y="442"/>
                      </a:lnTo>
                      <a:lnTo>
                        <a:pt x="399" y="401"/>
                      </a:lnTo>
                      <a:lnTo>
                        <a:pt x="250" y="287"/>
                      </a:lnTo>
                      <a:lnTo>
                        <a:pt x="136" y="210"/>
                      </a:lnTo>
                      <a:lnTo>
                        <a:pt x="55" y="143"/>
                      </a:lnTo>
                      <a:lnTo>
                        <a:pt x="75" y="138"/>
                      </a:lnTo>
                      <a:lnTo>
                        <a:pt x="107" y="149"/>
                      </a:lnTo>
                      <a:lnTo>
                        <a:pt x="218" y="233"/>
                      </a:lnTo>
                      <a:lnTo>
                        <a:pt x="313" y="302"/>
                      </a:lnTo>
                      <a:lnTo>
                        <a:pt x="428" y="390"/>
                      </a:lnTo>
                      <a:lnTo>
                        <a:pt x="491" y="419"/>
                      </a:lnTo>
                      <a:lnTo>
                        <a:pt x="527" y="417"/>
                      </a:lnTo>
                      <a:lnTo>
                        <a:pt x="779" y="333"/>
                      </a:lnTo>
                      <a:lnTo>
                        <a:pt x="970" y="279"/>
                      </a:lnTo>
                      <a:lnTo>
                        <a:pt x="1171" y="212"/>
                      </a:lnTo>
                      <a:lnTo>
                        <a:pt x="1251" y="189"/>
                      </a:lnTo>
                      <a:lnTo>
                        <a:pt x="1068" y="113"/>
                      </a:lnTo>
                      <a:lnTo>
                        <a:pt x="869" y="63"/>
                      </a:lnTo>
                      <a:lnTo>
                        <a:pt x="674" y="23"/>
                      </a:lnTo>
                      <a:lnTo>
                        <a:pt x="441" y="44"/>
                      </a:lnTo>
                      <a:lnTo>
                        <a:pt x="222" y="78"/>
                      </a:lnTo>
                      <a:lnTo>
                        <a:pt x="52" y="115"/>
                      </a:lnTo>
                      <a:lnTo>
                        <a:pt x="46" y="229"/>
                      </a:lnTo>
                      <a:lnTo>
                        <a:pt x="34" y="407"/>
                      </a:lnTo>
                      <a:lnTo>
                        <a:pt x="29" y="617"/>
                      </a:lnTo>
                      <a:lnTo>
                        <a:pt x="15" y="763"/>
                      </a:lnTo>
                      <a:lnTo>
                        <a:pt x="17" y="933"/>
                      </a:lnTo>
                      <a:lnTo>
                        <a:pt x="0" y="8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31094" name="Group 84">
            <a:extLst>
              <a:ext uri="{FF2B5EF4-FFF2-40B4-BE49-F238E27FC236}">
                <a16:creationId xmlns:a16="http://schemas.microsoft.com/office/drawing/2014/main" id="{314FE9DF-3486-4B52-92B0-BE631BEA09A9}"/>
              </a:ext>
            </a:extLst>
          </p:cNvPr>
          <p:cNvGrpSpPr>
            <a:grpSpLocks/>
          </p:cNvGrpSpPr>
          <p:nvPr/>
        </p:nvGrpSpPr>
        <p:grpSpPr bwMode="auto">
          <a:xfrm>
            <a:off x="6184900" y="3560128"/>
            <a:ext cx="649288" cy="1136650"/>
            <a:chOff x="3672" y="2050"/>
            <a:chExt cx="409" cy="692"/>
          </a:xfrm>
        </p:grpSpPr>
        <p:sp>
          <p:nvSpPr>
            <p:cNvPr id="131095" name="Freeform 85">
              <a:extLst>
                <a:ext uri="{FF2B5EF4-FFF2-40B4-BE49-F238E27FC236}">
                  <a16:creationId xmlns:a16="http://schemas.microsoft.com/office/drawing/2014/main" id="{88807CD3-D1F7-1FDB-4BEF-7E6B3A08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" y="2050"/>
              <a:ext cx="178" cy="140"/>
            </a:xfrm>
            <a:custGeom>
              <a:avLst/>
              <a:gdLst>
                <a:gd name="T0" fmla="*/ 215 w 342"/>
                <a:gd name="T1" fmla="*/ 127 h 270"/>
                <a:gd name="T2" fmla="*/ 215 w 342"/>
                <a:gd name="T3" fmla="*/ 99 h 270"/>
                <a:gd name="T4" fmla="*/ 212 w 342"/>
                <a:gd name="T5" fmla="*/ 63 h 270"/>
                <a:gd name="T6" fmla="*/ 195 w 342"/>
                <a:gd name="T7" fmla="*/ 30 h 270"/>
                <a:gd name="T8" fmla="*/ 177 w 342"/>
                <a:gd name="T9" fmla="*/ 13 h 270"/>
                <a:gd name="T10" fmla="*/ 160 w 342"/>
                <a:gd name="T11" fmla="*/ 3 h 270"/>
                <a:gd name="T12" fmla="*/ 127 w 342"/>
                <a:gd name="T13" fmla="*/ 0 h 270"/>
                <a:gd name="T14" fmla="*/ 95 w 342"/>
                <a:gd name="T15" fmla="*/ 5 h 270"/>
                <a:gd name="T16" fmla="*/ 63 w 342"/>
                <a:gd name="T17" fmla="*/ 23 h 270"/>
                <a:gd name="T18" fmla="*/ 40 w 342"/>
                <a:gd name="T19" fmla="*/ 45 h 270"/>
                <a:gd name="T20" fmla="*/ 24 w 342"/>
                <a:gd name="T21" fmla="*/ 78 h 270"/>
                <a:gd name="T22" fmla="*/ 10 w 342"/>
                <a:gd name="T23" fmla="*/ 116 h 270"/>
                <a:gd name="T24" fmla="*/ 3 w 342"/>
                <a:gd name="T25" fmla="*/ 170 h 270"/>
                <a:gd name="T26" fmla="*/ 0 w 342"/>
                <a:gd name="T27" fmla="*/ 204 h 270"/>
                <a:gd name="T28" fmla="*/ 13 w 342"/>
                <a:gd name="T29" fmla="*/ 239 h 270"/>
                <a:gd name="T30" fmla="*/ 30 w 342"/>
                <a:gd name="T31" fmla="*/ 256 h 270"/>
                <a:gd name="T32" fmla="*/ 53 w 342"/>
                <a:gd name="T33" fmla="*/ 270 h 270"/>
                <a:gd name="T34" fmla="*/ 93 w 342"/>
                <a:gd name="T35" fmla="*/ 269 h 270"/>
                <a:gd name="T36" fmla="*/ 132 w 342"/>
                <a:gd name="T37" fmla="*/ 261 h 270"/>
                <a:gd name="T38" fmla="*/ 168 w 342"/>
                <a:gd name="T39" fmla="*/ 237 h 270"/>
                <a:gd name="T40" fmla="*/ 191 w 342"/>
                <a:gd name="T41" fmla="*/ 207 h 270"/>
                <a:gd name="T42" fmla="*/ 206 w 342"/>
                <a:gd name="T43" fmla="*/ 175 h 270"/>
                <a:gd name="T44" fmla="*/ 230 w 342"/>
                <a:gd name="T45" fmla="*/ 164 h 270"/>
                <a:gd name="T46" fmla="*/ 264 w 342"/>
                <a:gd name="T47" fmla="*/ 166 h 270"/>
                <a:gd name="T48" fmla="*/ 311 w 342"/>
                <a:gd name="T49" fmla="*/ 168 h 270"/>
                <a:gd name="T50" fmla="*/ 331 w 342"/>
                <a:gd name="T51" fmla="*/ 165 h 270"/>
                <a:gd name="T52" fmla="*/ 342 w 342"/>
                <a:gd name="T53" fmla="*/ 145 h 270"/>
                <a:gd name="T54" fmla="*/ 333 w 342"/>
                <a:gd name="T55" fmla="*/ 124 h 270"/>
                <a:gd name="T56" fmla="*/ 304 w 342"/>
                <a:gd name="T57" fmla="*/ 124 h 270"/>
                <a:gd name="T58" fmla="*/ 273 w 342"/>
                <a:gd name="T59" fmla="*/ 134 h 270"/>
                <a:gd name="T60" fmla="*/ 239 w 342"/>
                <a:gd name="T61" fmla="*/ 139 h 270"/>
                <a:gd name="T62" fmla="*/ 215 w 342"/>
                <a:gd name="T63" fmla="*/ 12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70">
                  <a:moveTo>
                    <a:pt x="215" y="127"/>
                  </a:moveTo>
                  <a:lnTo>
                    <a:pt x="215" y="99"/>
                  </a:lnTo>
                  <a:lnTo>
                    <a:pt x="212" y="63"/>
                  </a:lnTo>
                  <a:lnTo>
                    <a:pt x="195" y="30"/>
                  </a:lnTo>
                  <a:lnTo>
                    <a:pt x="177" y="13"/>
                  </a:lnTo>
                  <a:lnTo>
                    <a:pt x="160" y="3"/>
                  </a:lnTo>
                  <a:lnTo>
                    <a:pt x="127" y="0"/>
                  </a:lnTo>
                  <a:lnTo>
                    <a:pt x="95" y="5"/>
                  </a:lnTo>
                  <a:lnTo>
                    <a:pt x="63" y="23"/>
                  </a:lnTo>
                  <a:lnTo>
                    <a:pt x="40" y="45"/>
                  </a:lnTo>
                  <a:lnTo>
                    <a:pt x="24" y="78"/>
                  </a:lnTo>
                  <a:lnTo>
                    <a:pt x="10" y="116"/>
                  </a:lnTo>
                  <a:lnTo>
                    <a:pt x="3" y="170"/>
                  </a:lnTo>
                  <a:lnTo>
                    <a:pt x="0" y="204"/>
                  </a:lnTo>
                  <a:lnTo>
                    <a:pt x="13" y="239"/>
                  </a:lnTo>
                  <a:lnTo>
                    <a:pt x="30" y="256"/>
                  </a:lnTo>
                  <a:lnTo>
                    <a:pt x="53" y="270"/>
                  </a:lnTo>
                  <a:lnTo>
                    <a:pt x="93" y="269"/>
                  </a:lnTo>
                  <a:lnTo>
                    <a:pt x="132" y="261"/>
                  </a:lnTo>
                  <a:lnTo>
                    <a:pt x="168" y="237"/>
                  </a:lnTo>
                  <a:lnTo>
                    <a:pt x="191" y="207"/>
                  </a:lnTo>
                  <a:lnTo>
                    <a:pt x="206" y="175"/>
                  </a:lnTo>
                  <a:lnTo>
                    <a:pt x="230" y="164"/>
                  </a:lnTo>
                  <a:lnTo>
                    <a:pt x="264" y="166"/>
                  </a:lnTo>
                  <a:lnTo>
                    <a:pt x="311" y="168"/>
                  </a:lnTo>
                  <a:lnTo>
                    <a:pt x="331" y="165"/>
                  </a:lnTo>
                  <a:lnTo>
                    <a:pt x="342" y="145"/>
                  </a:lnTo>
                  <a:lnTo>
                    <a:pt x="333" y="124"/>
                  </a:lnTo>
                  <a:lnTo>
                    <a:pt x="304" y="124"/>
                  </a:lnTo>
                  <a:lnTo>
                    <a:pt x="273" y="134"/>
                  </a:lnTo>
                  <a:lnTo>
                    <a:pt x="239" y="139"/>
                  </a:lnTo>
                  <a:lnTo>
                    <a:pt x="215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096" name="Freeform 86">
              <a:extLst>
                <a:ext uri="{FF2B5EF4-FFF2-40B4-BE49-F238E27FC236}">
                  <a16:creationId xmlns:a16="http://schemas.microsoft.com/office/drawing/2014/main" id="{AE61CE76-E725-94A9-FD02-9B84F719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2204"/>
              <a:ext cx="270" cy="155"/>
            </a:xfrm>
            <a:custGeom>
              <a:avLst/>
              <a:gdLst>
                <a:gd name="T0" fmla="*/ 448 w 520"/>
                <a:gd name="T1" fmla="*/ 29 h 299"/>
                <a:gd name="T2" fmla="*/ 480 w 520"/>
                <a:gd name="T3" fmla="*/ 9 h 299"/>
                <a:gd name="T4" fmla="*/ 506 w 520"/>
                <a:gd name="T5" fmla="*/ 0 h 299"/>
                <a:gd name="T6" fmla="*/ 520 w 520"/>
                <a:gd name="T7" fmla="*/ 9 h 299"/>
                <a:gd name="T8" fmla="*/ 520 w 520"/>
                <a:gd name="T9" fmla="*/ 40 h 299"/>
                <a:gd name="T10" fmla="*/ 496 w 520"/>
                <a:gd name="T11" fmla="*/ 81 h 299"/>
                <a:gd name="T12" fmla="*/ 451 w 520"/>
                <a:gd name="T13" fmla="*/ 106 h 299"/>
                <a:gd name="T14" fmla="*/ 416 w 520"/>
                <a:gd name="T15" fmla="*/ 121 h 299"/>
                <a:gd name="T16" fmla="*/ 346 w 520"/>
                <a:gd name="T17" fmla="*/ 126 h 299"/>
                <a:gd name="T18" fmla="*/ 267 w 520"/>
                <a:gd name="T19" fmla="*/ 130 h 299"/>
                <a:gd name="T20" fmla="*/ 186 w 520"/>
                <a:gd name="T21" fmla="*/ 146 h 299"/>
                <a:gd name="T22" fmla="*/ 140 w 520"/>
                <a:gd name="T23" fmla="*/ 181 h 299"/>
                <a:gd name="T24" fmla="*/ 118 w 520"/>
                <a:gd name="T25" fmla="*/ 213 h 299"/>
                <a:gd name="T26" fmla="*/ 116 w 520"/>
                <a:gd name="T27" fmla="*/ 244 h 299"/>
                <a:gd name="T28" fmla="*/ 128 w 520"/>
                <a:gd name="T29" fmla="*/ 261 h 299"/>
                <a:gd name="T30" fmla="*/ 152 w 520"/>
                <a:gd name="T31" fmla="*/ 265 h 299"/>
                <a:gd name="T32" fmla="*/ 180 w 520"/>
                <a:gd name="T33" fmla="*/ 267 h 299"/>
                <a:gd name="T34" fmla="*/ 180 w 520"/>
                <a:gd name="T35" fmla="*/ 279 h 299"/>
                <a:gd name="T36" fmla="*/ 152 w 520"/>
                <a:gd name="T37" fmla="*/ 289 h 299"/>
                <a:gd name="T38" fmla="*/ 121 w 520"/>
                <a:gd name="T39" fmla="*/ 289 h 299"/>
                <a:gd name="T40" fmla="*/ 107 w 520"/>
                <a:gd name="T41" fmla="*/ 271 h 299"/>
                <a:gd name="T42" fmla="*/ 82 w 520"/>
                <a:gd name="T43" fmla="*/ 281 h 299"/>
                <a:gd name="T44" fmla="*/ 58 w 520"/>
                <a:gd name="T45" fmla="*/ 293 h 299"/>
                <a:gd name="T46" fmla="*/ 24 w 520"/>
                <a:gd name="T47" fmla="*/ 299 h 299"/>
                <a:gd name="T48" fmla="*/ 9 w 520"/>
                <a:gd name="T49" fmla="*/ 295 h 299"/>
                <a:gd name="T50" fmla="*/ 0 w 520"/>
                <a:gd name="T51" fmla="*/ 276 h 299"/>
                <a:gd name="T52" fmla="*/ 17 w 520"/>
                <a:gd name="T53" fmla="*/ 259 h 299"/>
                <a:gd name="T54" fmla="*/ 37 w 520"/>
                <a:gd name="T55" fmla="*/ 246 h 299"/>
                <a:gd name="T56" fmla="*/ 81 w 520"/>
                <a:gd name="T57" fmla="*/ 222 h 299"/>
                <a:gd name="T58" fmla="*/ 104 w 520"/>
                <a:gd name="T59" fmla="*/ 188 h 299"/>
                <a:gd name="T60" fmla="*/ 124 w 520"/>
                <a:gd name="T61" fmla="*/ 160 h 299"/>
                <a:gd name="T62" fmla="*/ 168 w 520"/>
                <a:gd name="T63" fmla="*/ 130 h 299"/>
                <a:gd name="T64" fmla="*/ 240 w 520"/>
                <a:gd name="T65" fmla="*/ 108 h 299"/>
                <a:gd name="T66" fmla="*/ 305 w 520"/>
                <a:gd name="T67" fmla="*/ 94 h 299"/>
                <a:gd name="T68" fmla="*/ 369 w 520"/>
                <a:gd name="T69" fmla="*/ 71 h 299"/>
                <a:gd name="T70" fmla="*/ 426 w 520"/>
                <a:gd name="T71" fmla="*/ 47 h 299"/>
                <a:gd name="T72" fmla="*/ 448 w 520"/>
                <a:gd name="T73" fmla="*/ 2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0" h="299">
                  <a:moveTo>
                    <a:pt x="448" y="29"/>
                  </a:moveTo>
                  <a:lnTo>
                    <a:pt x="480" y="9"/>
                  </a:lnTo>
                  <a:lnTo>
                    <a:pt x="506" y="0"/>
                  </a:lnTo>
                  <a:lnTo>
                    <a:pt x="520" y="9"/>
                  </a:lnTo>
                  <a:lnTo>
                    <a:pt x="520" y="40"/>
                  </a:lnTo>
                  <a:lnTo>
                    <a:pt x="496" y="81"/>
                  </a:lnTo>
                  <a:lnTo>
                    <a:pt x="451" y="106"/>
                  </a:lnTo>
                  <a:lnTo>
                    <a:pt x="416" y="121"/>
                  </a:lnTo>
                  <a:lnTo>
                    <a:pt x="346" y="126"/>
                  </a:lnTo>
                  <a:lnTo>
                    <a:pt x="267" y="130"/>
                  </a:lnTo>
                  <a:lnTo>
                    <a:pt x="186" y="146"/>
                  </a:lnTo>
                  <a:lnTo>
                    <a:pt x="140" y="181"/>
                  </a:lnTo>
                  <a:lnTo>
                    <a:pt x="118" y="213"/>
                  </a:lnTo>
                  <a:lnTo>
                    <a:pt x="116" y="244"/>
                  </a:lnTo>
                  <a:lnTo>
                    <a:pt x="128" y="261"/>
                  </a:lnTo>
                  <a:lnTo>
                    <a:pt x="152" y="265"/>
                  </a:lnTo>
                  <a:lnTo>
                    <a:pt x="180" y="267"/>
                  </a:lnTo>
                  <a:lnTo>
                    <a:pt x="180" y="279"/>
                  </a:lnTo>
                  <a:lnTo>
                    <a:pt x="152" y="289"/>
                  </a:lnTo>
                  <a:lnTo>
                    <a:pt x="121" y="289"/>
                  </a:lnTo>
                  <a:lnTo>
                    <a:pt x="107" y="271"/>
                  </a:lnTo>
                  <a:lnTo>
                    <a:pt x="82" y="281"/>
                  </a:lnTo>
                  <a:lnTo>
                    <a:pt x="58" y="293"/>
                  </a:lnTo>
                  <a:lnTo>
                    <a:pt x="24" y="299"/>
                  </a:lnTo>
                  <a:lnTo>
                    <a:pt x="9" y="295"/>
                  </a:lnTo>
                  <a:lnTo>
                    <a:pt x="0" y="276"/>
                  </a:lnTo>
                  <a:lnTo>
                    <a:pt x="17" y="259"/>
                  </a:lnTo>
                  <a:lnTo>
                    <a:pt x="37" y="246"/>
                  </a:lnTo>
                  <a:lnTo>
                    <a:pt x="81" y="222"/>
                  </a:lnTo>
                  <a:lnTo>
                    <a:pt x="104" y="188"/>
                  </a:lnTo>
                  <a:lnTo>
                    <a:pt x="124" y="160"/>
                  </a:lnTo>
                  <a:lnTo>
                    <a:pt x="168" y="130"/>
                  </a:lnTo>
                  <a:lnTo>
                    <a:pt x="240" y="108"/>
                  </a:lnTo>
                  <a:lnTo>
                    <a:pt x="305" y="94"/>
                  </a:lnTo>
                  <a:lnTo>
                    <a:pt x="369" y="71"/>
                  </a:lnTo>
                  <a:lnTo>
                    <a:pt x="426" y="47"/>
                  </a:lnTo>
                  <a:lnTo>
                    <a:pt x="448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097" name="Freeform 87">
              <a:extLst>
                <a:ext uri="{FF2B5EF4-FFF2-40B4-BE49-F238E27FC236}">
                  <a16:creationId xmlns:a16="http://schemas.microsoft.com/office/drawing/2014/main" id="{176AA16E-BAE2-0DF9-0FAC-514608EB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" y="2197"/>
              <a:ext cx="134" cy="244"/>
            </a:xfrm>
            <a:custGeom>
              <a:avLst/>
              <a:gdLst>
                <a:gd name="T0" fmla="*/ 45 w 257"/>
                <a:gd name="T1" fmla="*/ 164 h 469"/>
                <a:gd name="T2" fmla="*/ 64 w 257"/>
                <a:gd name="T3" fmla="*/ 116 h 469"/>
                <a:gd name="T4" fmla="*/ 89 w 257"/>
                <a:gd name="T5" fmla="*/ 79 h 469"/>
                <a:gd name="T6" fmla="*/ 116 w 257"/>
                <a:gd name="T7" fmla="*/ 41 h 469"/>
                <a:gd name="T8" fmla="*/ 141 w 257"/>
                <a:gd name="T9" fmla="*/ 18 h 469"/>
                <a:gd name="T10" fmla="*/ 173 w 257"/>
                <a:gd name="T11" fmla="*/ 3 h 469"/>
                <a:gd name="T12" fmla="*/ 193 w 257"/>
                <a:gd name="T13" fmla="*/ 0 h 469"/>
                <a:gd name="T14" fmla="*/ 219 w 257"/>
                <a:gd name="T15" fmla="*/ 4 h 469"/>
                <a:gd name="T16" fmla="*/ 239 w 257"/>
                <a:gd name="T17" fmla="*/ 17 h 469"/>
                <a:gd name="T18" fmla="*/ 255 w 257"/>
                <a:gd name="T19" fmla="*/ 38 h 469"/>
                <a:gd name="T20" fmla="*/ 257 w 257"/>
                <a:gd name="T21" fmla="*/ 62 h 469"/>
                <a:gd name="T22" fmla="*/ 253 w 257"/>
                <a:gd name="T23" fmla="*/ 99 h 469"/>
                <a:gd name="T24" fmla="*/ 236 w 257"/>
                <a:gd name="T25" fmla="*/ 135 h 469"/>
                <a:gd name="T26" fmla="*/ 213 w 257"/>
                <a:gd name="T27" fmla="*/ 176 h 469"/>
                <a:gd name="T28" fmla="*/ 210 w 257"/>
                <a:gd name="T29" fmla="*/ 209 h 469"/>
                <a:gd name="T30" fmla="*/ 203 w 257"/>
                <a:gd name="T31" fmla="*/ 239 h 469"/>
                <a:gd name="T32" fmla="*/ 206 w 257"/>
                <a:gd name="T33" fmla="*/ 279 h 469"/>
                <a:gd name="T34" fmla="*/ 219 w 257"/>
                <a:gd name="T35" fmla="*/ 318 h 469"/>
                <a:gd name="T36" fmla="*/ 219 w 257"/>
                <a:gd name="T37" fmla="*/ 351 h 469"/>
                <a:gd name="T38" fmla="*/ 212 w 257"/>
                <a:gd name="T39" fmla="*/ 387 h 469"/>
                <a:gd name="T40" fmla="*/ 197 w 257"/>
                <a:gd name="T41" fmla="*/ 419 h 469"/>
                <a:gd name="T42" fmla="*/ 180 w 257"/>
                <a:gd name="T43" fmla="*/ 444 h 469"/>
                <a:gd name="T44" fmla="*/ 151 w 257"/>
                <a:gd name="T45" fmla="*/ 465 h 469"/>
                <a:gd name="T46" fmla="*/ 116 w 257"/>
                <a:gd name="T47" fmla="*/ 469 h 469"/>
                <a:gd name="T48" fmla="*/ 87 w 257"/>
                <a:gd name="T49" fmla="*/ 465 h 469"/>
                <a:gd name="T50" fmla="*/ 63 w 257"/>
                <a:gd name="T51" fmla="*/ 453 h 469"/>
                <a:gd name="T52" fmla="*/ 30 w 257"/>
                <a:gd name="T53" fmla="*/ 428 h 469"/>
                <a:gd name="T54" fmla="*/ 8 w 257"/>
                <a:gd name="T55" fmla="*/ 402 h 469"/>
                <a:gd name="T56" fmla="*/ 0 w 257"/>
                <a:gd name="T57" fmla="*/ 369 h 469"/>
                <a:gd name="T58" fmla="*/ 4 w 257"/>
                <a:gd name="T59" fmla="*/ 342 h 469"/>
                <a:gd name="T60" fmla="*/ 15 w 257"/>
                <a:gd name="T61" fmla="*/ 302 h 469"/>
                <a:gd name="T62" fmla="*/ 38 w 257"/>
                <a:gd name="T63" fmla="*/ 249 h 469"/>
                <a:gd name="T64" fmla="*/ 43 w 257"/>
                <a:gd name="T65" fmla="*/ 207 h 469"/>
                <a:gd name="T66" fmla="*/ 45 w 257"/>
                <a:gd name="T67" fmla="*/ 16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7" h="469">
                  <a:moveTo>
                    <a:pt x="45" y="164"/>
                  </a:moveTo>
                  <a:lnTo>
                    <a:pt x="64" y="116"/>
                  </a:lnTo>
                  <a:lnTo>
                    <a:pt x="89" y="79"/>
                  </a:lnTo>
                  <a:lnTo>
                    <a:pt x="116" y="41"/>
                  </a:lnTo>
                  <a:lnTo>
                    <a:pt x="141" y="18"/>
                  </a:lnTo>
                  <a:lnTo>
                    <a:pt x="173" y="3"/>
                  </a:lnTo>
                  <a:lnTo>
                    <a:pt x="193" y="0"/>
                  </a:lnTo>
                  <a:lnTo>
                    <a:pt x="219" y="4"/>
                  </a:lnTo>
                  <a:lnTo>
                    <a:pt x="239" y="17"/>
                  </a:lnTo>
                  <a:lnTo>
                    <a:pt x="255" y="38"/>
                  </a:lnTo>
                  <a:lnTo>
                    <a:pt x="257" y="62"/>
                  </a:lnTo>
                  <a:lnTo>
                    <a:pt x="253" y="99"/>
                  </a:lnTo>
                  <a:lnTo>
                    <a:pt x="236" y="135"/>
                  </a:lnTo>
                  <a:lnTo>
                    <a:pt x="213" y="176"/>
                  </a:lnTo>
                  <a:lnTo>
                    <a:pt x="210" y="209"/>
                  </a:lnTo>
                  <a:lnTo>
                    <a:pt x="203" y="239"/>
                  </a:lnTo>
                  <a:lnTo>
                    <a:pt x="206" y="279"/>
                  </a:lnTo>
                  <a:lnTo>
                    <a:pt x="219" y="318"/>
                  </a:lnTo>
                  <a:lnTo>
                    <a:pt x="219" y="351"/>
                  </a:lnTo>
                  <a:lnTo>
                    <a:pt x="212" y="387"/>
                  </a:lnTo>
                  <a:lnTo>
                    <a:pt x="197" y="419"/>
                  </a:lnTo>
                  <a:lnTo>
                    <a:pt x="180" y="444"/>
                  </a:lnTo>
                  <a:lnTo>
                    <a:pt x="151" y="465"/>
                  </a:lnTo>
                  <a:lnTo>
                    <a:pt x="116" y="469"/>
                  </a:lnTo>
                  <a:lnTo>
                    <a:pt x="87" y="465"/>
                  </a:lnTo>
                  <a:lnTo>
                    <a:pt x="63" y="453"/>
                  </a:lnTo>
                  <a:lnTo>
                    <a:pt x="30" y="428"/>
                  </a:lnTo>
                  <a:lnTo>
                    <a:pt x="8" y="402"/>
                  </a:lnTo>
                  <a:lnTo>
                    <a:pt x="0" y="369"/>
                  </a:lnTo>
                  <a:lnTo>
                    <a:pt x="4" y="342"/>
                  </a:lnTo>
                  <a:lnTo>
                    <a:pt x="15" y="302"/>
                  </a:lnTo>
                  <a:lnTo>
                    <a:pt x="38" y="249"/>
                  </a:lnTo>
                  <a:lnTo>
                    <a:pt x="43" y="207"/>
                  </a:lnTo>
                  <a:lnTo>
                    <a:pt x="45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098" name="Freeform 88">
              <a:extLst>
                <a:ext uri="{FF2B5EF4-FFF2-40B4-BE49-F238E27FC236}">
                  <a16:creationId xmlns:a16="http://schemas.microsoft.com/office/drawing/2014/main" id="{48182242-BC63-BC00-BF1E-46EEA6740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399"/>
              <a:ext cx="133" cy="307"/>
            </a:xfrm>
            <a:custGeom>
              <a:avLst/>
              <a:gdLst>
                <a:gd name="T0" fmla="*/ 25 w 255"/>
                <a:gd name="T1" fmla="*/ 0 h 592"/>
                <a:gd name="T2" fmla="*/ 57 w 255"/>
                <a:gd name="T3" fmla="*/ 0 h 592"/>
                <a:gd name="T4" fmla="*/ 87 w 255"/>
                <a:gd name="T5" fmla="*/ 30 h 592"/>
                <a:gd name="T6" fmla="*/ 117 w 255"/>
                <a:gd name="T7" fmla="*/ 104 h 592"/>
                <a:gd name="T8" fmla="*/ 145 w 255"/>
                <a:gd name="T9" fmla="*/ 172 h 592"/>
                <a:gd name="T10" fmla="*/ 162 w 255"/>
                <a:gd name="T11" fmla="*/ 232 h 592"/>
                <a:gd name="T12" fmla="*/ 162 w 255"/>
                <a:gd name="T13" fmla="*/ 267 h 592"/>
                <a:gd name="T14" fmla="*/ 145 w 255"/>
                <a:gd name="T15" fmla="*/ 303 h 592"/>
                <a:gd name="T16" fmla="*/ 110 w 255"/>
                <a:gd name="T17" fmla="*/ 371 h 592"/>
                <a:gd name="T18" fmla="*/ 75 w 255"/>
                <a:gd name="T19" fmla="*/ 443 h 592"/>
                <a:gd name="T20" fmla="*/ 67 w 255"/>
                <a:gd name="T21" fmla="*/ 481 h 592"/>
                <a:gd name="T22" fmla="*/ 75 w 255"/>
                <a:gd name="T23" fmla="*/ 507 h 592"/>
                <a:gd name="T24" fmla="*/ 85 w 255"/>
                <a:gd name="T25" fmla="*/ 512 h 592"/>
                <a:gd name="T26" fmla="*/ 122 w 255"/>
                <a:gd name="T27" fmla="*/ 517 h 592"/>
                <a:gd name="T28" fmla="*/ 197 w 255"/>
                <a:gd name="T29" fmla="*/ 531 h 592"/>
                <a:gd name="T30" fmla="*/ 240 w 255"/>
                <a:gd name="T31" fmla="*/ 546 h 592"/>
                <a:gd name="T32" fmla="*/ 255 w 255"/>
                <a:gd name="T33" fmla="*/ 557 h 592"/>
                <a:gd name="T34" fmla="*/ 245 w 255"/>
                <a:gd name="T35" fmla="*/ 570 h 592"/>
                <a:gd name="T36" fmla="*/ 207 w 255"/>
                <a:gd name="T37" fmla="*/ 590 h 592"/>
                <a:gd name="T38" fmla="*/ 185 w 255"/>
                <a:gd name="T39" fmla="*/ 592 h 592"/>
                <a:gd name="T40" fmla="*/ 162 w 255"/>
                <a:gd name="T41" fmla="*/ 585 h 592"/>
                <a:gd name="T42" fmla="*/ 127 w 255"/>
                <a:gd name="T43" fmla="*/ 557 h 592"/>
                <a:gd name="T44" fmla="*/ 80 w 255"/>
                <a:gd name="T45" fmla="*/ 546 h 592"/>
                <a:gd name="T46" fmla="*/ 42 w 255"/>
                <a:gd name="T47" fmla="*/ 552 h 592"/>
                <a:gd name="T48" fmla="*/ 17 w 255"/>
                <a:gd name="T49" fmla="*/ 547 h 592"/>
                <a:gd name="T50" fmla="*/ 5 w 255"/>
                <a:gd name="T51" fmla="*/ 537 h 592"/>
                <a:gd name="T52" fmla="*/ 10 w 255"/>
                <a:gd name="T53" fmla="*/ 511 h 592"/>
                <a:gd name="T54" fmla="*/ 17 w 255"/>
                <a:gd name="T55" fmla="*/ 478 h 592"/>
                <a:gd name="T56" fmla="*/ 35 w 255"/>
                <a:gd name="T57" fmla="*/ 441 h 592"/>
                <a:gd name="T58" fmla="*/ 45 w 255"/>
                <a:gd name="T59" fmla="*/ 413 h 592"/>
                <a:gd name="T60" fmla="*/ 62 w 255"/>
                <a:gd name="T61" fmla="*/ 358 h 592"/>
                <a:gd name="T62" fmla="*/ 82 w 255"/>
                <a:gd name="T63" fmla="*/ 312 h 592"/>
                <a:gd name="T64" fmla="*/ 97 w 255"/>
                <a:gd name="T65" fmla="*/ 277 h 592"/>
                <a:gd name="T66" fmla="*/ 110 w 255"/>
                <a:gd name="T67" fmla="*/ 247 h 592"/>
                <a:gd name="T68" fmla="*/ 105 w 255"/>
                <a:gd name="T69" fmla="*/ 224 h 592"/>
                <a:gd name="T70" fmla="*/ 85 w 255"/>
                <a:gd name="T71" fmla="*/ 199 h 592"/>
                <a:gd name="T72" fmla="*/ 52 w 255"/>
                <a:gd name="T73" fmla="*/ 144 h 592"/>
                <a:gd name="T74" fmla="*/ 15 w 255"/>
                <a:gd name="T75" fmla="*/ 98 h 592"/>
                <a:gd name="T76" fmla="*/ 0 w 255"/>
                <a:gd name="T77" fmla="*/ 53 h 592"/>
                <a:gd name="T78" fmla="*/ 10 w 255"/>
                <a:gd name="T79" fmla="*/ 18 h 592"/>
                <a:gd name="T80" fmla="*/ 25 w 255"/>
                <a:gd name="T8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5" h="592">
                  <a:moveTo>
                    <a:pt x="25" y="0"/>
                  </a:moveTo>
                  <a:lnTo>
                    <a:pt x="57" y="0"/>
                  </a:lnTo>
                  <a:lnTo>
                    <a:pt x="87" y="30"/>
                  </a:lnTo>
                  <a:lnTo>
                    <a:pt x="117" y="104"/>
                  </a:lnTo>
                  <a:lnTo>
                    <a:pt x="145" y="172"/>
                  </a:lnTo>
                  <a:lnTo>
                    <a:pt x="162" y="232"/>
                  </a:lnTo>
                  <a:lnTo>
                    <a:pt x="162" y="267"/>
                  </a:lnTo>
                  <a:lnTo>
                    <a:pt x="145" y="303"/>
                  </a:lnTo>
                  <a:lnTo>
                    <a:pt x="110" y="371"/>
                  </a:lnTo>
                  <a:lnTo>
                    <a:pt x="75" y="443"/>
                  </a:lnTo>
                  <a:lnTo>
                    <a:pt x="67" y="481"/>
                  </a:lnTo>
                  <a:lnTo>
                    <a:pt x="75" y="507"/>
                  </a:lnTo>
                  <a:lnTo>
                    <a:pt x="85" y="512"/>
                  </a:lnTo>
                  <a:lnTo>
                    <a:pt x="122" y="517"/>
                  </a:lnTo>
                  <a:lnTo>
                    <a:pt x="197" y="531"/>
                  </a:lnTo>
                  <a:lnTo>
                    <a:pt x="240" y="546"/>
                  </a:lnTo>
                  <a:lnTo>
                    <a:pt x="255" y="557"/>
                  </a:lnTo>
                  <a:lnTo>
                    <a:pt x="245" y="570"/>
                  </a:lnTo>
                  <a:lnTo>
                    <a:pt x="207" y="590"/>
                  </a:lnTo>
                  <a:lnTo>
                    <a:pt x="185" y="592"/>
                  </a:lnTo>
                  <a:lnTo>
                    <a:pt x="162" y="585"/>
                  </a:lnTo>
                  <a:lnTo>
                    <a:pt x="127" y="557"/>
                  </a:lnTo>
                  <a:lnTo>
                    <a:pt x="80" y="546"/>
                  </a:lnTo>
                  <a:lnTo>
                    <a:pt x="42" y="552"/>
                  </a:lnTo>
                  <a:lnTo>
                    <a:pt x="17" y="547"/>
                  </a:lnTo>
                  <a:lnTo>
                    <a:pt x="5" y="537"/>
                  </a:lnTo>
                  <a:lnTo>
                    <a:pt x="10" y="511"/>
                  </a:lnTo>
                  <a:lnTo>
                    <a:pt x="17" y="478"/>
                  </a:lnTo>
                  <a:lnTo>
                    <a:pt x="35" y="441"/>
                  </a:lnTo>
                  <a:lnTo>
                    <a:pt x="45" y="413"/>
                  </a:lnTo>
                  <a:lnTo>
                    <a:pt x="62" y="358"/>
                  </a:lnTo>
                  <a:lnTo>
                    <a:pt x="82" y="312"/>
                  </a:lnTo>
                  <a:lnTo>
                    <a:pt x="97" y="277"/>
                  </a:lnTo>
                  <a:lnTo>
                    <a:pt x="110" y="247"/>
                  </a:lnTo>
                  <a:lnTo>
                    <a:pt x="105" y="224"/>
                  </a:lnTo>
                  <a:lnTo>
                    <a:pt x="85" y="199"/>
                  </a:lnTo>
                  <a:lnTo>
                    <a:pt x="52" y="144"/>
                  </a:lnTo>
                  <a:lnTo>
                    <a:pt x="15" y="98"/>
                  </a:lnTo>
                  <a:lnTo>
                    <a:pt x="0" y="53"/>
                  </a:lnTo>
                  <a:lnTo>
                    <a:pt x="1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099" name="Freeform 89">
              <a:extLst>
                <a:ext uri="{FF2B5EF4-FFF2-40B4-BE49-F238E27FC236}">
                  <a16:creationId xmlns:a16="http://schemas.microsoft.com/office/drawing/2014/main" id="{2CD303B1-7B08-5355-236D-95B7CF276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" y="2386"/>
              <a:ext cx="95" cy="356"/>
            </a:xfrm>
            <a:custGeom>
              <a:avLst/>
              <a:gdLst>
                <a:gd name="T0" fmla="*/ 81 w 182"/>
                <a:gd name="T1" fmla="*/ 78 h 687"/>
                <a:gd name="T2" fmla="*/ 97 w 182"/>
                <a:gd name="T3" fmla="*/ 37 h 687"/>
                <a:gd name="T4" fmla="*/ 119 w 182"/>
                <a:gd name="T5" fmla="*/ 0 h 687"/>
                <a:gd name="T6" fmla="*/ 138 w 182"/>
                <a:gd name="T7" fmla="*/ 0 h 687"/>
                <a:gd name="T8" fmla="*/ 163 w 182"/>
                <a:gd name="T9" fmla="*/ 9 h 687"/>
                <a:gd name="T10" fmla="*/ 182 w 182"/>
                <a:gd name="T11" fmla="*/ 46 h 687"/>
                <a:gd name="T12" fmla="*/ 166 w 182"/>
                <a:gd name="T13" fmla="*/ 87 h 687"/>
                <a:gd name="T14" fmla="*/ 149 w 182"/>
                <a:gd name="T15" fmla="*/ 137 h 687"/>
                <a:gd name="T16" fmla="*/ 128 w 182"/>
                <a:gd name="T17" fmla="*/ 211 h 687"/>
                <a:gd name="T18" fmla="*/ 119 w 182"/>
                <a:gd name="T19" fmla="*/ 272 h 687"/>
                <a:gd name="T20" fmla="*/ 114 w 182"/>
                <a:gd name="T21" fmla="*/ 331 h 687"/>
                <a:gd name="T22" fmla="*/ 125 w 182"/>
                <a:gd name="T23" fmla="*/ 412 h 687"/>
                <a:gd name="T24" fmla="*/ 120 w 182"/>
                <a:gd name="T25" fmla="*/ 455 h 687"/>
                <a:gd name="T26" fmla="*/ 114 w 182"/>
                <a:gd name="T27" fmla="*/ 487 h 687"/>
                <a:gd name="T28" fmla="*/ 111 w 182"/>
                <a:gd name="T29" fmla="*/ 522 h 687"/>
                <a:gd name="T30" fmla="*/ 123 w 182"/>
                <a:gd name="T31" fmla="*/ 556 h 687"/>
                <a:gd name="T32" fmla="*/ 128 w 182"/>
                <a:gd name="T33" fmla="*/ 582 h 687"/>
                <a:gd name="T34" fmla="*/ 116 w 182"/>
                <a:gd name="T35" fmla="*/ 597 h 687"/>
                <a:gd name="T36" fmla="*/ 90 w 182"/>
                <a:gd name="T37" fmla="*/ 623 h 687"/>
                <a:gd name="T38" fmla="*/ 81 w 182"/>
                <a:gd name="T39" fmla="*/ 655 h 687"/>
                <a:gd name="T40" fmla="*/ 68 w 182"/>
                <a:gd name="T41" fmla="*/ 679 h 687"/>
                <a:gd name="T42" fmla="*/ 47 w 182"/>
                <a:gd name="T43" fmla="*/ 687 h 687"/>
                <a:gd name="T44" fmla="*/ 11 w 182"/>
                <a:gd name="T45" fmla="*/ 666 h 687"/>
                <a:gd name="T46" fmla="*/ 0 w 182"/>
                <a:gd name="T47" fmla="*/ 655 h 687"/>
                <a:gd name="T48" fmla="*/ 5 w 182"/>
                <a:gd name="T49" fmla="*/ 629 h 687"/>
                <a:gd name="T50" fmla="*/ 25 w 182"/>
                <a:gd name="T51" fmla="*/ 620 h 687"/>
                <a:gd name="T52" fmla="*/ 54 w 182"/>
                <a:gd name="T53" fmla="*/ 595 h 687"/>
                <a:gd name="T54" fmla="*/ 71 w 182"/>
                <a:gd name="T55" fmla="*/ 563 h 687"/>
                <a:gd name="T56" fmla="*/ 76 w 182"/>
                <a:gd name="T57" fmla="*/ 522 h 687"/>
                <a:gd name="T58" fmla="*/ 71 w 182"/>
                <a:gd name="T59" fmla="*/ 481 h 687"/>
                <a:gd name="T60" fmla="*/ 68 w 182"/>
                <a:gd name="T61" fmla="*/ 423 h 687"/>
                <a:gd name="T62" fmla="*/ 63 w 182"/>
                <a:gd name="T63" fmla="*/ 348 h 687"/>
                <a:gd name="T64" fmla="*/ 62 w 182"/>
                <a:gd name="T65" fmla="*/ 284 h 687"/>
                <a:gd name="T66" fmla="*/ 66 w 182"/>
                <a:gd name="T67" fmla="*/ 215 h 687"/>
                <a:gd name="T68" fmla="*/ 66 w 182"/>
                <a:gd name="T69" fmla="*/ 160 h 687"/>
                <a:gd name="T70" fmla="*/ 73 w 182"/>
                <a:gd name="T71" fmla="*/ 119 h 687"/>
                <a:gd name="T72" fmla="*/ 81 w 182"/>
                <a:gd name="T73" fmla="*/ 7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2" h="687">
                  <a:moveTo>
                    <a:pt x="81" y="78"/>
                  </a:moveTo>
                  <a:lnTo>
                    <a:pt x="97" y="37"/>
                  </a:lnTo>
                  <a:lnTo>
                    <a:pt x="119" y="0"/>
                  </a:lnTo>
                  <a:lnTo>
                    <a:pt x="138" y="0"/>
                  </a:lnTo>
                  <a:lnTo>
                    <a:pt x="163" y="9"/>
                  </a:lnTo>
                  <a:lnTo>
                    <a:pt x="182" y="46"/>
                  </a:lnTo>
                  <a:lnTo>
                    <a:pt x="166" y="87"/>
                  </a:lnTo>
                  <a:lnTo>
                    <a:pt x="149" y="137"/>
                  </a:lnTo>
                  <a:lnTo>
                    <a:pt x="128" y="211"/>
                  </a:lnTo>
                  <a:lnTo>
                    <a:pt x="119" y="272"/>
                  </a:lnTo>
                  <a:lnTo>
                    <a:pt x="114" y="331"/>
                  </a:lnTo>
                  <a:lnTo>
                    <a:pt x="125" y="412"/>
                  </a:lnTo>
                  <a:lnTo>
                    <a:pt x="120" y="455"/>
                  </a:lnTo>
                  <a:lnTo>
                    <a:pt x="114" y="487"/>
                  </a:lnTo>
                  <a:lnTo>
                    <a:pt x="111" y="522"/>
                  </a:lnTo>
                  <a:lnTo>
                    <a:pt x="123" y="556"/>
                  </a:lnTo>
                  <a:lnTo>
                    <a:pt x="128" y="582"/>
                  </a:lnTo>
                  <a:lnTo>
                    <a:pt x="116" y="597"/>
                  </a:lnTo>
                  <a:lnTo>
                    <a:pt x="90" y="623"/>
                  </a:lnTo>
                  <a:lnTo>
                    <a:pt x="81" y="655"/>
                  </a:lnTo>
                  <a:lnTo>
                    <a:pt x="68" y="679"/>
                  </a:lnTo>
                  <a:lnTo>
                    <a:pt x="47" y="687"/>
                  </a:lnTo>
                  <a:lnTo>
                    <a:pt x="11" y="666"/>
                  </a:lnTo>
                  <a:lnTo>
                    <a:pt x="0" y="655"/>
                  </a:lnTo>
                  <a:lnTo>
                    <a:pt x="5" y="629"/>
                  </a:lnTo>
                  <a:lnTo>
                    <a:pt x="25" y="620"/>
                  </a:lnTo>
                  <a:lnTo>
                    <a:pt x="54" y="595"/>
                  </a:lnTo>
                  <a:lnTo>
                    <a:pt x="71" y="563"/>
                  </a:lnTo>
                  <a:lnTo>
                    <a:pt x="76" y="522"/>
                  </a:lnTo>
                  <a:lnTo>
                    <a:pt x="71" y="481"/>
                  </a:lnTo>
                  <a:lnTo>
                    <a:pt x="68" y="423"/>
                  </a:lnTo>
                  <a:lnTo>
                    <a:pt x="63" y="348"/>
                  </a:lnTo>
                  <a:lnTo>
                    <a:pt x="62" y="284"/>
                  </a:lnTo>
                  <a:lnTo>
                    <a:pt x="66" y="215"/>
                  </a:lnTo>
                  <a:lnTo>
                    <a:pt x="66" y="160"/>
                  </a:lnTo>
                  <a:lnTo>
                    <a:pt x="73" y="119"/>
                  </a:lnTo>
                  <a:lnTo>
                    <a:pt x="81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1100" name="Group 90">
              <a:extLst>
                <a:ext uri="{FF2B5EF4-FFF2-40B4-BE49-F238E27FC236}">
                  <a16:creationId xmlns:a16="http://schemas.microsoft.com/office/drawing/2014/main" id="{5302AE6E-0007-7752-183A-D50656337A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" y="2226"/>
              <a:ext cx="224" cy="197"/>
              <a:chOff x="4133" y="-96"/>
              <a:chExt cx="598" cy="1341"/>
            </a:xfrm>
          </p:grpSpPr>
          <p:sp>
            <p:nvSpPr>
              <p:cNvPr id="131102" name="Freeform 91">
                <a:extLst>
                  <a:ext uri="{FF2B5EF4-FFF2-40B4-BE49-F238E27FC236}">
                    <a16:creationId xmlns:a16="http://schemas.microsoft.com/office/drawing/2014/main" id="{FFDADA85-24DC-7F30-0592-B0E2A7312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-37"/>
                <a:ext cx="318" cy="1264"/>
              </a:xfrm>
              <a:custGeom>
                <a:avLst/>
                <a:gdLst>
                  <a:gd name="T0" fmla="*/ 312 w 318"/>
                  <a:gd name="T1" fmla="*/ 226 h 1264"/>
                  <a:gd name="T2" fmla="*/ 318 w 318"/>
                  <a:gd name="T3" fmla="*/ 274 h 1264"/>
                  <a:gd name="T4" fmla="*/ 318 w 318"/>
                  <a:gd name="T5" fmla="*/ 524 h 1264"/>
                  <a:gd name="T6" fmla="*/ 295 w 318"/>
                  <a:gd name="T7" fmla="*/ 859 h 1264"/>
                  <a:gd name="T8" fmla="*/ 297 w 318"/>
                  <a:gd name="T9" fmla="*/ 1074 h 1264"/>
                  <a:gd name="T10" fmla="*/ 309 w 318"/>
                  <a:gd name="T11" fmla="*/ 1222 h 1264"/>
                  <a:gd name="T12" fmla="*/ 297 w 318"/>
                  <a:gd name="T13" fmla="*/ 1264 h 1264"/>
                  <a:gd name="T14" fmla="*/ 279 w 318"/>
                  <a:gd name="T15" fmla="*/ 1255 h 1264"/>
                  <a:gd name="T16" fmla="*/ 170 w 318"/>
                  <a:gd name="T17" fmla="*/ 1173 h 1264"/>
                  <a:gd name="T18" fmla="*/ 143 w 318"/>
                  <a:gd name="T19" fmla="*/ 1157 h 1264"/>
                  <a:gd name="T20" fmla="*/ 126 w 318"/>
                  <a:gd name="T21" fmla="*/ 1133 h 1264"/>
                  <a:gd name="T22" fmla="*/ 98 w 318"/>
                  <a:gd name="T23" fmla="*/ 1103 h 1264"/>
                  <a:gd name="T24" fmla="*/ 62 w 318"/>
                  <a:gd name="T25" fmla="*/ 1071 h 1264"/>
                  <a:gd name="T26" fmla="*/ 44 w 318"/>
                  <a:gd name="T27" fmla="*/ 1028 h 1264"/>
                  <a:gd name="T28" fmla="*/ 0 w 318"/>
                  <a:gd name="T29" fmla="*/ 989 h 1264"/>
                  <a:gd name="T30" fmla="*/ 0 w 318"/>
                  <a:gd name="T31" fmla="*/ 968 h 1264"/>
                  <a:gd name="T32" fmla="*/ 24 w 318"/>
                  <a:gd name="T33" fmla="*/ 939 h 1264"/>
                  <a:gd name="T34" fmla="*/ 33 w 318"/>
                  <a:gd name="T35" fmla="*/ 901 h 1264"/>
                  <a:gd name="T36" fmla="*/ 27 w 318"/>
                  <a:gd name="T37" fmla="*/ 882 h 1264"/>
                  <a:gd name="T38" fmla="*/ 16 w 318"/>
                  <a:gd name="T39" fmla="*/ 848 h 1264"/>
                  <a:gd name="T40" fmla="*/ 12 w 318"/>
                  <a:gd name="T41" fmla="*/ 825 h 1264"/>
                  <a:gd name="T42" fmla="*/ 29 w 318"/>
                  <a:gd name="T43" fmla="*/ 789 h 1264"/>
                  <a:gd name="T44" fmla="*/ 29 w 318"/>
                  <a:gd name="T45" fmla="*/ 766 h 1264"/>
                  <a:gd name="T46" fmla="*/ 10 w 318"/>
                  <a:gd name="T47" fmla="*/ 718 h 1264"/>
                  <a:gd name="T48" fmla="*/ 10 w 318"/>
                  <a:gd name="T49" fmla="*/ 690 h 1264"/>
                  <a:gd name="T50" fmla="*/ 22 w 318"/>
                  <a:gd name="T51" fmla="*/ 668 h 1264"/>
                  <a:gd name="T52" fmla="*/ 40 w 318"/>
                  <a:gd name="T53" fmla="*/ 643 h 1264"/>
                  <a:gd name="T54" fmla="*/ 38 w 318"/>
                  <a:gd name="T55" fmla="*/ 600 h 1264"/>
                  <a:gd name="T56" fmla="*/ 27 w 318"/>
                  <a:gd name="T57" fmla="*/ 566 h 1264"/>
                  <a:gd name="T58" fmla="*/ 38 w 318"/>
                  <a:gd name="T59" fmla="*/ 524 h 1264"/>
                  <a:gd name="T60" fmla="*/ 49 w 318"/>
                  <a:gd name="T61" fmla="*/ 513 h 1264"/>
                  <a:gd name="T62" fmla="*/ 40 w 318"/>
                  <a:gd name="T63" fmla="*/ 476 h 1264"/>
                  <a:gd name="T64" fmla="*/ 16 w 318"/>
                  <a:gd name="T65" fmla="*/ 436 h 1264"/>
                  <a:gd name="T66" fmla="*/ 10 w 318"/>
                  <a:gd name="T67" fmla="*/ 409 h 1264"/>
                  <a:gd name="T68" fmla="*/ 16 w 318"/>
                  <a:gd name="T69" fmla="*/ 383 h 1264"/>
                  <a:gd name="T70" fmla="*/ 45 w 318"/>
                  <a:gd name="T71" fmla="*/ 362 h 1264"/>
                  <a:gd name="T72" fmla="*/ 44 w 318"/>
                  <a:gd name="T73" fmla="*/ 344 h 1264"/>
                  <a:gd name="T74" fmla="*/ 12 w 318"/>
                  <a:gd name="T75" fmla="*/ 286 h 1264"/>
                  <a:gd name="T76" fmla="*/ 1 w 318"/>
                  <a:gd name="T77" fmla="*/ 242 h 1264"/>
                  <a:gd name="T78" fmla="*/ 10 w 318"/>
                  <a:gd name="T79" fmla="*/ 216 h 1264"/>
                  <a:gd name="T80" fmla="*/ 40 w 318"/>
                  <a:gd name="T81" fmla="*/ 192 h 1264"/>
                  <a:gd name="T82" fmla="*/ 33 w 318"/>
                  <a:gd name="T83" fmla="*/ 173 h 1264"/>
                  <a:gd name="T84" fmla="*/ 12 w 318"/>
                  <a:gd name="T85" fmla="*/ 149 h 1264"/>
                  <a:gd name="T86" fmla="*/ 12 w 318"/>
                  <a:gd name="T87" fmla="*/ 124 h 1264"/>
                  <a:gd name="T88" fmla="*/ 45 w 318"/>
                  <a:gd name="T89" fmla="*/ 108 h 1264"/>
                  <a:gd name="T90" fmla="*/ 61 w 318"/>
                  <a:gd name="T91" fmla="*/ 90 h 1264"/>
                  <a:gd name="T92" fmla="*/ 33 w 318"/>
                  <a:gd name="T93" fmla="*/ 51 h 1264"/>
                  <a:gd name="T94" fmla="*/ 33 w 318"/>
                  <a:gd name="T95" fmla="*/ 32 h 1264"/>
                  <a:gd name="T96" fmla="*/ 66 w 318"/>
                  <a:gd name="T97" fmla="*/ 19 h 1264"/>
                  <a:gd name="T98" fmla="*/ 68 w 318"/>
                  <a:gd name="T99" fmla="*/ 0 h 1264"/>
                  <a:gd name="T100" fmla="*/ 105 w 318"/>
                  <a:gd name="T101" fmla="*/ 51 h 1264"/>
                  <a:gd name="T102" fmla="*/ 149 w 318"/>
                  <a:gd name="T103" fmla="*/ 106 h 1264"/>
                  <a:gd name="T104" fmla="*/ 203 w 318"/>
                  <a:gd name="T105" fmla="*/ 149 h 1264"/>
                  <a:gd name="T106" fmla="*/ 247 w 318"/>
                  <a:gd name="T107" fmla="*/ 183 h 1264"/>
                  <a:gd name="T108" fmla="*/ 295 w 318"/>
                  <a:gd name="T109" fmla="*/ 210 h 1264"/>
                  <a:gd name="T110" fmla="*/ 312 w 318"/>
                  <a:gd name="T111" fmla="*/ 226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8" h="1264">
                    <a:moveTo>
                      <a:pt x="312" y="226"/>
                    </a:moveTo>
                    <a:lnTo>
                      <a:pt x="318" y="274"/>
                    </a:lnTo>
                    <a:lnTo>
                      <a:pt x="318" y="524"/>
                    </a:lnTo>
                    <a:lnTo>
                      <a:pt x="295" y="859"/>
                    </a:lnTo>
                    <a:lnTo>
                      <a:pt x="297" y="1074"/>
                    </a:lnTo>
                    <a:lnTo>
                      <a:pt x="309" y="1222"/>
                    </a:lnTo>
                    <a:lnTo>
                      <a:pt x="297" y="1264"/>
                    </a:lnTo>
                    <a:lnTo>
                      <a:pt x="279" y="1255"/>
                    </a:lnTo>
                    <a:lnTo>
                      <a:pt x="170" y="1173"/>
                    </a:lnTo>
                    <a:lnTo>
                      <a:pt x="143" y="1157"/>
                    </a:lnTo>
                    <a:lnTo>
                      <a:pt x="126" y="1133"/>
                    </a:lnTo>
                    <a:lnTo>
                      <a:pt x="98" y="1103"/>
                    </a:lnTo>
                    <a:lnTo>
                      <a:pt x="62" y="1071"/>
                    </a:lnTo>
                    <a:lnTo>
                      <a:pt x="44" y="1028"/>
                    </a:lnTo>
                    <a:lnTo>
                      <a:pt x="0" y="989"/>
                    </a:lnTo>
                    <a:lnTo>
                      <a:pt x="0" y="968"/>
                    </a:lnTo>
                    <a:lnTo>
                      <a:pt x="24" y="939"/>
                    </a:lnTo>
                    <a:lnTo>
                      <a:pt x="33" y="901"/>
                    </a:lnTo>
                    <a:lnTo>
                      <a:pt x="27" y="882"/>
                    </a:lnTo>
                    <a:lnTo>
                      <a:pt x="16" y="848"/>
                    </a:lnTo>
                    <a:lnTo>
                      <a:pt x="12" y="825"/>
                    </a:lnTo>
                    <a:lnTo>
                      <a:pt x="29" y="789"/>
                    </a:lnTo>
                    <a:lnTo>
                      <a:pt x="29" y="766"/>
                    </a:lnTo>
                    <a:lnTo>
                      <a:pt x="10" y="718"/>
                    </a:lnTo>
                    <a:lnTo>
                      <a:pt x="10" y="690"/>
                    </a:lnTo>
                    <a:lnTo>
                      <a:pt x="22" y="668"/>
                    </a:lnTo>
                    <a:lnTo>
                      <a:pt x="40" y="643"/>
                    </a:lnTo>
                    <a:lnTo>
                      <a:pt x="38" y="600"/>
                    </a:lnTo>
                    <a:lnTo>
                      <a:pt x="27" y="566"/>
                    </a:lnTo>
                    <a:lnTo>
                      <a:pt x="38" y="524"/>
                    </a:lnTo>
                    <a:lnTo>
                      <a:pt x="49" y="513"/>
                    </a:lnTo>
                    <a:lnTo>
                      <a:pt x="40" y="476"/>
                    </a:lnTo>
                    <a:lnTo>
                      <a:pt x="16" y="436"/>
                    </a:lnTo>
                    <a:lnTo>
                      <a:pt x="10" y="409"/>
                    </a:lnTo>
                    <a:lnTo>
                      <a:pt x="16" y="383"/>
                    </a:lnTo>
                    <a:lnTo>
                      <a:pt x="45" y="362"/>
                    </a:lnTo>
                    <a:lnTo>
                      <a:pt x="44" y="344"/>
                    </a:lnTo>
                    <a:lnTo>
                      <a:pt x="12" y="286"/>
                    </a:lnTo>
                    <a:lnTo>
                      <a:pt x="1" y="242"/>
                    </a:lnTo>
                    <a:lnTo>
                      <a:pt x="10" y="216"/>
                    </a:lnTo>
                    <a:lnTo>
                      <a:pt x="40" y="192"/>
                    </a:lnTo>
                    <a:lnTo>
                      <a:pt x="33" y="173"/>
                    </a:lnTo>
                    <a:lnTo>
                      <a:pt x="12" y="149"/>
                    </a:lnTo>
                    <a:lnTo>
                      <a:pt x="12" y="124"/>
                    </a:lnTo>
                    <a:lnTo>
                      <a:pt x="45" y="108"/>
                    </a:lnTo>
                    <a:lnTo>
                      <a:pt x="61" y="90"/>
                    </a:lnTo>
                    <a:lnTo>
                      <a:pt x="33" y="51"/>
                    </a:lnTo>
                    <a:lnTo>
                      <a:pt x="33" y="32"/>
                    </a:lnTo>
                    <a:lnTo>
                      <a:pt x="66" y="19"/>
                    </a:lnTo>
                    <a:lnTo>
                      <a:pt x="68" y="0"/>
                    </a:lnTo>
                    <a:lnTo>
                      <a:pt x="105" y="51"/>
                    </a:lnTo>
                    <a:lnTo>
                      <a:pt x="149" y="106"/>
                    </a:lnTo>
                    <a:lnTo>
                      <a:pt x="203" y="149"/>
                    </a:lnTo>
                    <a:lnTo>
                      <a:pt x="247" y="183"/>
                    </a:lnTo>
                    <a:lnTo>
                      <a:pt x="295" y="210"/>
                    </a:lnTo>
                    <a:lnTo>
                      <a:pt x="312" y="22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03" name="Freeform 92">
                <a:extLst>
                  <a:ext uri="{FF2B5EF4-FFF2-40B4-BE49-F238E27FC236}">
                    <a16:creationId xmlns:a16="http://schemas.microsoft.com/office/drawing/2014/main" id="{63F46E16-71AC-B84A-66DC-92C5FBB46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-17"/>
                <a:ext cx="98" cy="965"/>
              </a:xfrm>
              <a:custGeom>
                <a:avLst/>
                <a:gdLst>
                  <a:gd name="T0" fmla="*/ 66 w 98"/>
                  <a:gd name="T1" fmla="*/ 32 h 965"/>
                  <a:gd name="T2" fmla="*/ 98 w 98"/>
                  <a:gd name="T3" fmla="*/ 67 h 965"/>
                  <a:gd name="T4" fmla="*/ 78 w 98"/>
                  <a:gd name="T5" fmla="*/ 94 h 965"/>
                  <a:gd name="T6" fmla="*/ 37 w 98"/>
                  <a:gd name="T7" fmla="*/ 113 h 965"/>
                  <a:gd name="T8" fmla="*/ 52 w 98"/>
                  <a:gd name="T9" fmla="*/ 140 h 965"/>
                  <a:gd name="T10" fmla="*/ 72 w 98"/>
                  <a:gd name="T11" fmla="*/ 174 h 965"/>
                  <a:gd name="T12" fmla="*/ 49 w 98"/>
                  <a:gd name="T13" fmla="*/ 197 h 965"/>
                  <a:gd name="T14" fmla="*/ 29 w 98"/>
                  <a:gd name="T15" fmla="*/ 224 h 965"/>
                  <a:gd name="T16" fmla="*/ 49 w 98"/>
                  <a:gd name="T17" fmla="*/ 272 h 965"/>
                  <a:gd name="T18" fmla="*/ 72 w 98"/>
                  <a:gd name="T19" fmla="*/ 316 h 965"/>
                  <a:gd name="T20" fmla="*/ 66 w 98"/>
                  <a:gd name="T21" fmla="*/ 354 h 965"/>
                  <a:gd name="T22" fmla="*/ 37 w 98"/>
                  <a:gd name="T23" fmla="*/ 386 h 965"/>
                  <a:gd name="T24" fmla="*/ 70 w 98"/>
                  <a:gd name="T25" fmla="*/ 455 h 965"/>
                  <a:gd name="T26" fmla="*/ 84 w 98"/>
                  <a:gd name="T27" fmla="*/ 498 h 965"/>
                  <a:gd name="T28" fmla="*/ 59 w 98"/>
                  <a:gd name="T29" fmla="*/ 530 h 965"/>
                  <a:gd name="T30" fmla="*/ 64 w 98"/>
                  <a:gd name="T31" fmla="*/ 580 h 965"/>
                  <a:gd name="T32" fmla="*/ 82 w 98"/>
                  <a:gd name="T33" fmla="*/ 628 h 965"/>
                  <a:gd name="T34" fmla="*/ 60 w 98"/>
                  <a:gd name="T35" fmla="*/ 655 h 965"/>
                  <a:gd name="T36" fmla="*/ 30 w 98"/>
                  <a:gd name="T37" fmla="*/ 688 h 965"/>
                  <a:gd name="T38" fmla="*/ 60 w 98"/>
                  <a:gd name="T39" fmla="*/ 747 h 965"/>
                  <a:gd name="T40" fmla="*/ 72 w 98"/>
                  <a:gd name="T41" fmla="*/ 788 h 965"/>
                  <a:gd name="T42" fmla="*/ 47 w 98"/>
                  <a:gd name="T43" fmla="*/ 797 h 965"/>
                  <a:gd name="T44" fmla="*/ 52 w 98"/>
                  <a:gd name="T45" fmla="*/ 861 h 965"/>
                  <a:gd name="T46" fmla="*/ 66 w 98"/>
                  <a:gd name="T47" fmla="*/ 895 h 965"/>
                  <a:gd name="T48" fmla="*/ 47 w 98"/>
                  <a:gd name="T49" fmla="*/ 934 h 965"/>
                  <a:gd name="T50" fmla="*/ 1 w 98"/>
                  <a:gd name="T51" fmla="*/ 954 h 965"/>
                  <a:gd name="T52" fmla="*/ 35 w 98"/>
                  <a:gd name="T53" fmla="*/ 888 h 965"/>
                  <a:gd name="T54" fmla="*/ 20 w 98"/>
                  <a:gd name="T55" fmla="*/ 834 h 965"/>
                  <a:gd name="T56" fmla="*/ 23 w 98"/>
                  <a:gd name="T57" fmla="*/ 788 h 965"/>
                  <a:gd name="T58" fmla="*/ 37 w 98"/>
                  <a:gd name="T59" fmla="*/ 764 h 965"/>
                  <a:gd name="T60" fmla="*/ 8 w 98"/>
                  <a:gd name="T61" fmla="*/ 706 h 965"/>
                  <a:gd name="T62" fmla="*/ 8 w 98"/>
                  <a:gd name="T63" fmla="*/ 646 h 965"/>
                  <a:gd name="T64" fmla="*/ 42 w 98"/>
                  <a:gd name="T65" fmla="*/ 619 h 965"/>
                  <a:gd name="T66" fmla="*/ 35 w 98"/>
                  <a:gd name="T67" fmla="*/ 576 h 965"/>
                  <a:gd name="T68" fmla="*/ 25 w 98"/>
                  <a:gd name="T69" fmla="*/ 525 h 965"/>
                  <a:gd name="T70" fmla="*/ 52 w 98"/>
                  <a:gd name="T71" fmla="*/ 493 h 965"/>
                  <a:gd name="T72" fmla="*/ 40 w 98"/>
                  <a:gd name="T73" fmla="*/ 457 h 965"/>
                  <a:gd name="T74" fmla="*/ 8 w 98"/>
                  <a:gd name="T75" fmla="*/ 400 h 965"/>
                  <a:gd name="T76" fmla="*/ 13 w 98"/>
                  <a:gd name="T77" fmla="*/ 363 h 965"/>
                  <a:gd name="T78" fmla="*/ 42 w 98"/>
                  <a:gd name="T79" fmla="*/ 332 h 965"/>
                  <a:gd name="T80" fmla="*/ 11 w 98"/>
                  <a:gd name="T81" fmla="*/ 260 h 965"/>
                  <a:gd name="T82" fmla="*/ 0 w 98"/>
                  <a:gd name="T83" fmla="*/ 218 h 965"/>
                  <a:gd name="T84" fmla="*/ 25 w 98"/>
                  <a:gd name="T85" fmla="*/ 186 h 965"/>
                  <a:gd name="T86" fmla="*/ 37 w 98"/>
                  <a:gd name="T87" fmla="*/ 164 h 965"/>
                  <a:gd name="T88" fmla="*/ 8 w 98"/>
                  <a:gd name="T89" fmla="*/ 130 h 965"/>
                  <a:gd name="T90" fmla="*/ 20 w 98"/>
                  <a:gd name="T91" fmla="*/ 97 h 965"/>
                  <a:gd name="T92" fmla="*/ 52 w 98"/>
                  <a:gd name="T93" fmla="*/ 76 h 965"/>
                  <a:gd name="T94" fmla="*/ 54 w 98"/>
                  <a:gd name="T95" fmla="*/ 50 h 965"/>
                  <a:gd name="T96" fmla="*/ 37 w 98"/>
                  <a:gd name="T97" fmla="*/ 17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965">
                    <a:moveTo>
                      <a:pt x="49" y="0"/>
                    </a:moveTo>
                    <a:lnTo>
                      <a:pt x="66" y="32"/>
                    </a:lnTo>
                    <a:lnTo>
                      <a:pt x="82" y="53"/>
                    </a:lnTo>
                    <a:lnTo>
                      <a:pt x="98" y="67"/>
                    </a:lnTo>
                    <a:lnTo>
                      <a:pt x="94" y="83"/>
                    </a:lnTo>
                    <a:lnTo>
                      <a:pt x="78" y="94"/>
                    </a:lnTo>
                    <a:lnTo>
                      <a:pt x="54" y="99"/>
                    </a:lnTo>
                    <a:lnTo>
                      <a:pt x="37" y="113"/>
                    </a:lnTo>
                    <a:lnTo>
                      <a:pt x="40" y="130"/>
                    </a:lnTo>
                    <a:lnTo>
                      <a:pt x="52" y="140"/>
                    </a:lnTo>
                    <a:lnTo>
                      <a:pt x="72" y="162"/>
                    </a:lnTo>
                    <a:lnTo>
                      <a:pt x="72" y="174"/>
                    </a:lnTo>
                    <a:lnTo>
                      <a:pt x="66" y="186"/>
                    </a:lnTo>
                    <a:lnTo>
                      <a:pt x="49" y="197"/>
                    </a:lnTo>
                    <a:lnTo>
                      <a:pt x="30" y="208"/>
                    </a:lnTo>
                    <a:lnTo>
                      <a:pt x="29" y="224"/>
                    </a:lnTo>
                    <a:lnTo>
                      <a:pt x="35" y="240"/>
                    </a:lnTo>
                    <a:lnTo>
                      <a:pt x="49" y="272"/>
                    </a:lnTo>
                    <a:lnTo>
                      <a:pt x="60" y="297"/>
                    </a:lnTo>
                    <a:lnTo>
                      <a:pt x="72" y="316"/>
                    </a:lnTo>
                    <a:lnTo>
                      <a:pt x="72" y="336"/>
                    </a:lnTo>
                    <a:lnTo>
                      <a:pt x="66" y="354"/>
                    </a:lnTo>
                    <a:lnTo>
                      <a:pt x="49" y="370"/>
                    </a:lnTo>
                    <a:lnTo>
                      <a:pt x="37" y="386"/>
                    </a:lnTo>
                    <a:lnTo>
                      <a:pt x="40" y="413"/>
                    </a:lnTo>
                    <a:lnTo>
                      <a:pt x="70" y="455"/>
                    </a:lnTo>
                    <a:lnTo>
                      <a:pt x="82" y="477"/>
                    </a:lnTo>
                    <a:lnTo>
                      <a:pt x="84" y="498"/>
                    </a:lnTo>
                    <a:lnTo>
                      <a:pt x="72" y="514"/>
                    </a:lnTo>
                    <a:lnTo>
                      <a:pt x="59" y="530"/>
                    </a:lnTo>
                    <a:lnTo>
                      <a:pt x="54" y="553"/>
                    </a:lnTo>
                    <a:lnTo>
                      <a:pt x="64" y="580"/>
                    </a:lnTo>
                    <a:lnTo>
                      <a:pt x="76" y="608"/>
                    </a:lnTo>
                    <a:lnTo>
                      <a:pt x="82" y="628"/>
                    </a:lnTo>
                    <a:lnTo>
                      <a:pt x="76" y="641"/>
                    </a:lnTo>
                    <a:lnTo>
                      <a:pt x="60" y="655"/>
                    </a:lnTo>
                    <a:lnTo>
                      <a:pt x="40" y="672"/>
                    </a:lnTo>
                    <a:lnTo>
                      <a:pt x="30" y="688"/>
                    </a:lnTo>
                    <a:lnTo>
                      <a:pt x="40" y="717"/>
                    </a:lnTo>
                    <a:lnTo>
                      <a:pt x="60" y="747"/>
                    </a:lnTo>
                    <a:lnTo>
                      <a:pt x="70" y="769"/>
                    </a:lnTo>
                    <a:lnTo>
                      <a:pt x="72" y="788"/>
                    </a:lnTo>
                    <a:lnTo>
                      <a:pt x="66" y="797"/>
                    </a:lnTo>
                    <a:lnTo>
                      <a:pt x="47" y="797"/>
                    </a:lnTo>
                    <a:lnTo>
                      <a:pt x="40" y="836"/>
                    </a:lnTo>
                    <a:lnTo>
                      <a:pt x="52" y="861"/>
                    </a:lnTo>
                    <a:lnTo>
                      <a:pt x="64" y="879"/>
                    </a:lnTo>
                    <a:lnTo>
                      <a:pt x="66" y="895"/>
                    </a:lnTo>
                    <a:lnTo>
                      <a:pt x="66" y="911"/>
                    </a:lnTo>
                    <a:lnTo>
                      <a:pt x="47" y="934"/>
                    </a:lnTo>
                    <a:lnTo>
                      <a:pt x="20" y="965"/>
                    </a:lnTo>
                    <a:lnTo>
                      <a:pt x="1" y="954"/>
                    </a:lnTo>
                    <a:lnTo>
                      <a:pt x="8" y="929"/>
                    </a:lnTo>
                    <a:lnTo>
                      <a:pt x="35" y="888"/>
                    </a:lnTo>
                    <a:lnTo>
                      <a:pt x="30" y="863"/>
                    </a:lnTo>
                    <a:lnTo>
                      <a:pt x="20" y="834"/>
                    </a:lnTo>
                    <a:lnTo>
                      <a:pt x="11" y="809"/>
                    </a:lnTo>
                    <a:lnTo>
                      <a:pt x="23" y="788"/>
                    </a:lnTo>
                    <a:lnTo>
                      <a:pt x="35" y="780"/>
                    </a:lnTo>
                    <a:lnTo>
                      <a:pt x="37" y="764"/>
                    </a:lnTo>
                    <a:lnTo>
                      <a:pt x="23" y="733"/>
                    </a:lnTo>
                    <a:lnTo>
                      <a:pt x="8" y="706"/>
                    </a:lnTo>
                    <a:lnTo>
                      <a:pt x="0" y="679"/>
                    </a:lnTo>
                    <a:lnTo>
                      <a:pt x="8" y="646"/>
                    </a:lnTo>
                    <a:lnTo>
                      <a:pt x="35" y="634"/>
                    </a:lnTo>
                    <a:lnTo>
                      <a:pt x="42" y="619"/>
                    </a:lnTo>
                    <a:lnTo>
                      <a:pt x="40" y="598"/>
                    </a:lnTo>
                    <a:lnTo>
                      <a:pt x="35" y="576"/>
                    </a:lnTo>
                    <a:lnTo>
                      <a:pt x="25" y="548"/>
                    </a:lnTo>
                    <a:lnTo>
                      <a:pt x="25" y="525"/>
                    </a:lnTo>
                    <a:lnTo>
                      <a:pt x="37" y="511"/>
                    </a:lnTo>
                    <a:lnTo>
                      <a:pt x="52" y="493"/>
                    </a:lnTo>
                    <a:lnTo>
                      <a:pt x="52" y="482"/>
                    </a:lnTo>
                    <a:lnTo>
                      <a:pt x="40" y="457"/>
                    </a:lnTo>
                    <a:lnTo>
                      <a:pt x="17" y="425"/>
                    </a:lnTo>
                    <a:lnTo>
                      <a:pt x="8" y="400"/>
                    </a:lnTo>
                    <a:lnTo>
                      <a:pt x="8" y="381"/>
                    </a:lnTo>
                    <a:lnTo>
                      <a:pt x="13" y="363"/>
                    </a:lnTo>
                    <a:lnTo>
                      <a:pt x="29" y="348"/>
                    </a:lnTo>
                    <a:lnTo>
                      <a:pt x="42" y="332"/>
                    </a:lnTo>
                    <a:lnTo>
                      <a:pt x="42" y="320"/>
                    </a:lnTo>
                    <a:lnTo>
                      <a:pt x="11" y="260"/>
                    </a:lnTo>
                    <a:lnTo>
                      <a:pt x="5" y="238"/>
                    </a:lnTo>
                    <a:lnTo>
                      <a:pt x="0" y="218"/>
                    </a:lnTo>
                    <a:lnTo>
                      <a:pt x="11" y="200"/>
                    </a:lnTo>
                    <a:lnTo>
                      <a:pt x="25" y="186"/>
                    </a:lnTo>
                    <a:lnTo>
                      <a:pt x="37" y="174"/>
                    </a:lnTo>
                    <a:lnTo>
                      <a:pt x="37" y="164"/>
                    </a:lnTo>
                    <a:lnTo>
                      <a:pt x="25" y="147"/>
                    </a:lnTo>
                    <a:lnTo>
                      <a:pt x="8" y="130"/>
                    </a:lnTo>
                    <a:lnTo>
                      <a:pt x="8" y="113"/>
                    </a:lnTo>
                    <a:lnTo>
                      <a:pt x="20" y="97"/>
                    </a:lnTo>
                    <a:lnTo>
                      <a:pt x="37" y="83"/>
                    </a:lnTo>
                    <a:lnTo>
                      <a:pt x="52" y="76"/>
                    </a:lnTo>
                    <a:lnTo>
                      <a:pt x="60" y="65"/>
                    </a:lnTo>
                    <a:lnTo>
                      <a:pt x="54" y="50"/>
                    </a:lnTo>
                    <a:lnTo>
                      <a:pt x="42" y="34"/>
                    </a:lnTo>
                    <a:lnTo>
                      <a:pt x="37" y="17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04" name="Freeform 93">
                <a:extLst>
                  <a:ext uri="{FF2B5EF4-FFF2-40B4-BE49-F238E27FC236}">
                    <a16:creationId xmlns:a16="http://schemas.microsoft.com/office/drawing/2014/main" id="{AD19153C-1CB7-5F0F-959B-B8626E11B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16"/>
                <a:ext cx="92" cy="782"/>
              </a:xfrm>
              <a:custGeom>
                <a:avLst/>
                <a:gdLst>
                  <a:gd name="T0" fmla="*/ 82 w 92"/>
                  <a:gd name="T1" fmla="*/ 21 h 782"/>
                  <a:gd name="T2" fmla="*/ 85 w 92"/>
                  <a:gd name="T3" fmla="*/ 76 h 782"/>
                  <a:gd name="T4" fmla="*/ 46 w 92"/>
                  <a:gd name="T5" fmla="*/ 97 h 782"/>
                  <a:gd name="T6" fmla="*/ 58 w 92"/>
                  <a:gd name="T7" fmla="*/ 157 h 782"/>
                  <a:gd name="T8" fmla="*/ 76 w 92"/>
                  <a:gd name="T9" fmla="*/ 215 h 782"/>
                  <a:gd name="T10" fmla="*/ 53 w 92"/>
                  <a:gd name="T11" fmla="*/ 243 h 782"/>
                  <a:gd name="T12" fmla="*/ 58 w 92"/>
                  <a:gd name="T13" fmla="*/ 293 h 782"/>
                  <a:gd name="T14" fmla="*/ 76 w 92"/>
                  <a:gd name="T15" fmla="*/ 346 h 782"/>
                  <a:gd name="T16" fmla="*/ 64 w 92"/>
                  <a:gd name="T17" fmla="*/ 383 h 782"/>
                  <a:gd name="T18" fmla="*/ 45 w 92"/>
                  <a:gd name="T19" fmla="*/ 417 h 782"/>
                  <a:gd name="T20" fmla="*/ 70 w 92"/>
                  <a:gd name="T21" fmla="*/ 486 h 782"/>
                  <a:gd name="T22" fmla="*/ 76 w 92"/>
                  <a:gd name="T23" fmla="*/ 531 h 782"/>
                  <a:gd name="T24" fmla="*/ 33 w 92"/>
                  <a:gd name="T25" fmla="*/ 565 h 782"/>
                  <a:gd name="T26" fmla="*/ 45 w 92"/>
                  <a:gd name="T27" fmla="*/ 633 h 782"/>
                  <a:gd name="T28" fmla="*/ 56 w 92"/>
                  <a:gd name="T29" fmla="*/ 693 h 782"/>
                  <a:gd name="T30" fmla="*/ 33 w 92"/>
                  <a:gd name="T31" fmla="*/ 727 h 782"/>
                  <a:gd name="T32" fmla="*/ 21 w 92"/>
                  <a:gd name="T33" fmla="*/ 774 h 782"/>
                  <a:gd name="T34" fmla="*/ 9 w 92"/>
                  <a:gd name="T35" fmla="*/ 755 h 782"/>
                  <a:gd name="T36" fmla="*/ 33 w 92"/>
                  <a:gd name="T37" fmla="*/ 700 h 782"/>
                  <a:gd name="T38" fmla="*/ 21 w 92"/>
                  <a:gd name="T39" fmla="*/ 618 h 782"/>
                  <a:gd name="T40" fmla="*/ 15 w 92"/>
                  <a:gd name="T41" fmla="*/ 559 h 782"/>
                  <a:gd name="T42" fmla="*/ 46 w 92"/>
                  <a:gd name="T43" fmla="*/ 519 h 782"/>
                  <a:gd name="T44" fmla="*/ 21 w 92"/>
                  <a:gd name="T45" fmla="*/ 461 h 782"/>
                  <a:gd name="T46" fmla="*/ 15 w 92"/>
                  <a:gd name="T47" fmla="*/ 407 h 782"/>
                  <a:gd name="T48" fmla="*/ 38 w 92"/>
                  <a:gd name="T49" fmla="*/ 364 h 782"/>
                  <a:gd name="T50" fmla="*/ 50 w 92"/>
                  <a:gd name="T51" fmla="*/ 330 h 782"/>
                  <a:gd name="T52" fmla="*/ 27 w 92"/>
                  <a:gd name="T53" fmla="*/ 277 h 782"/>
                  <a:gd name="T54" fmla="*/ 33 w 92"/>
                  <a:gd name="T55" fmla="*/ 231 h 782"/>
                  <a:gd name="T56" fmla="*/ 46 w 92"/>
                  <a:gd name="T57" fmla="*/ 199 h 782"/>
                  <a:gd name="T58" fmla="*/ 28 w 92"/>
                  <a:gd name="T59" fmla="*/ 150 h 782"/>
                  <a:gd name="T60" fmla="*/ 23 w 92"/>
                  <a:gd name="T61" fmla="*/ 95 h 782"/>
                  <a:gd name="T62" fmla="*/ 50 w 92"/>
                  <a:gd name="T63" fmla="*/ 60 h 782"/>
                  <a:gd name="T64" fmla="*/ 53 w 92"/>
                  <a:gd name="T65" fmla="*/ 25 h 782"/>
                  <a:gd name="T66" fmla="*/ 70 w 92"/>
                  <a:gd name="T67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782">
                    <a:moveTo>
                      <a:pt x="70" y="0"/>
                    </a:moveTo>
                    <a:lnTo>
                      <a:pt x="82" y="21"/>
                    </a:lnTo>
                    <a:lnTo>
                      <a:pt x="92" y="60"/>
                    </a:lnTo>
                    <a:lnTo>
                      <a:pt x="85" y="76"/>
                    </a:lnTo>
                    <a:lnTo>
                      <a:pt x="62" y="87"/>
                    </a:lnTo>
                    <a:lnTo>
                      <a:pt x="46" y="97"/>
                    </a:lnTo>
                    <a:lnTo>
                      <a:pt x="46" y="128"/>
                    </a:lnTo>
                    <a:lnTo>
                      <a:pt x="58" y="157"/>
                    </a:lnTo>
                    <a:lnTo>
                      <a:pt x="73" y="177"/>
                    </a:lnTo>
                    <a:lnTo>
                      <a:pt x="76" y="215"/>
                    </a:lnTo>
                    <a:lnTo>
                      <a:pt x="68" y="227"/>
                    </a:lnTo>
                    <a:lnTo>
                      <a:pt x="53" y="243"/>
                    </a:lnTo>
                    <a:lnTo>
                      <a:pt x="50" y="269"/>
                    </a:lnTo>
                    <a:lnTo>
                      <a:pt x="58" y="293"/>
                    </a:lnTo>
                    <a:lnTo>
                      <a:pt x="70" y="312"/>
                    </a:lnTo>
                    <a:lnTo>
                      <a:pt x="76" y="346"/>
                    </a:lnTo>
                    <a:lnTo>
                      <a:pt x="76" y="364"/>
                    </a:lnTo>
                    <a:lnTo>
                      <a:pt x="64" y="383"/>
                    </a:lnTo>
                    <a:lnTo>
                      <a:pt x="45" y="401"/>
                    </a:lnTo>
                    <a:lnTo>
                      <a:pt x="45" y="417"/>
                    </a:lnTo>
                    <a:lnTo>
                      <a:pt x="50" y="467"/>
                    </a:lnTo>
                    <a:lnTo>
                      <a:pt x="70" y="486"/>
                    </a:lnTo>
                    <a:lnTo>
                      <a:pt x="82" y="508"/>
                    </a:lnTo>
                    <a:lnTo>
                      <a:pt x="76" y="531"/>
                    </a:lnTo>
                    <a:lnTo>
                      <a:pt x="46" y="548"/>
                    </a:lnTo>
                    <a:lnTo>
                      <a:pt x="33" y="565"/>
                    </a:lnTo>
                    <a:lnTo>
                      <a:pt x="28" y="595"/>
                    </a:lnTo>
                    <a:lnTo>
                      <a:pt x="45" y="633"/>
                    </a:lnTo>
                    <a:lnTo>
                      <a:pt x="56" y="671"/>
                    </a:lnTo>
                    <a:lnTo>
                      <a:pt x="56" y="693"/>
                    </a:lnTo>
                    <a:lnTo>
                      <a:pt x="50" y="721"/>
                    </a:lnTo>
                    <a:lnTo>
                      <a:pt x="33" y="727"/>
                    </a:lnTo>
                    <a:lnTo>
                      <a:pt x="21" y="749"/>
                    </a:lnTo>
                    <a:lnTo>
                      <a:pt x="21" y="774"/>
                    </a:lnTo>
                    <a:lnTo>
                      <a:pt x="0" y="782"/>
                    </a:lnTo>
                    <a:lnTo>
                      <a:pt x="9" y="755"/>
                    </a:lnTo>
                    <a:lnTo>
                      <a:pt x="27" y="721"/>
                    </a:lnTo>
                    <a:lnTo>
                      <a:pt x="33" y="700"/>
                    </a:lnTo>
                    <a:lnTo>
                      <a:pt x="33" y="657"/>
                    </a:lnTo>
                    <a:lnTo>
                      <a:pt x="21" y="618"/>
                    </a:lnTo>
                    <a:lnTo>
                      <a:pt x="18" y="590"/>
                    </a:lnTo>
                    <a:lnTo>
                      <a:pt x="15" y="559"/>
                    </a:lnTo>
                    <a:lnTo>
                      <a:pt x="35" y="535"/>
                    </a:lnTo>
                    <a:lnTo>
                      <a:pt x="46" y="519"/>
                    </a:lnTo>
                    <a:lnTo>
                      <a:pt x="38" y="486"/>
                    </a:lnTo>
                    <a:lnTo>
                      <a:pt x="21" y="461"/>
                    </a:lnTo>
                    <a:lnTo>
                      <a:pt x="18" y="439"/>
                    </a:lnTo>
                    <a:lnTo>
                      <a:pt x="15" y="407"/>
                    </a:lnTo>
                    <a:lnTo>
                      <a:pt x="23" y="385"/>
                    </a:lnTo>
                    <a:lnTo>
                      <a:pt x="38" y="364"/>
                    </a:lnTo>
                    <a:lnTo>
                      <a:pt x="50" y="348"/>
                    </a:lnTo>
                    <a:lnTo>
                      <a:pt x="50" y="330"/>
                    </a:lnTo>
                    <a:lnTo>
                      <a:pt x="38" y="312"/>
                    </a:lnTo>
                    <a:lnTo>
                      <a:pt x="27" y="277"/>
                    </a:lnTo>
                    <a:lnTo>
                      <a:pt x="27" y="253"/>
                    </a:lnTo>
                    <a:lnTo>
                      <a:pt x="33" y="231"/>
                    </a:lnTo>
                    <a:lnTo>
                      <a:pt x="45" y="215"/>
                    </a:lnTo>
                    <a:lnTo>
                      <a:pt x="46" y="199"/>
                    </a:lnTo>
                    <a:lnTo>
                      <a:pt x="45" y="179"/>
                    </a:lnTo>
                    <a:lnTo>
                      <a:pt x="28" y="150"/>
                    </a:lnTo>
                    <a:lnTo>
                      <a:pt x="21" y="130"/>
                    </a:lnTo>
                    <a:lnTo>
                      <a:pt x="23" y="95"/>
                    </a:lnTo>
                    <a:lnTo>
                      <a:pt x="35" y="81"/>
                    </a:lnTo>
                    <a:lnTo>
                      <a:pt x="50" y="60"/>
                    </a:lnTo>
                    <a:lnTo>
                      <a:pt x="58" y="41"/>
                    </a:lnTo>
                    <a:lnTo>
                      <a:pt x="53" y="25"/>
                    </a:lnTo>
                    <a:lnTo>
                      <a:pt x="56" y="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05" name="Freeform 94">
                <a:extLst>
                  <a:ext uri="{FF2B5EF4-FFF2-40B4-BE49-F238E27FC236}">
                    <a16:creationId xmlns:a16="http://schemas.microsoft.com/office/drawing/2014/main" id="{AE30D5FB-A5A7-C588-32C6-BFD66A4E0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" y="123"/>
                <a:ext cx="201" cy="174"/>
              </a:xfrm>
              <a:custGeom>
                <a:avLst/>
                <a:gdLst>
                  <a:gd name="T0" fmla="*/ 201 w 201"/>
                  <a:gd name="T1" fmla="*/ 139 h 174"/>
                  <a:gd name="T2" fmla="*/ 140 w 201"/>
                  <a:gd name="T3" fmla="*/ 89 h 174"/>
                  <a:gd name="T4" fmla="*/ 89 w 201"/>
                  <a:gd name="T5" fmla="*/ 44 h 174"/>
                  <a:gd name="T6" fmla="*/ 43 w 201"/>
                  <a:gd name="T7" fmla="*/ 0 h 174"/>
                  <a:gd name="T8" fmla="*/ 0 w 201"/>
                  <a:gd name="T9" fmla="*/ 0 h 174"/>
                  <a:gd name="T10" fmla="*/ 100 w 201"/>
                  <a:gd name="T11" fmla="*/ 72 h 174"/>
                  <a:gd name="T12" fmla="*/ 148 w 201"/>
                  <a:gd name="T13" fmla="*/ 117 h 174"/>
                  <a:gd name="T14" fmla="*/ 190 w 201"/>
                  <a:gd name="T15" fmla="*/ 174 h 174"/>
                  <a:gd name="T16" fmla="*/ 201 w 201"/>
                  <a:gd name="T17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" h="174">
                    <a:moveTo>
                      <a:pt x="201" y="139"/>
                    </a:moveTo>
                    <a:lnTo>
                      <a:pt x="140" y="89"/>
                    </a:lnTo>
                    <a:lnTo>
                      <a:pt x="89" y="44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100" y="72"/>
                    </a:lnTo>
                    <a:lnTo>
                      <a:pt x="148" y="117"/>
                    </a:lnTo>
                    <a:lnTo>
                      <a:pt x="190" y="174"/>
                    </a:lnTo>
                    <a:lnTo>
                      <a:pt x="201" y="1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06" name="Freeform 95">
                <a:extLst>
                  <a:ext uri="{FF2B5EF4-FFF2-40B4-BE49-F238E27FC236}">
                    <a16:creationId xmlns:a16="http://schemas.microsoft.com/office/drawing/2014/main" id="{1530A1A6-ACAE-C703-E13B-B8B0AB3F1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" y="219"/>
                <a:ext cx="175" cy="145"/>
              </a:xfrm>
              <a:custGeom>
                <a:avLst/>
                <a:gdLst>
                  <a:gd name="T0" fmla="*/ 175 w 175"/>
                  <a:gd name="T1" fmla="*/ 91 h 145"/>
                  <a:gd name="T2" fmla="*/ 129 w 175"/>
                  <a:gd name="T3" fmla="*/ 74 h 145"/>
                  <a:gd name="T4" fmla="*/ 95 w 175"/>
                  <a:gd name="T5" fmla="*/ 46 h 145"/>
                  <a:gd name="T6" fmla="*/ 34 w 175"/>
                  <a:gd name="T7" fmla="*/ 0 h 145"/>
                  <a:gd name="T8" fmla="*/ 0 w 175"/>
                  <a:gd name="T9" fmla="*/ 0 h 145"/>
                  <a:gd name="T10" fmla="*/ 79 w 175"/>
                  <a:gd name="T11" fmla="*/ 46 h 145"/>
                  <a:gd name="T12" fmla="*/ 109 w 175"/>
                  <a:gd name="T13" fmla="*/ 76 h 145"/>
                  <a:gd name="T14" fmla="*/ 175 w 175"/>
                  <a:gd name="T15" fmla="*/ 145 h 145"/>
                  <a:gd name="T16" fmla="*/ 171 w 175"/>
                  <a:gd name="T17" fmla="*/ 103 h 145"/>
                  <a:gd name="T18" fmla="*/ 175 w 175"/>
                  <a:gd name="T19" fmla="*/ 9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45">
                    <a:moveTo>
                      <a:pt x="175" y="91"/>
                    </a:moveTo>
                    <a:lnTo>
                      <a:pt x="129" y="74"/>
                    </a:lnTo>
                    <a:lnTo>
                      <a:pt x="95" y="46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79" y="46"/>
                    </a:lnTo>
                    <a:lnTo>
                      <a:pt x="109" y="76"/>
                    </a:lnTo>
                    <a:lnTo>
                      <a:pt x="175" y="145"/>
                    </a:lnTo>
                    <a:lnTo>
                      <a:pt x="171" y="103"/>
                    </a:lnTo>
                    <a:lnTo>
                      <a:pt x="175" y="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07" name="Freeform 96">
                <a:extLst>
                  <a:ext uri="{FF2B5EF4-FFF2-40B4-BE49-F238E27FC236}">
                    <a16:creationId xmlns:a16="http://schemas.microsoft.com/office/drawing/2014/main" id="{C96FBB42-F497-6510-007D-C60849809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300"/>
                <a:ext cx="205" cy="220"/>
              </a:xfrm>
              <a:custGeom>
                <a:avLst/>
                <a:gdLst>
                  <a:gd name="T0" fmla="*/ 201 w 205"/>
                  <a:gd name="T1" fmla="*/ 164 h 220"/>
                  <a:gd name="T2" fmla="*/ 145 w 205"/>
                  <a:gd name="T3" fmla="*/ 113 h 220"/>
                  <a:gd name="T4" fmla="*/ 123 w 205"/>
                  <a:gd name="T5" fmla="*/ 80 h 220"/>
                  <a:gd name="T6" fmla="*/ 78 w 205"/>
                  <a:gd name="T7" fmla="*/ 46 h 220"/>
                  <a:gd name="T8" fmla="*/ 39 w 205"/>
                  <a:gd name="T9" fmla="*/ 17 h 220"/>
                  <a:gd name="T10" fmla="*/ 10 w 205"/>
                  <a:gd name="T11" fmla="*/ 0 h 220"/>
                  <a:gd name="T12" fmla="*/ 0 w 205"/>
                  <a:gd name="T13" fmla="*/ 0 h 220"/>
                  <a:gd name="T14" fmla="*/ 0 w 205"/>
                  <a:gd name="T15" fmla="*/ 17 h 220"/>
                  <a:gd name="T16" fmla="*/ 33 w 205"/>
                  <a:gd name="T17" fmla="*/ 38 h 220"/>
                  <a:gd name="T18" fmla="*/ 95 w 205"/>
                  <a:gd name="T19" fmla="*/ 78 h 220"/>
                  <a:gd name="T20" fmla="*/ 139 w 205"/>
                  <a:gd name="T21" fmla="*/ 122 h 220"/>
                  <a:gd name="T22" fmla="*/ 171 w 205"/>
                  <a:gd name="T23" fmla="*/ 173 h 220"/>
                  <a:gd name="T24" fmla="*/ 205 w 205"/>
                  <a:gd name="T25" fmla="*/ 220 h 220"/>
                  <a:gd name="T26" fmla="*/ 201 w 205"/>
                  <a:gd name="T27" fmla="*/ 16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20">
                    <a:moveTo>
                      <a:pt x="201" y="164"/>
                    </a:moveTo>
                    <a:lnTo>
                      <a:pt x="145" y="113"/>
                    </a:lnTo>
                    <a:lnTo>
                      <a:pt x="123" y="80"/>
                    </a:lnTo>
                    <a:lnTo>
                      <a:pt x="78" y="46"/>
                    </a:lnTo>
                    <a:lnTo>
                      <a:pt x="39" y="17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33" y="38"/>
                    </a:lnTo>
                    <a:lnTo>
                      <a:pt x="95" y="78"/>
                    </a:lnTo>
                    <a:lnTo>
                      <a:pt x="139" y="122"/>
                    </a:lnTo>
                    <a:lnTo>
                      <a:pt x="171" y="173"/>
                    </a:lnTo>
                    <a:lnTo>
                      <a:pt x="205" y="220"/>
                    </a:lnTo>
                    <a:lnTo>
                      <a:pt x="201" y="1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08" name="Freeform 97">
                <a:extLst>
                  <a:ext uri="{FF2B5EF4-FFF2-40B4-BE49-F238E27FC236}">
                    <a16:creationId xmlns:a16="http://schemas.microsoft.com/office/drawing/2014/main" id="{09BC5259-A56E-67B5-2973-6E969CD36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" y="472"/>
                <a:ext cx="161" cy="132"/>
              </a:xfrm>
              <a:custGeom>
                <a:avLst/>
                <a:gdLst>
                  <a:gd name="T0" fmla="*/ 161 w 161"/>
                  <a:gd name="T1" fmla="*/ 109 h 132"/>
                  <a:gd name="T2" fmla="*/ 115 w 161"/>
                  <a:gd name="T3" fmla="*/ 59 h 132"/>
                  <a:gd name="T4" fmla="*/ 67 w 161"/>
                  <a:gd name="T5" fmla="*/ 28 h 132"/>
                  <a:gd name="T6" fmla="*/ 28 w 161"/>
                  <a:gd name="T7" fmla="*/ 7 h 132"/>
                  <a:gd name="T8" fmla="*/ 0 w 161"/>
                  <a:gd name="T9" fmla="*/ 0 h 132"/>
                  <a:gd name="T10" fmla="*/ 17 w 161"/>
                  <a:gd name="T11" fmla="*/ 28 h 132"/>
                  <a:gd name="T12" fmla="*/ 67 w 161"/>
                  <a:gd name="T13" fmla="*/ 56 h 132"/>
                  <a:gd name="T14" fmla="*/ 107 w 161"/>
                  <a:gd name="T15" fmla="*/ 99 h 132"/>
                  <a:gd name="T16" fmla="*/ 126 w 161"/>
                  <a:gd name="T17" fmla="*/ 126 h 132"/>
                  <a:gd name="T18" fmla="*/ 143 w 161"/>
                  <a:gd name="T19" fmla="*/ 132 h 132"/>
                  <a:gd name="T20" fmla="*/ 159 w 161"/>
                  <a:gd name="T21" fmla="*/ 122 h 132"/>
                  <a:gd name="T22" fmla="*/ 161 w 161"/>
                  <a:gd name="T23" fmla="*/ 10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1" h="132">
                    <a:moveTo>
                      <a:pt x="161" y="109"/>
                    </a:moveTo>
                    <a:lnTo>
                      <a:pt x="115" y="59"/>
                    </a:lnTo>
                    <a:lnTo>
                      <a:pt x="67" y="28"/>
                    </a:lnTo>
                    <a:lnTo>
                      <a:pt x="28" y="7"/>
                    </a:lnTo>
                    <a:lnTo>
                      <a:pt x="0" y="0"/>
                    </a:lnTo>
                    <a:lnTo>
                      <a:pt x="17" y="28"/>
                    </a:lnTo>
                    <a:lnTo>
                      <a:pt x="67" y="56"/>
                    </a:lnTo>
                    <a:lnTo>
                      <a:pt x="107" y="99"/>
                    </a:lnTo>
                    <a:lnTo>
                      <a:pt x="126" y="126"/>
                    </a:lnTo>
                    <a:lnTo>
                      <a:pt x="143" y="132"/>
                    </a:lnTo>
                    <a:lnTo>
                      <a:pt x="159" y="122"/>
                    </a:lnTo>
                    <a:lnTo>
                      <a:pt x="161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09" name="Freeform 98">
                <a:extLst>
                  <a:ext uri="{FF2B5EF4-FFF2-40B4-BE49-F238E27FC236}">
                    <a16:creationId xmlns:a16="http://schemas.microsoft.com/office/drawing/2014/main" id="{0D565C00-962B-9D3E-C7E8-0F6CEA18C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5" y="560"/>
                <a:ext cx="177" cy="162"/>
              </a:xfrm>
              <a:custGeom>
                <a:avLst/>
                <a:gdLst>
                  <a:gd name="T0" fmla="*/ 177 w 177"/>
                  <a:gd name="T1" fmla="*/ 150 h 162"/>
                  <a:gd name="T2" fmla="*/ 131 w 177"/>
                  <a:gd name="T3" fmla="*/ 101 h 162"/>
                  <a:gd name="T4" fmla="*/ 74 w 177"/>
                  <a:gd name="T5" fmla="*/ 43 h 162"/>
                  <a:gd name="T6" fmla="*/ 41 w 177"/>
                  <a:gd name="T7" fmla="*/ 15 h 162"/>
                  <a:gd name="T8" fmla="*/ 15 w 177"/>
                  <a:gd name="T9" fmla="*/ 0 h 162"/>
                  <a:gd name="T10" fmla="*/ 0 w 177"/>
                  <a:gd name="T11" fmla="*/ 8 h 162"/>
                  <a:gd name="T12" fmla="*/ 29 w 177"/>
                  <a:gd name="T13" fmla="*/ 34 h 162"/>
                  <a:gd name="T14" fmla="*/ 81 w 177"/>
                  <a:gd name="T15" fmla="*/ 84 h 162"/>
                  <a:gd name="T16" fmla="*/ 128 w 177"/>
                  <a:gd name="T17" fmla="*/ 135 h 162"/>
                  <a:gd name="T18" fmla="*/ 159 w 177"/>
                  <a:gd name="T19" fmla="*/ 162 h 162"/>
                  <a:gd name="T20" fmla="*/ 168 w 177"/>
                  <a:gd name="T21" fmla="*/ 162 h 162"/>
                  <a:gd name="T22" fmla="*/ 177 w 177"/>
                  <a:gd name="T23" fmla="*/ 15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7" h="162">
                    <a:moveTo>
                      <a:pt x="177" y="150"/>
                    </a:moveTo>
                    <a:lnTo>
                      <a:pt x="131" y="101"/>
                    </a:lnTo>
                    <a:lnTo>
                      <a:pt x="74" y="43"/>
                    </a:lnTo>
                    <a:lnTo>
                      <a:pt x="41" y="15"/>
                    </a:lnTo>
                    <a:lnTo>
                      <a:pt x="15" y="0"/>
                    </a:lnTo>
                    <a:lnTo>
                      <a:pt x="0" y="8"/>
                    </a:lnTo>
                    <a:lnTo>
                      <a:pt x="29" y="34"/>
                    </a:lnTo>
                    <a:lnTo>
                      <a:pt x="81" y="84"/>
                    </a:lnTo>
                    <a:lnTo>
                      <a:pt x="128" y="135"/>
                    </a:lnTo>
                    <a:lnTo>
                      <a:pt x="159" y="162"/>
                    </a:lnTo>
                    <a:lnTo>
                      <a:pt x="168" y="162"/>
                    </a:lnTo>
                    <a:lnTo>
                      <a:pt x="177" y="1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10" name="Freeform 99">
                <a:extLst>
                  <a:ext uri="{FF2B5EF4-FFF2-40B4-BE49-F238E27FC236}">
                    <a16:creationId xmlns:a16="http://schemas.microsoft.com/office/drawing/2014/main" id="{02CEA634-F3FF-965B-13D8-6F08403C0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5" y="689"/>
                <a:ext cx="127" cy="130"/>
              </a:xfrm>
              <a:custGeom>
                <a:avLst/>
                <a:gdLst>
                  <a:gd name="T0" fmla="*/ 125 w 127"/>
                  <a:gd name="T1" fmla="*/ 109 h 130"/>
                  <a:gd name="T2" fmla="*/ 73 w 127"/>
                  <a:gd name="T3" fmla="*/ 32 h 130"/>
                  <a:gd name="T4" fmla="*/ 22 w 127"/>
                  <a:gd name="T5" fmla="*/ 3 h 130"/>
                  <a:gd name="T6" fmla="*/ 0 w 127"/>
                  <a:gd name="T7" fmla="*/ 0 h 130"/>
                  <a:gd name="T8" fmla="*/ 5 w 127"/>
                  <a:gd name="T9" fmla="*/ 15 h 130"/>
                  <a:gd name="T10" fmla="*/ 63 w 127"/>
                  <a:gd name="T11" fmla="*/ 56 h 130"/>
                  <a:gd name="T12" fmla="*/ 118 w 127"/>
                  <a:gd name="T13" fmla="*/ 124 h 130"/>
                  <a:gd name="T14" fmla="*/ 127 w 127"/>
                  <a:gd name="T15" fmla="*/ 130 h 130"/>
                  <a:gd name="T16" fmla="*/ 125 w 127"/>
                  <a:gd name="T17" fmla="*/ 10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130">
                    <a:moveTo>
                      <a:pt x="125" y="109"/>
                    </a:moveTo>
                    <a:lnTo>
                      <a:pt x="73" y="32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63" y="56"/>
                    </a:lnTo>
                    <a:lnTo>
                      <a:pt x="118" y="124"/>
                    </a:lnTo>
                    <a:lnTo>
                      <a:pt x="127" y="130"/>
                    </a:lnTo>
                    <a:lnTo>
                      <a:pt x="125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11" name="Freeform 100">
                <a:extLst>
                  <a:ext uri="{FF2B5EF4-FFF2-40B4-BE49-F238E27FC236}">
                    <a16:creationId xmlns:a16="http://schemas.microsoft.com/office/drawing/2014/main" id="{E19F119D-B8EC-B6C7-F1FB-A3F2713F7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" y="807"/>
                <a:ext cx="88" cy="100"/>
              </a:xfrm>
              <a:custGeom>
                <a:avLst/>
                <a:gdLst>
                  <a:gd name="T0" fmla="*/ 84 w 88"/>
                  <a:gd name="T1" fmla="*/ 76 h 100"/>
                  <a:gd name="T2" fmla="*/ 41 w 88"/>
                  <a:gd name="T3" fmla="*/ 17 h 100"/>
                  <a:gd name="T4" fmla="*/ 1 w 88"/>
                  <a:gd name="T5" fmla="*/ 0 h 100"/>
                  <a:gd name="T6" fmla="*/ 0 w 88"/>
                  <a:gd name="T7" fmla="*/ 17 h 100"/>
                  <a:gd name="T8" fmla="*/ 18 w 88"/>
                  <a:gd name="T9" fmla="*/ 47 h 100"/>
                  <a:gd name="T10" fmla="*/ 64 w 88"/>
                  <a:gd name="T11" fmla="*/ 86 h 100"/>
                  <a:gd name="T12" fmla="*/ 78 w 88"/>
                  <a:gd name="T13" fmla="*/ 100 h 100"/>
                  <a:gd name="T14" fmla="*/ 88 w 88"/>
                  <a:gd name="T15" fmla="*/ 93 h 100"/>
                  <a:gd name="T16" fmla="*/ 84 w 88"/>
                  <a:gd name="T17" fmla="*/ 7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00">
                    <a:moveTo>
                      <a:pt x="84" y="76"/>
                    </a:moveTo>
                    <a:lnTo>
                      <a:pt x="41" y="1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18" y="47"/>
                    </a:lnTo>
                    <a:lnTo>
                      <a:pt x="64" y="86"/>
                    </a:lnTo>
                    <a:lnTo>
                      <a:pt x="78" y="100"/>
                    </a:lnTo>
                    <a:lnTo>
                      <a:pt x="88" y="93"/>
                    </a:lnTo>
                    <a:lnTo>
                      <a:pt x="84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12" name="Freeform 101">
                <a:extLst>
                  <a:ext uri="{FF2B5EF4-FFF2-40B4-BE49-F238E27FC236}">
                    <a16:creationId xmlns:a16="http://schemas.microsoft.com/office/drawing/2014/main" id="{3E16E5F1-88C6-4E08-31DE-2AA34CADC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929"/>
                <a:ext cx="110" cy="112"/>
              </a:xfrm>
              <a:custGeom>
                <a:avLst/>
                <a:gdLst>
                  <a:gd name="T0" fmla="*/ 110 w 110"/>
                  <a:gd name="T1" fmla="*/ 112 h 112"/>
                  <a:gd name="T2" fmla="*/ 94 w 110"/>
                  <a:gd name="T3" fmla="*/ 94 h 112"/>
                  <a:gd name="T4" fmla="*/ 64 w 110"/>
                  <a:gd name="T5" fmla="*/ 47 h 112"/>
                  <a:gd name="T6" fmla="*/ 18 w 110"/>
                  <a:gd name="T7" fmla="*/ 0 h 112"/>
                  <a:gd name="T8" fmla="*/ 0 w 110"/>
                  <a:gd name="T9" fmla="*/ 0 h 112"/>
                  <a:gd name="T10" fmla="*/ 8 w 110"/>
                  <a:gd name="T11" fmla="*/ 17 h 112"/>
                  <a:gd name="T12" fmla="*/ 42 w 110"/>
                  <a:gd name="T13" fmla="*/ 64 h 112"/>
                  <a:gd name="T14" fmla="*/ 77 w 110"/>
                  <a:gd name="T15" fmla="*/ 110 h 112"/>
                  <a:gd name="T16" fmla="*/ 110 w 110"/>
                  <a:gd name="T1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112">
                    <a:moveTo>
                      <a:pt x="110" y="112"/>
                    </a:moveTo>
                    <a:lnTo>
                      <a:pt x="94" y="94"/>
                    </a:lnTo>
                    <a:lnTo>
                      <a:pt x="64" y="47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8" y="17"/>
                    </a:lnTo>
                    <a:lnTo>
                      <a:pt x="42" y="64"/>
                    </a:lnTo>
                    <a:lnTo>
                      <a:pt x="77" y="110"/>
                    </a:lnTo>
                    <a:lnTo>
                      <a:pt x="110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13" name="Freeform 102">
                <a:extLst>
                  <a:ext uri="{FF2B5EF4-FFF2-40B4-BE49-F238E27FC236}">
                    <a16:creationId xmlns:a16="http://schemas.microsoft.com/office/drawing/2014/main" id="{C97E0B9E-EE0B-5D19-01EC-4AFF6179F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" y="64"/>
                <a:ext cx="320" cy="1165"/>
              </a:xfrm>
              <a:custGeom>
                <a:avLst/>
                <a:gdLst>
                  <a:gd name="T0" fmla="*/ 45 w 320"/>
                  <a:gd name="T1" fmla="*/ 142 h 1165"/>
                  <a:gd name="T2" fmla="*/ 56 w 320"/>
                  <a:gd name="T3" fmla="*/ 206 h 1165"/>
                  <a:gd name="T4" fmla="*/ 29 w 320"/>
                  <a:gd name="T5" fmla="*/ 250 h 1165"/>
                  <a:gd name="T6" fmla="*/ 33 w 320"/>
                  <a:gd name="T7" fmla="*/ 310 h 1165"/>
                  <a:gd name="T8" fmla="*/ 49 w 320"/>
                  <a:gd name="T9" fmla="*/ 358 h 1165"/>
                  <a:gd name="T10" fmla="*/ 24 w 320"/>
                  <a:gd name="T11" fmla="*/ 407 h 1165"/>
                  <a:gd name="T12" fmla="*/ 51 w 320"/>
                  <a:gd name="T13" fmla="*/ 491 h 1165"/>
                  <a:gd name="T14" fmla="*/ 17 w 320"/>
                  <a:gd name="T15" fmla="*/ 562 h 1165"/>
                  <a:gd name="T16" fmla="*/ 35 w 320"/>
                  <a:gd name="T17" fmla="*/ 632 h 1165"/>
                  <a:gd name="T18" fmla="*/ 44 w 320"/>
                  <a:gd name="T19" fmla="*/ 683 h 1165"/>
                  <a:gd name="T20" fmla="*/ 10 w 320"/>
                  <a:gd name="T21" fmla="*/ 726 h 1165"/>
                  <a:gd name="T22" fmla="*/ 29 w 320"/>
                  <a:gd name="T23" fmla="*/ 817 h 1165"/>
                  <a:gd name="T24" fmla="*/ 27 w 320"/>
                  <a:gd name="T25" fmla="*/ 865 h 1165"/>
                  <a:gd name="T26" fmla="*/ 0 w 320"/>
                  <a:gd name="T27" fmla="*/ 924 h 1165"/>
                  <a:gd name="T28" fmla="*/ 16 w 320"/>
                  <a:gd name="T29" fmla="*/ 975 h 1165"/>
                  <a:gd name="T30" fmla="*/ 17 w 320"/>
                  <a:gd name="T31" fmla="*/ 1022 h 1165"/>
                  <a:gd name="T32" fmla="*/ 24 w 320"/>
                  <a:gd name="T33" fmla="*/ 1070 h 1165"/>
                  <a:gd name="T34" fmla="*/ 45 w 320"/>
                  <a:gd name="T35" fmla="*/ 1114 h 1165"/>
                  <a:gd name="T36" fmla="*/ 49 w 320"/>
                  <a:gd name="T37" fmla="*/ 1165 h 1165"/>
                  <a:gd name="T38" fmla="*/ 121 w 320"/>
                  <a:gd name="T39" fmla="*/ 1122 h 1165"/>
                  <a:gd name="T40" fmla="*/ 205 w 320"/>
                  <a:gd name="T41" fmla="*/ 1111 h 1165"/>
                  <a:gd name="T42" fmla="*/ 265 w 320"/>
                  <a:gd name="T43" fmla="*/ 1086 h 1165"/>
                  <a:gd name="T44" fmla="*/ 283 w 320"/>
                  <a:gd name="T45" fmla="*/ 1054 h 1165"/>
                  <a:gd name="T46" fmla="*/ 288 w 320"/>
                  <a:gd name="T47" fmla="*/ 990 h 1165"/>
                  <a:gd name="T48" fmla="*/ 275 w 320"/>
                  <a:gd name="T49" fmla="*/ 905 h 1165"/>
                  <a:gd name="T50" fmla="*/ 261 w 320"/>
                  <a:gd name="T51" fmla="*/ 860 h 1165"/>
                  <a:gd name="T52" fmla="*/ 270 w 320"/>
                  <a:gd name="T53" fmla="*/ 806 h 1165"/>
                  <a:gd name="T54" fmla="*/ 244 w 320"/>
                  <a:gd name="T55" fmla="*/ 746 h 1165"/>
                  <a:gd name="T56" fmla="*/ 281 w 320"/>
                  <a:gd name="T57" fmla="*/ 699 h 1165"/>
                  <a:gd name="T58" fmla="*/ 253 w 320"/>
                  <a:gd name="T59" fmla="*/ 632 h 1165"/>
                  <a:gd name="T60" fmla="*/ 239 w 320"/>
                  <a:gd name="T61" fmla="*/ 569 h 1165"/>
                  <a:gd name="T62" fmla="*/ 293 w 320"/>
                  <a:gd name="T63" fmla="*/ 521 h 1165"/>
                  <a:gd name="T64" fmla="*/ 275 w 320"/>
                  <a:gd name="T65" fmla="*/ 486 h 1165"/>
                  <a:gd name="T66" fmla="*/ 275 w 320"/>
                  <a:gd name="T67" fmla="*/ 427 h 1165"/>
                  <a:gd name="T68" fmla="*/ 249 w 320"/>
                  <a:gd name="T69" fmla="*/ 389 h 1165"/>
                  <a:gd name="T70" fmla="*/ 270 w 320"/>
                  <a:gd name="T71" fmla="*/ 342 h 1165"/>
                  <a:gd name="T72" fmla="*/ 253 w 320"/>
                  <a:gd name="T73" fmla="*/ 304 h 1165"/>
                  <a:gd name="T74" fmla="*/ 253 w 320"/>
                  <a:gd name="T75" fmla="*/ 272 h 1165"/>
                  <a:gd name="T76" fmla="*/ 272 w 320"/>
                  <a:gd name="T77" fmla="*/ 243 h 1165"/>
                  <a:gd name="T78" fmla="*/ 248 w 320"/>
                  <a:gd name="T79" fmla="*/ 205 h 1165"/>
                  <a:gd name="T80" fmla="*/ 244 w 320"/>
                  <a:gd name="T81" fmla="*/ 151 h 1165"/>
                  <a:gd name="T82" fmla="*/ 305 w 320"/>
                  <a:gd name="T83" fmla="*/ 83 h 1165"/>
                  <a:gd name="T84" fmla="*/ 320 w 320"/>
                  <a:gd name="T85" fmla="*/ 10 h 1165"/>
                  <a:gd name="T86" fmla="*/ 283 w 320"/>
                  <a:gd name="T87" fmla="*/ 10 h 1165"/>
                  <a:gd name="T88" fmla="*/ 176 w 320"/>
                  <a:gd name="T89" fmla="*/ 66 h 1165"/>
                  <a:gd name="T90" fmla="*/ 88 w 320"/>
                  <a:gd name="T91" fmla="*/ 99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0" h="1165">
                    <a:moveTo>
                      <a:pt x="56" y="110"/>
                    </a:moveTo>
                    <a:lnTo>
                      <a:pt x="45" y="142"/>
                    </a:lnTo>
                    <a:lnTo>
                      <a:pt x="54" y="174"/>
                    </a:lnTo>
                    <a:lnTo>
                      <a:pt x="56" y="206"/>
                    </a:lnTo>
                    <a:lnTo>
                      <a:pt x="45" y="227"/>
                    </a:lnTo>
                    <a:lnTo>
                      <a:pt x="29" y="250"/>
                    </a:lnTo>
                    <a:lnTo>
                      <a:pt x="22" y="286"/>
                    </a:lnTo>
                    <a:lnTo>
                      <a:pt x="33" y="310"/>
                    </a:lnTo>
                    <a:lnTo>
                      <a:pt x="49" y="336"/>
                    </a:lnTo>
                    <a:lnTo>
                      <a:pt x="49" y="358"/>
                    </a:lnTo>
                    <a:lnTo>
                      <a:pt x="38" y="380"/>
                    </a:lnTo>
                    <a:lnTo>
                      <a:pt x="24" y="407"/>
                    </a:lnTo>
                    <a:lnTo>
                      <a:pt x="29" y="434"/>
                    </a:lnTo>
                    <a:lnTo>
                      <a:pt x="51" y="491"/>
                    </a:lnTo>
                    <a:lnTo>
                      <a:pt x="49" y="516"/>
                    </a:lnTo>
                    <a:lnTo>
                      <a:pt x="17" y="562"/>
                    </a:lnTo>
                    <a:lnTo>
                      <a:pt x="17" y="602"/>
                    </a:lnTo>
                    <a:lnTo>
                      <a:pt x="35" y="632"/>
                    </a:lnTo>
                    <a:lnTo>
                      <a:pt x="45" y="660"/>
                    </a:lnTo>
                    <a:lnTo>
                      <a:pt x="44" y="683"/>
                    </a:lnTo>
                    <a:lnTo>
                      <a:pt x="16" y="708"/>
                    </a:lnTo>
                    <a:lnTo>
                      <a:pt x="10" y="726"/>
                    </a:lnTo>
                    <a:lnTo>
                      <a:pt x="16" y="769"/>
                    </a:lnTo>
                    <a:lnTo>
                      <a:pt x="29" y="817"/>
                    </a:lnTo>
                    <a:lnTo>
                      <a:pt x="29" y="844"/>
                    </a:lnTo>
                    <a:lnTo>
                      <a:pt x="27" y="865"/>
                    </a:lnTo>
                    <a:lnTo>
                      <a:pt x="7" y="897"/>
                    </a:lnTo>
                    <a:lnTo>
                      <a:pt x="0" y="924"/>
                    </a:lnTo>
                    <a:lnTo>
                      <a:pt x="1" y="954"/>
                    </a:lnTo>
                    <a:lnTo>
                      <a:pt x="16" y="975"/>
                    </a:lnTo>
                    <a:lnTo>
                      <a:pt x="33" y="995"/>
                    </a:lnTo>
                    <a:lnTo>
                      <a:pt x="17" y="1022"/>
                    </a:lnTo>
                    <a:lnTo>
                      <a:pt x="10" y="1049"/>
                    </a:lnTo>
                    <a:lnTo>
                      <a:pt x="24" y="1070"/>
                    </a:lnTo>
                    <a:lnTo>
                      <a:pt x="44" y="1086"/>
                    </a:lnTo>
                    <a:lnTo>
                      <a:pt x="45" y="1114"/>
                    </a:lnTo>
                    <a:lnTo>
                      <a:pt x="45" y="1136"/>
                    </a:lnTo>
                    <a:lnTo>
                      <a:pt x="49" y="1165"/>
                    </a:lnTo>
                    <a:lnTo>
                      <a:pt x="84" y="1141"/>
                    </a:lnTo>
                    <a:lnTo>
                      <a:pt x="121" y="1122"/>
                    </a:lnTo>
                    <a:lnTo>
                      <a:pt x="154" y="1111"/>
                    </a:lnTo>
                    <a:lnTo>
                      <a:pt x="205" y="1111"/>
                    </a:lnTo>
                    <a:lnTo>
                      <a:pt x="242" y="1105"/>
                    </a:lnTo>
                    <a:lnTo>
                      <a:pt x="265" y="1086"/>
                    </a:lnTo>
                    <a:lnTo>
                      <a:pt x="303" y="1076"/>
                    </a:lnTo>
                    <a:lnTo>
                      <a:pt x="283" y="1054"/>
                    </a:lnTo>
                    <a:lnTo>
                      <a:pt x="275" y="1024"/>
                    </a:lnTo>
                    <a:lnTo>
                      <a:pt x="288" y="990"/>
                    </a:lnTo>
                    <a:lnTo>
                      <a:pt x="286" y="940"/>
                    </a:lnTo>
                    <a:lnTo>
                      <a:pt x="275" y="905"/>
                    </a:lnTo>
                    <a:lnTo>
                      <a:pt x="265" y="887"/>
                    </a:lnTo>
                    <a:lnTo>
                      <a:pt x="261" y="860"/>
                    </a:lnTo>
                    <a:lnTo>
                      <a:pt x="275" y="828"/>
                    </a:lnTo>
                    <a:lnTo>
                      <a:pt x="270" y="806"/>
                    </a:lnTo>
                    <a:lnTo>
                      <a:pt x="242" y="767"/>
                    </a:lnTo>
                    <a:lnTo>
                      <a:pt x="244" y="746"/>
                    </a:lnTo>
                    <a:lnTo>
                      <a:pt x="255" y="726"/>
                    </a:lnTo>
                    <a:lnTo>
                      <a:pt x="281" y="699"/>
                    </a:lnTo>
                    <a:lnTo>
                      <a:pt x="272" y="678"/>
                    </a:lnTo>
                    <a:lnTo>
                      <a:pt x="253" y="632"/>
                    </a:lnTo>
                    <a:lnTo>
                      <a:pt x="239" y="602"/>
                    </a:lnTo>
                    <a:lnTo>
                      <a:pt x="239" y="569"/>
                    </a:lnTo>
                    <a:lnTo>
                      <a:pt x="288" y="552"/>
                    </a:lnTo>
                    <a:lnTo>
                      <a:pt x="293" y="521"/>
                    </a:lnTo>
                    <a:lnTo>
                      <a:pt x="288" y="502"/>
                    </a:lnTo>
                    <a:lnTo>
                      <a:pt x="275" y="486"/>
                    </a:lnTo>
                    <a:lnTo>
                      <a:pt x="277" y="459"/>
                    </a:lnTo>
                    <a:lnTo>
                      <a:pt x="275" y="427"/>
                    </a:lnTo>
                    <a:lnTo>
                      <a:pt x="261" y="411"/>
                    </a:lnTo>
                    <a:lnTo>
                      <a:pt x="249" y="389"/>
                    </a:lnTo>
                    <a:lnTo>
                      <a:pt x="258" y="368"/>
                    </a:lnTo>
                    <a:lnTo>
                      <a:pt x="270" y="342"/>
                    </a:lnTo>
                    <a:lnTo>
                      <a:pt x="270" y="326"/>
                    </a:lnTo>
                    <a:lnTo>
                      <a:pt x="253" y="304"/>
                    </a:lnTo>
                    <a:lnTo>
                      <a:pt x="248" y="286"/>
                    </a:lnTo>
                    <a:lnTo>
                      <a:pt x="253" y="272"/>
                    </a:lnTo>
                    <a:lnTo>
                      <a:pt x="270" y="261"/>
                    </a:lnTo>
                    <a:lnTo>
                      <a:pt x="272" y="243"/>
                    </a:lnTo>
                    <a:lnTo>
                      <a:pt x="267" y="233"/>
                    </a:lnTo>
                    <a:lnTo>
                      <a:pt x="248" y="205"/>
                    </a:lnTo>
                    <a:lnTo>
                      <a:pt x="242" y="174"/>
                    </a:lnTo>
                    <a:lnTo>
                      <a:pt x="244" y="151"/>
                    </a:lnTo>
                    <a:lnTo>
                      <a:pt x="261" y="129"/>
                    </a:lnTo>
                    <a:lnTo>
                      <a:pt x="305" y="83"/>
                    </a:lnTo>
                    <a:lnTo>
                      <a:pt x="320" y="42"/>
                    </a:lnTo>
                    <a:lnTo>
                      <a:pt x="320" y="10"/>
                    </a:lnTo>
                    <a:lnTo>
                      <a:pt x="305" y="0"/>
                    </a:lnTo>
                    <a:lnTo>
                      <a:pt x="283" y="10"/>
                    </a:lnTo>
                    <a:lnTo>
                      <a:pt x="228" y="44"/>
                    </a:lnTo>
                    <a:lnTo>
                      <a:pt x="176" y="66"/>
                    </a:lnTo>
                    <a:lnTo>
                      <a:pt x="123" y="88"/>
                    </a:lnTo>
                    <a:lnTo>
                      <a:pt x="88" y="99"/>
                    </a:lnTo>
                    <a:lnTo>
                      <a:pt x="56" y="1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14" name="Freeform 103">
                <a:extLst>
                  <a:ext uri="{FF2B5EF4-FFF2-40B4-BE49-F238E27FC236}">
                    <a16:creationId xmlns:a16="http://schemas.microsoft.com/office/drawing/2014/main" id="{067B4A4C-1704-D16D-2F5B-AB37F1B64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5" y="53"/>
                <a:ext cx="566" cy="1192"/>
              </a:xfrm>
              <a:custGeom>
                <a:avLst/>
                <a:gdLst>
                  <a:gd name="T0" fmla="*/ 369 w 566"/>
                  <a:gd name="T1" fmla="*/ 1120 h 1192"/>
                  <a:gd name="T2" fmla="*/ 260 w 566"/>
                  <a:gd name="T3" fmla="*/ 1157 h 1192"/>
                  <a:gd name="T4" fmla="*/ 45 w 566"/>
                  <a:gd name="T5" fmla="*/ 964 h 1192"/>
                  <a:gd name="T6" fmla="*/ 34 w 566"/>
                  <a:gd name="T7" fmla="*/ 997 h 1192"/>
                  <a:gd name="T8" fmla="*/ 267 w 566"/>
                  <a:gd name="T9" fmla="*/ 1192 h 1192"/>
                  <a:gd name="T10" fmla="*/ 379 w 566"/>
                  <a:gd name="T11" fmla="*/ 1132 h 1192"/>
                  <a:gd name="T12" fmla="*/ 535 w 566"/>
                  <a:gd name="T13" fmla="*/ 1081 h 1192"/>
                  <a:gd name="T14" fmla="*/ 527 w 566"/>
                  <a:gd name="T15" fmla="*/ 997 h 1192"/>
                  <a:gd name="T16" fmla="*/ 496 w 566"/>
                  <a:gd name="T17" fmla="*/ 903 h 1192"/>
                  <a:gd name="T18" fmla="*/ 511 w 566"/>
                  <a:gd name="T19" fmla="*/ 828 h 1192"/>
                  <a:gd name="T20" fmla="*/ 478 w 566"/>
                  <a:gd name="T21" fmla="*/ 753 h 1192"/>
                  <a:gd name="T22" fmla="*/ 495 w 566"/>
                  <a:gd name="T23" fmla="*/ 666 h 1192"/>
                  <a:gd name="T24" fmla="*/ 507 w 566"/>
                  <a:gd name="T25" fmla="*/ 580 h 1192"/>
                  <a:gd name="T26" fmla="*/ 511 w 566"/>
                  <a:gd name="T27" fmla="*/ 472 h 1192"/>
                  <a:gd name="T28" fmla="*/ 489 w 566"/>
                  <a:gd name="T29" fmla="*/ 380 h 1192"/>
                  <a:gd name="T30" fmla="*/ 478 w 566"/>
                  <a:gd name="T31" fmla="*/ 308 h 1192"/>
                  <a:gd name="T32" fmla="*/ 505 w 566"/>
                  <a:gd name="T33" fmla="*/ 245 h 1192"/>
                  <a:gd name="T34" fmla="*/ 491 w 566"/>
                  <a:gd name="T35" fmla="*/ 140 h 1192"/>
                  <a:gd name="T36" fmla="*/ 560 w 566"/>
                  <a:gd name="T37" fmla="*/ 12 h 1192"/>
                  <a:gd name="T38" fmla="*/ 529 w 566"/>
                  <a:gd name="T39" fmla="*/ 39 h 1192"/>
                  <a:gd name="T40" fmla="*/ 458 w 566"/>
                  <a:gd name="T41" fmla="*/ 156 h 1192"/>
                  <a:gd name="T42" fmla="*/ 354 w 566"/>
                  <a:gd name="T43" fmla="*/ 254 h 1192"/>
                  <a:gd name="T44" fmla="*/ 462 w 566"/>
                  <a:gd name="T45" fmla="*/ 217 h 1192"/>
                  <a:gd name="T46" fmla="*/ 452 w 566"/>
                  <a:gd name="T47" fmla="*/ 286 h 1192"/>
                  <a:gd name="T48" fmla="*/ 402 w 566"/>
                  <a:gd name="T49" fmla="*/ 358 h 1192"/>
                  <a:gd name="T50" fmla="*/ 475 w 566"/>
                  <a:gd name="T51" fmla="*/ 342 h 1192"/>
                  <a:gd name="T52" fmla="*/ 456 w 566"/>
                  <a:gd name="T53" fmla="*/ 397 h 1192"/>
                  <a:gd name="T54" fmla="*/ 450 w 566"/>
                  <a:gd name="T55" fmla="*/ 456 h 1192"/>
                  <a:gd name="T56" fmla="*/ 344 w 566"/>
                  <a:gd name="T57" fmla="*/ 535 h 1192"/>
                  <a:gd name="T58" fmla="*/ 464 w 566"/>
                  <a:gd name="T59" fmla="*/ 481 h 1192"/>
                  <a:gd name="T60" fmla="*/ 507 w 566"/>
                  <a:gd name="T61" fmla="*/ 535 h 1192"/>
                  <a:gd name="T62" fmla="*/ 434 w 566"/>
                  <a:gd name="T63" fmla="*/ 586 h 1192"/>
                  <a:gd name="T64" fmla="*/ 300 w 566"/>
                  <a:gd name="T65" fmla="*/ 650 h 1192"/>
                  <a:gd name="T66" fmla="*/ 452 w 566"/>
                  <a:gd name="T67" fmla="*/ 623 h 1192"/>
                  <a:gd name="T68" fmla="*/ 484 w 566"/>
                  <a:gd name="T69" fmla="*/ 725 h 1192"/>
                  <a:gd name="T70" fmla="*/ 303 w 566"/>
                  <a:gd name="T71" fmla="*/ 773 h 1192"/>
                  <a:gd name="T72" fmla="*/ 402 w 566"/>
                  <a:gd name="T73" fmla="*/ 769 h 1192"/>
                  <a:gd name="T74" fmla="*/ 464 w 566"/>
                  <a:gd name="T75" fmla="*/ 800 h 1192"/>
                  <a:gd name="T76" fmla="*/ 462 w 566"/>
                  <a:gd name="T77" fmla="*/ 860 h 1192"/>
                  <a:gd name="T78" fmla="*/ 289 w 566"/>
                  <a:gd name="T79" fmla="*/ 894 h 1192"/>
                  <a:gd name="T80" fmla="*/ 374 w 566"/>
                  <a:gd name="T81" fmla="*/ 894 h 1192"/>
                  <a:gd name="T82" fmla="*/ 473 w 566"/>
                  <a:gd name="T83" fmla="*/ 878 h 1192"/>
                  <a:gd name="T84" fmla="*/ 387 w 566"/>
                  <a:gd name="T85" fmla="*/ 958 h 1192"/>
                  <a:gd name="T86" fmla="*/ 289 w 566"/>
                  <a:gd name="T87" fmla="*/ 1006 h 1192"/>
                  <a:gd name="T88" fmla="*/ 413 w 566"/>
                  <a:gd name="T89" fmla="*/ 962 h 1192"/>
                  <a:gd name="T90" fmla="*/ 486 w 566"/>
                  <a:gd name="T91" fmla="*/ 946 h 1192"/>
                  <a:gd name="T92" fmla="*/ 484 w 566"/>
                  <a:gd name="T93" fmla="*/ 1017 h 1192"/>
                  <a:gd name="T94" fmla="*/ 495 w 566"/>
                  <a:gd name="T95" fmla="*/ 1076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6" h="1192">
                    <a:moveTo>
                      <a:pt x="480" y="1078"/>
                    </a:moveTo>
                    <a:lnTo>
                      <a:pt x="456" y="1105"/>
                    </a:lnTo>
                    <a:lnTo>
                      <a:pt x="418" y="1113"/>
                    </a:lnTo>
                    <a:lnTo>
                      <a:pt x="369" y="1120"/>
                    </a:lnTo>
                    <a:lnTo>
                      <a:pt x="316" y="1131"/>
                    </a:lnTo>
                    <a:lnTo>
                      <a:pt x="282" y="1152"/>
                    </a:lnTo>
                    <a:lnTo>
                      <a:pt x="271" y="1163"/>
                    </a:lnTo>
                    <a:lnTo>
                      <a:pt x="260" y="1157"/>
                    </a:lnTo>
                    <a:lnTo>
                      <a:pt x="196" y="1110"/>
                    </a:lnTo>
                    <a:lnTo>
                      <a:pt x="115" y="1045"/>
                    </a:lnTo>
                    <a:lnTo>
                      <a:pt x="87" y="1006"/>
                    </a:lnTo>
                    <a:lnTo>
                      <a:pt x="45" y="964"/>
                    </a:lnTo>
                    <a:lnTo>
                      <a:pt x="32" y="932"/>
                    </a:lnTo>
                    <a:lnTo>
                      <a:pt x="0" y="926"/>
                    </a:lnTo>
                    <a:lnTo>
                      <a:pt x="16" y="962"/>
                    </a:lnTo>
                    <a:lnTo>
                      <a:pt x="34" y="997"/>
                    </a:lnTo>
                    <a:lnTo>
                      <a:pt x="87" y="1035"/>
                    </a:lnTo>
                    <a:lnTo>
                      <a:pt x="124" y="1081"/>
                    </a:lnTo>
                    <a:lnTo>
                      <a:pt x="212" y="1138"/>
                    </a:lnTo>
                    <a:lnTo>
                      <a:pt x="267" y="1192"/>
                    </a:lnTo>
                    <a:lnTo>
                      <a:pt x="289" y="1186"/>
                    </a:lnTo>
                    <a:lnTo>
                      <a:pt x="310" y="1159"/>
                    </a:lnTo>
                    <a:lnTo>
                      <a:pt x="342" y="1143"/>
                    </a:lnTo>
                    <a:lnTo>
                      <a:pt x="379" y="1132"/>
                    </a:lnTo>
                    <a:lnTo>
                      <a:pt x="462" y="1125"/>
                    </a:lnTo>
                    <a:lnTo>
                      <a:pt x="486" y="1110"/>
                    </a:lnTo>
                    <a:lnTo>
                      <a:pt x="527" y="1099"/>
                    </a:lnTo>
                    <a:lnTo>
                      <a:pt x="535" y="1081"/>
                    </a:lnTo>
                    <a:lnTo>
                      <a:pt x="521" y="1060"/>
                    </a:lnTo>
                    <a:lnTo>
                      <a:pt x="507" y="1038"/>
                    </a:lnTo>
                    <a:lnTo>
                      <a:pt x="516" y="1011"/>
                    </a:lnTo>
                    <a:lnTo>
                      <a:pt x="527" y="997"/>
                    </a:lnTo>
                    <a:lnTo>
                      <a:pt x="527" y="974"/>
                    </a:lnTo>
                    <a:lnTo>
                      <a:pt x="516" y="937"/>
                    </a:lnTo>
                    <a:lnTo>
                      <a:pt x="511" y="919"/>
                    </a:lnTo>
                    <a:lnTo>
                      <a:pt x="496" y="903"/>
                    </a:lnTo>
                    <a:lnTo>
                      <a:pt x="489" y="883"/>
                    </a:lnTo>
                    <a:lnTo>
                      <a:pt x="496" y="865"/>
                    </a:lnTo>
                    <a:lnTo>
                      <a:pt x="512" y="851"/>
                    </a:lnTo>
                    <a:lnTo>
                      <a:pt x="511" y="828"/>
                    </a:lnTo>
                    <a:lnTo>
                      <a:pt x="502" y="811"/>
                    </a:lnTo>
                    <a:lnTo>
                      <a:pt x="484" y="785"/>
                    </a:lnTo>
                    <a:lnTo>
                      <a:pt x="473" y="773"/>
                    </a:lnTo>
                    <a:lnTo>
                      <a:pt x="478" y="753"/>
                    </a:lnTo>
                    <a:lnTo>
                      <a:pt x="505" y="737"/>
                    </a:lnTo>
                    <a:lnTo>
                      <a:pt x="516" y="716"/>
                    </a:lnTo>
                    <a:lnTo>
                      <a:pt x="512" y="698"/>
                    </a:lnTo>
                    <a:lnTo>
                      <a:pt x="495" y="666"/>
                    </a:lnTo>
                    <a:lnTo>
                      <a:pt x="475" y="629"/>
                    </a:lnTo>
                    <a:lnTo>
                      <a:pt x="468" y="602"/>
                    </a:lnTo>
                    <a:lnTo>
                      <a:pt x="478" y="591"/>
                    </a:lnTo>
                    <a:lnTo>
                      <a:pt x="507" y="580"/>
                    </a:lnTo>
                    <a:lnTo>
                      <a:pt x="523" y="570"/>
                    </a:lnTo>
                    <a:lnTo>
                      <a:pt x="527" y="535"/>
                    </a:lnTo>
                    <a:lnTo>
                      <a:pt x="507" y="497"/>
                    </a:lnTo>
                    <a:lnTo>
                      <a:pt x="511" y="472"/>
                    </a:lnTo>
                    <a:lnTo>
                      <a:pt x="518" y="449"/>
                    </a:lnTo>
                    <a:lnTo>
                      <a:pt x="500" y="422"/>
                    </a:lnTo>
                    <a:lnTo>
                      <a:pt x="484" y="397"/>
                    </a:lnTo>
                    <a:lnTo>
                      <a:pt x="489" y="380"/>
                    </a:lnTo>
                    <a:lnTo>
                      <a:pt x="500" y="363"/>
                    </a:lnTo>
                    <a:lnTo>
                      <a:pt x="500" y="336"/>
                    </a:lnTo>
                    <a:lnTo>
                      <a:pt x="489" y="320"/>
                    </a:lnTo>
                    <a:lnTo>
                      <a:pt x="478" y="308"/>
                    </a:lnTo>
                    <a:lnTo>
                      <a:pt x="480" y="288"/>
                    </a:lnTo>
                    <a:lnTo>
                      <a:pt x="500" y="277"/>
                    </a:lnTo>
                    <a:lnTo>
                      <a:pt x="511" y="267"/>
                    </a:lnTo>
                    <a:lnTo>
                      <a:pt x="505" y="245"/>
                    </a:lnTo>
                    <a:lnTo>
                      <a:pt x="484" y="217"/>
                    </a:lnTo>
                    <a:lnTo>
                      <a:pt x="475" y="194"/>
                    </a:lnTo>
                    <a:lnTo>
                      <a:pt x="473" y="167"/>
                    </a:lnTo>
                    <a:lnTo>
                      <a:pt x="491" y="140"/>
                    </a:lnTo>
                    <a:lnTo>
                      <a:pt x="529" y="99"/>
                    </a:lnTo>
                    <a:lnTo>
                      <a:pt x="549" y="66"/>
                    </a:lnTo>
                    <a:lnTo>
                      <a:pt x="566" y="39"/>
                    </a:lnTo>
                    <a:lnTo>
                      <a:pt x="560" y="12"/>
                    </a:lnTo>
                    <a:lnTo>
                      <a:pt x="546" y="0"/>
                    </a:lnTo>
                    <a:lnTo>
                      <a:pt x="535" y="1"/>
                    </a:lnTo>
                    <a:lnTo>
                      <a:pt x="516" y="23"/>
                    </a:lnTo>
                    <a:lnTo>
                      <a:pt x="529" y="39"/>
                    </a:lnTo>
                    <a:lnTo>
                      <a:pt x="527" y="66"/>
                    </a:lnTo>
                    <a:lnTo>
                      <a:pt x="502" y="113"/>
                    </a:lnTo>
                    <a:lnTo>
                      <a:pt x="469" y="140"/>
                    </a:lnTo>
                    <a:lnTo>
                      <a:pt x="458" y="156"/>
                    </a:lnTo>
                    <a:lnTo>
                      <a:pt x="450" y="178"/>
                    </a:lnTo>
                    <a:lnTo>
                      <a:pt x="447" y="190"/>
                    </a:lnTo>
                    <a:lnTo>
                      <a:pt x="398" y="229"/>
                    </a:lnTo>
                    <a:lnTo>
                      <a:pt x="354" y="254"/>
                    </a:lnTo>
                    <a:lnTo>
                      <a:pt x="349" y="272"/>
                    </a:lnTo>
                    <a:lnTo>
                      <a:pt x="363" y="276"/>
                    </a:lnTo>
                    <a:lnTo>
                      <a:pt x="429" y="229"/>
                    </a:lnTo>
                    <a:lnTo>
                      <a:pt x="462" y="217"/>
                    </a:lnTo>
                    <a:lnTo>
                      <a:pt x="478" y="249"/>
                    </a:lnTo>
                    <a:lnTo>
                      <a:pt x="484" y="261"/>
                    </a:lnTo>
                    <a:lnTo>
                      <a:pt x="468" y="276"/>
                    </a:lnTo>
                    <a:lnTo>
                      <a:pt x="452" y="286"/>
                    </a:lnTo>
                    <a:lnTo>
                      <a:pt x="450" y="304"/>
                    </a:lnTo>
                    <a:lnTo>
                      <a:pt x="456" y="324"/>
                    </a:lnTo>
                    <a:lnTo>
                      <a:pt x="441" y="340"/>
                    </a:lnTo>
                    <a:lnTo>
                      <a:pt x="402" y="358"/>
                    </a:lnTo>
                    <a:lnTo>
                      <a:pt x="342" y="384"/>
                    </a:lnTo>
                    <a:lnTo>
                      <a:pt x="363" y="391"/>
                    </a:lnTo>
                    <a:lnTo>
                      <a:pt x="425" y="367"/>
                    </a:lnTo>
                    <a:lnTo>
                      <a:pt x="475" y="342"/>
                    </a:lnTo>
                    <a:lnTo>
                      <a:pt x="484" y="347"/>
                    </a:lnTo>
                    <a:lnTo>
                      <a:pt x="478" y="363"/>
                    </a:lnTo>
                    <a:lnTo>
                      <a:pt x="462" y="380"/>
                    </a:lnTo>
                    <a:lnTo>
                      <a:pt x="456" y="397"/>
                    </a:lnTo>
                    <a:lnTo>
                      <a:pt x="464" y="418"/>
                    </a:lnTo>
                    <a:lnTo>
                      <a:pt x="484" y="434"/>
                    </a:lnTo>
                    <a:lnTo>
                      <a:pt x="484" y="449"/>
                    </a:lnTo>
                    <a:lnTo>
                      <a:pt x="450" y="456"/>
                    </a:lnTo>
                    <a:lnTo>
                      <a:pt x="424" y="492"/>
                    </a:lnTo>
                    <a:lnTo>
                      <a:pt x="391" y="513"/>
                    </a:lnTo>
                    <a:lnTo>
                      <a:pt x="347" y="525"/>
                    </a:lnTo>
                    <a:lnTo>
                      <a:pt x="344" y="535"/>
                    </a:lnTo>
                    <a:lnTo>
                      <a:pt x="371" y="532"/>
                    </a:lnTo>
                    <a:lnTo>
                      <a:pt x="429" y="513"/>
                    </a:lnTo>
                    <a:lnTo>
                      <a:pt x="450" y="497"/>
                    </a:lnTo>
                    <a:lnTo>
                      <a:pt x="464" y="481"/>
                    </a:lnTo>
                    <a:lnTo>
                      <a:pt x="484" y="477"/>
                    </a:lnTo>
                    <a:lnTo>
                      <a:pt x="484" y="497"/>
                    </a:lnTo>
                    <a:lnTo>
                      <a:pt x="496" y="515"/>
                    </a:lnTo>
                    <a:lnTo>
                      <a:pt x="507" y="535"/>
                    </a:lnTo>
                    <a:lnTo>
                      <a:pt x="500" y="552"/>
                    </a:lnTo>
                    <a:lnTo>
                      <a:pt x="475" y="562"/>
                    </a:lnTo>
                    <a:lnTo>
                      <a:pt x="450" y="570"/>
                    </a:lnTo>
                    <a:lnTo>
                      <a:pt x="434" y="586"/>
                    </a:lnTo>
                    <a:lnTo>
                      <a:pt x="360" y="607"/>
                    </a:lnTo>
                    <a:lnTo>
                      <a:pt x="305" y="627"/>
                    </a:lnTo>
                    <a:lnTo>
                      <a:pt x="283" y="638"/>
                    </a:lnTo>
                    <a:lnTo>
                      <a:pt x="300" y="650"/>
                    </a:lnTo>
                    <a:lnTo>
                      <a:pt x="333" y="643"/>
                    </a:lnTo>
                    <a:lnTo>
                      <a:pt x="398" y="618"/>
                    </a:lnTo>
                    <a:lnTo>
                      <a:pt x="441" y="605"/>
                    </a:lnTo>
                    <a:lnTo>
                      <a:pt x="452" y="623"/>
                    </a:lnTo>
                    <a:lnTo>
                      <a:pt x="464" y="656"/>
                    </a:lnTo>
                    <a:lnTo>
                      <a:pt x="484" y="683"/>
                    </a:lnTo>
                    <a:lnTo>
                      <a:pt x="486" y="705"/>
                    </a:lnTo>
                    <a:lnTo>
                      <a:pt x="484" y="725"/>
                    </a:lnTo>
                    <a:lnTo>
                      <a:pt x="462" y="732"/>
                    </a:lnTo>
                    <a:lnTo>
                      <a:pt x="424" y="741"/>
                    </a:lnTo>
                    <a:lnTo>
                      <a:pt x="374" y="762"/>
                    </a:lnTo>
                    <a:lnTo>
                      <a:pt x="303" y="773"/>
                    </a:lnTo>
                    <a:lnTo>
                      <a:pt x="276" y="785"/>
                    </a:lnTo>
                    <a:lnTo>
                      <a:pt x="294" y="794"/>
                    </a:lnTo>
                    <a:lnTo>
                      <a:pt x="358" y="785"/>
                    </a:lnTo>
                    <a:lnTo>
                      <a:pt x="402" y="769"/>
                    </a:lnTo>
                    <a:lnTo>
                      <a:pt x="431" y="759"/>
                    </a:lnTo>
                    <a:lnTo>
                      <a:pt x="456" y="753"/>
                    </a:lnTo>
                    <a:lnTo>
                      <a:pt x="452" y="773"/>
                    </a:lnTo>
                    <a:lnTo>
                      <a:pt x="464" y="800"/>
                    </a:lnTo>
                    <a:lnTo>
                      <a:pt x="480" y="816"/>
                    </a:lnTo>
                    <a:lnTo>
                      <a:pt x="484" y="835"/>
                    </a:lnTo>
                    <a:lnTo>
                      <a:pt x="484" y="851"/>
                    </a:lnTo>
                    <a:lnTo>
                      <a:pt x="462" y="860"/>
                    </a:lnTo>
                    <a:lnTo>
                      <a:pt x="420" y="862"/>
                    </a:lnTo>
                    <a:lnTo>
                      <a:pt x="391" y="871"/>
                    </a:lnTo>
                    <a:lnTo>
                      <a:pt x="326" y="892"/>
                    </a:lnTo>
                    <a:lnTo>
                      <a:pt x="289" y="894"/>
                    </a:lnTo>
                    <a:lnTo>
                      <a:pt x="276" y="910"/>
                    </a:lnTo>
                    <a:lnTo>
                      <a:pt x="292" y="915"/>
                    </a:lnTo>
                    <a:lnTo>
                      <a:pt x="326" y="908"/>
                    </a:lnTo>
                    <a:lnTo>
                      <a:pt x="374" y="894"/>
                    </a:lnTo>
                    <a:lnTo>
                      <a:pt x="402" y="883"/>
                    </a:lnTo>
                    <a:lnTo>
                      <a:pt x="436" y="876"/>
                    </a:lnTo>
                    <a:lnTo>
                      <a:pt x="464" y="878"/>
                    </a:lnTo>
                    <a:lnTo>
                      <a:pt x="473" y="878"/>
                    </a:lnTo>
                    <a:lnTo>
                      <a:pt x="473" y="903"/>
                    </a:lnTo>
                    <a:lnTo>
                      <a:pt x="480" y="915"/>
                    </a:lnTo>
                    <a:lnTo>
                      <a:pt x="431" y="926"/>
                    </a:lnTo>
                    <a:lnTo>
                      <a:pt x="387" y="958"/>
                    </a:lnTo>
                    <a:lnTo>
                      <a:pt x="338" y="976"/>
                    </a:lnTo>
                    <a:lnTo>
                      <a:pt x="305" y="981"/>
                    </a:lnTo>
                    <a:lnTo>
                      <a:pt x="278" y="995"/>
                    </a:lnTo>
                    <a:lnTo>
                      <a:pt x="289" y="1006"/>
                    </a:lnTo>
                    <a:lnTo>
                      <a:pt x="316" y="997"/>
                    </a:lnTo>
                    <a:lnTo>
                      <a:pt x="347" y="986"/>
                    </a:lnTo>
                    <a:lnTo>
                      <a:pt x="381" y="981"/>
                    </a:lnTo>
                    <a:lnTo>
                      <a:pt x="413" y="962"/>
                    </a:lnTo>
                    <a:lnTo>
                      <a:pt x="429" y="946"/>
                    </a:lnTo>
                    <a:lnTo>
                      <a:pt x="450" y="942"/>
                    </a:lnTo>
                    <a:lnTo>
                      <a:pt x="478" y="942"/>
                    </a:lnTo>
                    <a:lnTo>
                      <a:pt x="486" y="946"/>
                    </a:lnTo>
                    <a:lnTo>
                      <a:pt x="495" y="964"/>
                    </a:lnTo>
                    <a:lnTo>
                      <a:pt x="500" y="986"/>
                    </a:lnTo>
                    <a:lnTo>
                      <a:pt x="495" y="1006"/>
                    </a:lnTo>
                    <a:lnTo>
                      <a:pt x="484" y="1017"/>
                    </a:lnTo>
                    <a:lnTo>
                      <a:pt x="475" y="1044"/>
                    </a:lnTo>
                    <a:lnTo>
                      <a:pt x="484" y="1054"/>
                    </a:lnTo>
                    <a:lnTo>
                      <a:pt x="495" y="1065"/>
                    </a:lnTo>
                    <a:lnTo>
                      <a:pt x="495" y="1076"/>
                    </a:lnTo>
                    <a:lnTo>
                      <a:pt x="480" y="10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15" name="Freeform 104">
                <a:extLst>
                  <a:ext uri="{FF2B5EF4-FFF2-40B4-BE49-F238E27FC236}">
                    <a16:creationId xmlns:a16="http://schemas.microsoft.com/office/drawing/2014/main" id="{9E6D230F-9BA0-FB44-F0F2-483B3FEBF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1" y="1071"/>
                <a:ext cx="169" cy="61"/>
              </a:xfrm>
              <a:custGeom>
                <a:avLst/>
                <a:gdLst>
                  <a:gd name="T0" fmla="*/ 0 w 169"/>
                  <a:gd name="T1" fmla="*/ 48 h 61"/>
                  <a:gd name="T2" fmla="*/ 67 w 169"/>
                  <a:gd name="T3" fmla="*/ 46 h 61"/>
                  <a:gd name="T4" fmla="*/ 93 w 169"/>
                  <a:gd name="T5" fmla="*/ 30 h 61"/>
                  <a:gd name="T6" fmla="*/ 115 w 169"/>
                  <a:gd name="T7" fmla="*/ 12 h 61"/>
                  <a:gd name="T8" fmla="*/ 157 w 169"/>
                  <a:gd name="T9" fmla="*/ 0 h 61"/>
                  <a:gd name="T10" fmla="*/ 169 w 169"/>
                  <a:gd name="T11" fmla="*/ 12 h 61"/>
                  <a:gd name="T12" fmla="*/ 151 w 169"/>
                  <a:gd name="T13" fmla="*/ 17 h 61"/>
                  <a:gd name="T14" fmla="*/ 122 w 169"/>
                  <a:gd name="T15" fmla="*/ 35 h 61"/>
                  <a:gd name="T16" fmla="*/ 106 w 169"/>
                  <a:gd name="T17" fmla="*/ 46 h 61"/>
                  <a:gd name="T18" fmla="*/ 79 w 169"/>
                  <a:gd name="T19" fmla="*/ 54 h 61"/>
                  <a:gd name="T20" fmla="*/ 37 w 169"/>
                  <a:gd name="T21" fmla="*/ 59 h 61"/>
                  <a:gd name="T22" fmla="*/ 3 w 169"/>
                  <a:gd name="T23" fmla="*/ 61 h 61"/>
                  <a:gd name="T24" fmla="*/ 0 w 169"/>
                  <a:gd name="T25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" h="61">
                    <a:moveTo>
                      <a:pt x="0" y="48"/>
                    </a:moveTo>
                    <a:lnTo>
                      <a:pt x="67" y="46"/>
                    </a:lnTo>
                    <a:lnTo>
                      <a:pt x="93" y="30"/>
                    </a:lnTo>
                    <a:lnTo>
                      <a:pt x="115" y="12"/>
                    </a:lnTo>
                    <a:lnTo>
                      <a:pt x="157" y="0"/>
                    </a:lnTo>
                    <a:lnTo>
                      <a:pt x="169" y="12"/>
                    </a:lnTo>
                    <a:lnTo>
                      <a:pt x="151" y="17"/>
                    </a:lnTo>
                    <a:lnTo>
                      <a:pt x="122" y="35"/>
                    </a:lnTo>
                    <a:lnTo>
                      <a:pt x="106" y="46"/>
                    </a:lnTo>
                    <a:lnTo>
                      <a:pt x="79" y="54"/>
                    </a:lnTo>
                    <a:lnTo>
                      <a:pt x="37" y="59"/>
                    </a:lnTo>
                    <a:lnTo>
                      <a:pt x="3" y="61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16" name="Freeform 105">
                <a:extLst>
                  <a:ext uri="{FF2B5EF4-FFF2-40B4-BE49-F238E27FC236}">
                    <a16:creationId xmlns:a16="http://schemas.microsoft.com/office/drawing/2014/main" id="{BBB8591B-77A7-68E9-AF15-8850575DF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-87"/>
                <a:ext cx="476" cy="262"/>
              </a:xfrm>
              <a:custGeom>
                <a:avLst/>
                <a:gdLst>
                  <a:gd name="T0" fmla="*/ 14 w 476"/>
                  <a:gd name="T1" fmla="*/ 29 h 262"/>
                  <a:gd name="T2" fmla="*/ 70 w 476"/>
                  <a:gd name="T3" fmla="*/ 33 h 262"/>
                  <a:gd name="T4" fmla="*/ 131 w 476"/>
                  <a:gd name="T5" fmla="*/ 34 h 262"/>
                  <a:gd name="T6" fmla="*/ 169 w 476"/>
                  <a:gd name="T7" fmla="*/ 34 h 262"/>
                  <a:gd name="T8" fmla="*/ 200 w 476"/>
                  <a:gd name="T9" fmla="*/ 27 h 262"/>
                  <a:gd name="T10" fmla="*/ 249 w 476"/>
                  <a:gd name="T11" fmla="*/ 12 h 262"/>
                  <a:gd name="T12" fmla="*/ 273 w 476"/>
                  <a:gd name="T13" fmla="*/ 0 h 262"/>
                  <a:gd name="T14" fmla="*/ 306 w 476"/>
                  <a:gd name="T15" fmla="*/ 18 h 262"/>
                  <a:gd name="T16" fmla="*/ 359 w 476"/>
                  <a:gd name="T17" fmla="*/ 55 h 262"/>
                  <a:gd name="T18" fmla="*/ 397 w 476"/>
                  <a:gd name="T19" fmla="*/ 83 h 262"/>
                  <a:gd name="T20" fmla="*/ 447 w 476"/>
                  <a:gd name="T21" fmla="*/ 118 h 262"/>
                  <a:gd name="T22" fmla="*/ 476 w 476"/>
                  <a:gd name="T23" fmla="*/ 143 h 262"/>
                  <a:gd name="T24" fmla="*/ 449 w 476"/>
                  <a:gd name="T25" fmla="*/ 167 h 262"/>
                  <a:gd name="T26" fmla="*/ 421 w 476"/>
                  <a:gd name="T27" fmla="*/ 193 h 262"/>
                  <a:gd name="T28" fmla="*/ 377 w 476"/>
                  <a:gd name="T29" fmla="*/ 211 h 262"/>
                  <a:gd name="T30" fmla="*/ 332 w 476"/>
                  <a:gd name="T31" fmla="*/ 232 h 262"/>
                  <a:gd name="T32" fmla="*/ 290 w 476"/>
                  <a:gd name="T33" fmla="*/ 249 h 262"/>
                  <a:gd name="T34" fmla="*/ 251 w 476"/>
                  <a:gd name="T35" fmla="*/ 254 h 262"/>
                  <a:gd name="T36" fmla="*/ 212 w 476"/>
                  <a:gd name="T37" fmla="*/ 262 h 262"/>
                  <a:gd name="T38" fmla="*/ 162 w 476"/>
                  <a:gd name="T39" fmla="*/ 227 h 262"/>
                  <a:gd name="T40" fmla="*/ 123 w 476"/>
                  <a:gd name="T41" fmla="*/ 195 h 262"/>
                  <a:gd name="T42" fmla="*/ 79 w 476"/>
                  <a:gd name="T43" fmla="*/ 157 h 262"/>
                  <a:gd name="T44" fmla="*/ 44 w 476"/>
                  <a:gd name="T45" fmla="*/ 118 h 262"/>
                  <a:gd name="T46" fmla="*/ 16 w 476"/>
                  <a:gd name="T47" fmla="*/ 90 h 262"/>
                  <a:gd name="T48" fmla="*/ 0 w 476"/>
                  <a:gd name="T49" fmla="*/ 52 h 262"/>
                  <a:gd name="T50" fmla="*/ 14 w 476"/>
                  <a:gd name="T51" fmla="*/ 29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6" h="262">
                    <a:moveTo>
                      <a:pt x="14" y="29"/>
                    </a:moveTo>
                    <a:lnTo>
                      <a:pt x="70" y="33"/>
                    </a:lnTo>
                    <a:lnTo>
                      <a:pt x="131" y="34"/>
                    </a:lnTo>
                    <a:lnTo>
                      <a:pt x="169" y="34"/>
                    </a:lnTo>
                    <a:lnTo>
                      <a:pt x="200" y="27"/>
                    </a:lnTo>
                    <a:lnTo>
                      <a:pt x="249" y="12"/>
                    </a:lnTo>
                    <a:lnTo>
                      <a:pt x="273" y="0"/>
                    </a:lnTo>
                    <a:lnTo>
                      <a:pt x="306" y="18"/>
                    </a:lnTo>
                    <a:lnTo>
                      <a:pt x="359" y="55"/>
                    </a:lnTo>
                    <a:lnTo>
                      <a:pt x="397" y="83"/>
                    </a:lnTo>
                    <a:lnTo>
                      <a:pt x="447" y="118"/>
                    </a:lnTo>
                    <a:lnTo>
                      <a:pt x="476" y="143"/>
                    </a:lnTo>
                    <a:lnTo>
                      <a:pt x="449" y="167"/>
                    </a:lnTo>
                    <a:lnTo>
                      <a:pt x="421" y="193"/>
                    </a:lnTo>
                    <a:lnTo>
                      <a:pt x="377" y="211"/>
                    </a:lnTo>
                    <a:lnTo>
                      <a:pt x="332" y="232"/>
                    </a:lnTo>
                    <a:lnTo>
                      <a:pt x="290" y="249"/>
                    </a:lnTo>
                    <a:lnTo>
                      <a:pt x="251" y="254"/>
                    </a:lnTo>
                    <a:lnTo>
                      <a:pt x="212" y="262"/>
                    </a:lnTo>
                    <a:lnTo>
                      <a:pt x="162" y="227"/>
                    </a:lnTo>
                    <a:lnTo>
                      <a:pt x="123" y="195"/>
                    </a:lnTo>
                    <a:lnTo>
                      <a:pt x="79" y="157"/>
                    </a:lnTo>
                    <a:lnTo>
                      <a:pt x="44" y="118"/>
                    </a:lnTo>
                    <a:lnTo>
                      <a:pt x="16" y="90"/>
                    </a:lnTo>
                    <a:lnTo>
                      <a:pt x="0" y="52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17" name="Freeform 106">
                <a:extLst>
                  <a:ext uri="{FF2B5EF4-FFF2-40B4-BE49-F238E27FC236}">
                    <a16:creationId xmlns:a16="http://schemas.microsoft.com/office/drawing/2014/main" id="{2E38DB08-F8BC-6FF5-4A82-D5E232ED4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-96"/>
                <a:ext cx="513" cy="304"/>
              </a:xfrm>
              <a:custGeom>
                <a:avLst/>
                <a:gdLst>
                  <a:gd name="T0" fmla="*/ 251 w 513"/>
                  <a:gd name="T1" fmla="*/ 259 h 304"/>
                  <a:gd name="T2" fmla="*/ 332 w 513"/>
                  <a:gd name="T3" fmla="*/ 237 h 304"/>
                  <a:gd name="T4" fmla="*/ 398 w 513"/>
                  <a:gd name="T5" fmla="*/ 207 h 304"/>
                  <a:gd name="T6" fmla="*/ 445 w 513"/>
                  <a:gd name="T7" fmla="*/ 175 h 304"/>
                  <a:gd name="T8" fmla="*/ 463 w 513"/>
                  <a:gd name="T9" fmla="*/ 154 h 304"/>
                  <a:gd name="T10" fmla="*/ 396 w 513"/>
                  <a:gd name="T11" fmla="*/ 91 h 304"/>
                  <a:gd name="T12" fmla="*/ 341 w 513"/>
                  <a:gd name="T13" fmla="*/ 59 h 304"/>
                  <a:gd name="T14" fmla="*/ 288 w 513"/>
                  <a:gd name="T15" fmla="*/ 26 h 304"/>
                  <a:gd name="T16" fmla="*/ 277 w 513"/>
                  <a:gd name="T17" fmla="*/ 26 h 304"/>
                  <a:gd name="T18" fmla="*/ 245 w 513"/>
                  <a:gd name="T19" fmla="*/ 36 h 304"/>
                  <a:gd name="T20" fmla="*/ 201 w 513"/>
                  <a:gd name="T21" fmla="*/ 49 h 304"/>
                  <a:gd name="T22" fmla="*/ 123 w 513"/>
                  <a:gd name="T23" fmla="*/ 54 h 304"/>
                  <a:gd name="T24" fmla="*/ 47 w 513"/>
                  <a:gd name="T25" fmla="*/ 53 h 304"/>
                  <a:gd name="T26" fmla="*/ 26 w 513"/>
                  <a:gd name="T27" fmla="*/ 54 h 304"/>
                  <a:gd name="T28" fmla="*/ 26 w 513"/>
                  <a:gd name="T29" fmla="*/ 70 h 304"/>
                  <a:gd name="T30" fmla="*/ 43 w 513"/>
                  <a:gd name="T31" fmla="*/ 91 h 304"/>
                  <a:gd name="T32" fmla="*/ 74 w 513"/>
                  <a:gd name="T33" fmla="*/ 132 h 304"/>
                  <a:gd name="T34" fmla="*/ 114 w 513"/>
                  <a:gd name="T35" fmla="*/ 165 h 304"/>
                  <a:gd name="T36" fmla="*/ 164 w 513"/>
                  <a:gd name="T37" fmla="*/ 214 h 304"/>
                  <a:gd name="T38" fmla="*/ 210 w 513"/>
                  <a:gd name="T39" fmla="*/ 249 h 304"/>
                  <a:gd name="T40" fmla="*/ 240 w 513"/>
                  <a:gd name="T41" fmla="*/ 268 h 304"/>
                  <a:gd name="T42" fmla="*/ 249 w 513"/>
                  <a:gd name="T43" fmla="*/ 291 h 304"/>
                  <a:gd name="T44" fmla="*/ 238 w 513"/>
                  <a:gd name="T45" fmla="*/ 304 h 304"/>
                  <a:gd name="T46" fmla="*/ 221 w 513"/>
                  <a:gd name="T47" fmla="*/ 296 h 304"/>
                  <a:gd name="T48" fmla="*/ 174 w 513"/>
                  <a:gd name="T49" fmla="*/ 252 h 304"/>
                  <a:gd name="T50" fmla="*/ 114 w 513"/>
                  <a:gd name="T51" fmla="*/ 202 h 304"/>
                  <a:gd name="T52" fmla="*/ 70 w 513"/>
                  <a:gd name="T53" fmla="*/ 165 h 304"/>
                  <a:gd name="T54" fmla="*/ 42 w 513"/>
                  <a:gd name="T55" fmla="*/ 132 h 304"/>
                  <a:gd name="T56" fmla="*/ 16 w 513"/>
                  <a:gd name="T57" fmla="*/ 98 h 304"/>
                  <a:gd name="T58" fmla="*/ 5 w 513"/>
                  <a:gd name="T59" fmla="*/ 75 h 304"/>
                  <a:gd name="T60" fmla="*/ 0 w 513"/>
                  <a:gd name="T61" fmla="*/ 49 h 304"/>
                  <a:gd name="T62" fmla="*/ 7 w 513"/>
                  <a:gd name="T63" fmla="*/ 33 h 304"/>
                  <a:gd name="T64" fmla="*/ 25 w 513"/>
                  <a:gd name="T65" fmla="*/ 26 h 304"/>
                  <a:gd name="T66" fmla="*/ 58 w 513"/>
                  <a:gd name="T67" fmla="*/ 27 h 304"/>
                  <a:gd name="T68" fmla="*/ 120 w 513"/>
                  <a:gd name="T69" fmla="*/ 36 h 304"/>
                  <a:gd name="T70" fmla="*/ 173 w 513"/>
                  <a:gd name="T71" fmla="*/ 36 h 304"/>
                  <a:gd name="T72" fmla="*/ 210 w 513"/>
                  <a:gd name="T73" fmla="*/ 26 h 304"/>
                  <a:gd name="T74" fmla="*/ 254 w 513"/>
                  <a:gd name="T75" fmla="*/ 16 h 304"/>
                  <a:gd name="T76" fmla="*/ 272 w 513"/>
                  <a:gd name="T77" fmla="*/ 0 h 304"/>
                  <a:gd name="T78" fmla="*/ 293 w 513"/>
                  <a:gd name="T79" fmla="*/ 0 h 304"/>
                  <a:gd name="T80" fmla="*/ 338 w 513"/>
                  <a:gd name="T81" fmla="*/ 27 h 304"/>
                  <a:gd name="T82" fmla="*/ 387 w 513"/>
                  <a:gd name="T83" fmla="*/ 66 h 304"/>
                  <a:gd name="T84" fmla="*/ 440 w 513"/>
                  <a:gd name="T85" fmla="*/ 99 h 304"/>
                  <a:gd name="T86" fmla="*/ 469 w 513"/>
                  <a:gd name="T87" fmla="*/ 121 h 304"/>
                  <a:gd name="T88" fmla="*/ 500 w 513"/>
                  <a:gd name="T89" fmla="*/ 142 h 304"/>
                  <a:gd name="T90" fmla="*/ 513 w 513"/>
                  <a:gd name="T91" fmla="*/ 149 h 304"/>
                  <a:gd name="T92" fmla="*/ 505 w 513"/>
                  <a:gd name="T93" fmla="*/ 163 h 304"/>
                  <a:gd name="T94" fmla="*/ 484 w 513"/>
                  <a:gd name="T95" fmla="*/ 177 h 304"/>
                  <a:gd name="T96" fmla="*/ 458 w 513"/>
                  <a:gd name="T97" fmla="*/ 198 h 304"/>
                  <a:gd name="T98" fmla="*/ 434 w 513"/>
                  <a:gd name="T99" fmla="*/ 207 h 304"/>
                  <a:gd name="T100" fmla="*/ 391 w 513"/>
                  <a:gd name="T101" fmla="*/ 226 h 304"/>
                  <a:gd name="T102" fmla="*/ 360 w 513"/>
                  <a:gd name="T103" fmla="*/ 241 h 304"/>
                  <a:gd name="T104" fmla="*/ 325 w 513"/>
                  <a:gd name="T105" fmla="*/ 263 h 304"/>
                  <a:gd name="T106" fmla="*/ 288 w 513"/>
                  <a:gd name="T107" fmla="*/ 268 h 304"/>
                  <a:gd name="T108" fmla="*/ 260 w 513"/>
                  <a:gd name="T109" fmla="*/ 270 h 304"/>
                  <a:gd name="T110" fmla="*/ 251 w 513"/>
                  <a:gd name="T111" fmla="*/ 259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3" h="304">
                    <a:moveTo>
                      <a:pt x="251" y="259"/>
                    </a:moveTo>
                    <a:lnTo>
                      <a:pt x="332" y="237"/>
                    </a:lnTo>
                    <a:lnTo>
                      <a:pt x="398" y="207"/>
                    </a:lnTo>
                    <a:lnTo>
                      <a:pt x="445" y="175"/>
                    </a:lnTo>
                    <a:lnTo>
                      <a:pt x="463" y="154"/>
                    </a:lnTo>
                    <a:lnTo>
                      <a:pt x="396" y="91"/>
                    </a:lnTo>
                    <a:lnTo>
                      <a:pt x="341" y="59"/>
                    </a:lnTo>
                    <a:lnTo>
                      <a:pt x="288" y="26"/>
                    </a:lnTo>
                    <a:lnTo>
                      <a:pt x="277" y="26"/>
                    </a:lnTo>
                    <a:lnTo>
                      <a:pt x="245" y="36"/>
                    </a:lnTo>
                    <a:lnTo>
                      <a:pt x="201" y="49"/>
                    </a:lnTo>
                    <a:lnTo>
                      <a:pt x="123" y="54"/>
                    </a:lnTo>
                    <a:lnTo>
                      <a:pt x="47" y="53"/>
                    </a:lnTo>
                    <a:lnTo>
                      <a:pt x="26" y="54"/>
                    </a:lnTo>
                    <a:lnTo>
                      <a:pt x="26" y="70"/>
                    </a:lnTo>
                    <a:lnTo>
                      <a:pt x="43" y="91"/>
                    </a:lnTo>
                    <a:lnTo>
                      <a:pt x="74" y="132"/>
                    </a:lnTo>
                    <a:lnTo>
                      <a:pt x="114" y="165"/>
                    </a:lnTo>
                    <a:lnTo>
                      <a:pt x="164" y="214"/>
                    </a:lnTo>
                    <a:lnTo>
                      <a:pt x="210" y="249"/>
                    </a:lnTo>
                    <a:lnTo>
                      <a:pt x="240" y="268"/>
                    </a:lnTo>
                    <a:lnTo>
                      <a:pt x="249" y="291"/>
                    </a:lnTo>
                    <a:lnTo>
                      <a:pt x="238" y="304"/>
                    </a:lnTo>
                    <a:lnTo>
                      <a:pt x="221" y="296"/>
                    </a:lnTo>
                    <a:lnTo>
                      <a:pt x="174" y="252"/>
                    </a:lnTo>
                    <a:lnTo>
                      <a:pt x="114" y="202"/>
                    </a:lnTo>
                    <a:lnTo>
                      <a:pt x="70" y="165"/>
                    </a:lnTo>
                    <a:lnTo>
                      <a:pt x="42" y="132"/>
                    </a:lnTo>
                    <a:lnTo>
                      <a:pt x="16" y="98"/>
                    </a:lnTo>
                    <a:lnTo>
                      <a:pt x="5" y="75"/>
                    </a:lnTo>
                    <a:lnTo>
                      <a:pt x="0" y="49"/>
                    </a:lnTo>
                    <a:lnTo>
                      <a:pt x="7" y="33"/>
                    </a:lnTo>
                    <a:lnTo>
                      <a:pt x="25" y="26"/>
                    </a:lnTo>
                    <a:lnTo>
                      <a:pt x="58" y="27"/>
                    </a:lnTo>
                    <a:lnTo>
                      <a:pt x="120" y="36"/>
                    </a:lnTo>
                    <a:lnTo>
                      <a:pt x="173" y="36"/>
                    </a:lnTo>
                    <a:lnTo>
                      <a:pt x="210" y="26"/>
                    </a:lnTo>
                    <a:lnTo>
                      <a:pt x="254" y="16"/>
                    </a:lnTo>
                    <a:lnTo>
                      <a:pt x="272" y="0"/>
                    </a:lnTo>
                    <a:lnTo>
                      <a:pt x="293" y="0"/>
                    </a:lnTo>
                    <a:lnTo>
                      <a:pt x="338" y="27"/>
                    </a:lnTo>
                    <a:lnTo>
                      <a:pt x="387" y="66"/>
                    </a:lnTo>
                    <a:lnTo>
                      <a:pt x="440" y="99"/>
                    </a:lnTo>
                    <a:lnTo>
                      <a:pt x="469" y="121"/>
                    </a:lnTo>
                    <a:lnTo>
                      <a:pt x="500" y="142"/>
                    </a:lnTo>
                    <a:lnTo>
                      <a:pt x="513" y="149"/>
                    </a:lnTo>
                    <a:lnTo>
                      <a:pt x="505" y="163"/>
                    </a:lnTo>
                    <a:lnTo>
                      <a:pt x="484" y="177"/>
                    </a:lnTo>
                    <a:lnTo>
                      <a:pt x="458" y="198"/>
                    </a:lnTo>
                    <a:lnTo>
                      <a:pt x="434" y="207"/>
                    </a:lnTo>
                    <a:lnTo>
                      <a:pt x="391" y="226"/>
                    </a:lnTo>
                    <a:lnTo>
                      <a:pt x="360" y="241"/>
                    </a:lnTo>
                    <a:lnTo>
                      <a:pt x="325" y="263"/>
                    </a:lnTo>
                    <a:lnTo>
                      <a:pt x="288" y="268"/>
                    </a:lnTo>
                    <a:lnTo>
                      <a:pt x="260" y="270"/>
                    </a:lnTo>
                    <a:lnTo>
                      <a:pt x="251" y="2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18" name="Freeform 107">
                <a:extLst>
                  <a:ext uri="{FF2B5EF4-FFF2-40B4-BE49-F238E27FC236}">
                    <a16:creationId xmlns:a16="http://schemas.microsoft.com/office/drawing/2014/main" id="{F613E2C7-C06D-44BD-91D6-F115572F4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128"/>
                <a:ext cx="168" cy="110"/>
              </a:xfrm>
              <a:custGeom>
                <a:avLst/>
                <a:gdLst>
                  <a:gd name="T0" fmla="*/ 141 w 168"/>
                  <a:gd name="T1" fmla="*/ 13 h 110"/>
                  <a:gd name="T2" fmla="*/ 105 w 168"/>
                  <a:gd name="T3" fmla="*/ 42 h 110"/>
                  <a:gd name="T4" fmla="*/ 74 w 168"/>
                  <a:gd name="T5" fmla="*/ 69 h 110"/>
                  <a:gd name="T6" fmla="*/ 26 w 168"/>
                  <a:gd name="T7" fmla="*/ 86 h 110"/>
                  <a:gd name="T8" fmla="*/ 0 w 168"/>
                  <a:gd name="T9" fmla="*/ 94 h 110"/>
                  <a:gd name="T10" fmla="*/ 20 w 168"/>
                  <a:gd name="T11" fmla="*/ 110 h 110"/>
                  <a:gd name="T12" fmla="*/ 55 w 168"/>
                  <a:gd name="T13" fmla="*/ 104 h 110"/>
                  <a:gd name="T14" fmla="*/ 107 w 168"/>
                  <a:gd name="T15" fmla="*/ 69 h 110"/>
                  <a:gd name="T16" fmla="*/ 168 w 168"/>
                  <a:gd name="T17" fmla="*/ 0 h 110"/>
                  <a:gd name="T18" fmla="*/ 141 w 168"/>
                  <a:gd name="T19" fmla="*/ 1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10">
                    <a:moveTo>
                      <a:pt x="141" y="13"/>
                    </a:moveTo>
                    <a:lnTo>
                      <a:pt x="105" y="42"/>
                    </a:lnTo>
                    <a:lnTo>
                      <a:pt x="74" y="69"/>
                    </a:lnTo>
                    <a:lnTo>
                      <a:pt x="26" y="86"/>
                    </a:lnTo>
                    <a:lnTo>
                      <a:pt x="0" y="94"/>
                    </a:lnTo>
                    <a:lnTo>
                      <a:pt x="20" y="110"/>
                    </a:lnTo>
                    <a:lnTo>
                      <a:pt x="55" y="104"/>
                    </a:lnTo>
                    <a:lnTo>
                      <a:pt x="107" y="69"/>
                    </a:lnTo>
                    <a:lnTo>
                      <a:pt x="168" y="0"/>
                    </a:lnTo>
                    <a:lnTo>
                      <a:pt x="141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1101" name="Freeform 108">
              <a:extLst>
                <a:ext uri="{FF2B5EF4-FFF2-40B4-BE49-F238E27FC236}">
                  <a16:creationId xmlns:a16="http://schemas.microsoft.com/office/drawing/2014/main" id="{A38461B9-BDAF-CE3C-18A7-8125138F3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" y="2211"/>
              <a:ext cx="296" cy="256"/>
            </a:xfrm>
            <a:custGeom>
              <a:avLst/>
              <a:gdLst>
                <a:gd name="T0" fmla="*/ 512 w 571"/>
                <a:gd name="T1" fmla="*/ 8 h 494"/>
                <a:gd name="T2" fmla="*/ 536 w 571"/>
                <a:gd name="T3" fmla="*/ 0 h 494"/>
                <a:gd name="T4" fmla="*/ 564 w 571"/>
                <a:gd name="T5" fmla="*/ 20 h 494"/>
                <a:gd name="T6" fmla="*/ 571 w 571"/>
                <a:gd name="T7" fmla="*/ 61 h 494"/>
                <a:gd name="T8" fmla="*/ 562 w 571"/>
                <a:gd name="T9" fmla="*/ 100 h 494"/>
                <a:gd name="T10" fmla="*/ 512 w 571"/>
                <a:gd name="T11" fmla="*/ 179 h 494"/>
                <a:gd name="T12" fmla="*/ 441 w 571"/>
                <a:gd name="T13" fmla="*/ 259 h 494"/>
                <a:gd name="T14" fmla="*/ 362 w 571"/>
                <a:gd name="T15" fmla="*/ 320 h 494"/>
                <a:gd name="T16" fmla="*/ 332 w 571"/>
                <a:gd name="T17" fmla="*/ 343 h 494"/>
                <a:gd name="T18" fmla="*/ 304 w 571"/>
                <a:gd name="T19" fmla="*/ 347 h 494"/>
                <a:gd name="T20" fmla="*/ 252 w 571"/>
                <a:gd name="T21" fmla="*/ 362 h 494"/>
                <a:gd name="T22" fmla="*/ 184 w 571"/>
                <a:gd name="T23" fmla="*/ 375 h 494"/>
                <a:gd name="T24" fmla="*/ 125 w 571"/>
                <a:gd name="T25" fmla="*/ 405 h 494"/>
                <a:gd name="T26" fmla="*/ 90 w 571"/>
                <a:gd name="T27" fmla="*/ 423 h 494"/>
                <a:gd name="T28" fmla="*/ 74 w 571"/>
                <a:gd name="T29" fmla="*/ 444 h 494"/>
                <a:gd name="T30" fmla="*/ 62 w 571"/>
                <a:gd name="T31" fmla="*/ 466 h 494"/>
                <a:gd name="T32" fmla="*/ 44 w 571"/>
                <a:gd name="T33" fmla="*/ 489 h 494"/>
                <a:gd name="T34" fmla="*/ 23 w 571"/>
                <a:gd name="T35" fmla="*/ 494 h 494"/>
                <a:gd name="T36" fmla="*/ 12 w 571"/>
                <a:gd name="T37" fmla="*/ 475 h 494"/>
                <a:gd name="T38" fmla="*/ 12 w 571"/>
                <a:gd name="T39" fmla="*/ 450 h 494"/>
                <a:gd name="T40" fmla="*/ 0 w 571"/>
                <a:gd name="T41" fmla="*/ 439 h 494"/>
                <a:gd name="T42" fmla="*/ 1 w 571"/>
                <a:gd name="T43" fmla="*/ 413 h 494"/>
                <a:gd name="T44" fmla="*/ 28 w 571"/>
                <a:gd name="T45" fmla="*/ 392 h 494"/>
                <a:gd name="T46" fmla="*/ 40 w 571"/>
                <a:gd name="T47" fmla="*/ 385 h 494"/>
                <a:gd name="T48" fmla="*/ 64 w 571"/>
                <a:gd name="T49" fmla="*/ 378 h 494"/>
                <a:gd name="T50" fmla="*/ 75 w 571"/>
                <a:gd name="T51" fmla="*/ 355 h 494"/>
                <a:gd name="T52" fmla="*/ 66 w 571"/>
                <a:gd name="T53" fmla="*/ 321 h 494"/>
                <a:gd name="T54" fmla="*/ 50 w 571"/>
                <a:gd name="T55" fmla="*/ 295 h 494"/>
                <a:gd name="T56" fmla="*/ 62 w 571"/>
                <a:gd name="T57" fmla="*/ 274 h 494"/>
                <a:gd name="T58" fmla="*/ 92 w 571"/>
                <a:gd name="T59" fmla="*/ 279 h 494"/>
                <a:gd name="T60" fmla="*/ 93 w 571"/>
                <a:gd name="T61" fmla="*/ 301 h 494"/>
                <a:gd name="T62" fmla="*/ 93 w 571"/>
                <a:gd name="T63" fmla="*/ 331 h 494"/>
                <a:gd name="T64" fmla="*/ 99 w 571"/>
                <a:gd name="T65" fmla="*/ 359 h 494"/>
                <a:gd name="T66" fmla="*/ 110 w 571"/>
                <a:gd name="T67" fmla="*/ 368 h 494"/>
                <a:gd name="T68" fmla="*/ 141 w 571"/>
                <a:gd name="T69" fmla="*/ 362 h 494"/>
                <a:gd name="T70" fmla="*/ 172 w 571"/>
                <a:gd name="T71" fmla="*/ 345 h 494"/>
                <a:gd name="T72" fmla="*/ 233 w 571"/>
                <a:gd name="T73" fmla="*/ 321 h 494"/>
                <a:gd name="T74" fmla="*/ 280 w 571"/>
                <a:gd name="T75" fmla="*/ 303 h 494"/>
                <a:gd name="T76" fmla="*/ 313 w 571"/>
                <a:gd name="T77" fmla="*/ 296 h 494"/>
                <a:gd name="T78" fmla="*/ 362 w 571"/>
                <a:gd name="T79" fmla="*/ 249 h 494"/>
                <a:gd name="T80" fmla="*/ 417 w 571"/>
                <a:gd name="T81" fmla="*/ 188 h 494"/>
                <a:gd name="T82" fmla="*/ 452 w 571"/>
                <a:gd name="T83" fmla="*/ 143 h 494"/>
                <a:gd name="T84" fmla="*/ 485 w 571"/>
                <a:gd name="T85" fmla="*/ 73 h 494"/>
                <a:gd name="T86" fmla="*/ 512 w 571"/>
                <a:gd name="T87" fmla="*/ 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1" h="494">
                  <a:moveTo>
                    <a:pt x="512" y="8"/>
                  </a:moveTo>
                  <a:lnTo>
                    <a:pt x="536" y="0"/>
                  </a:lnTo>
                  <a:lnTo>
                    <a:pt x="564" y="20"/>
                  </a:lnTo>
                  <a:lnTo>
                    <a:pt x="571" y="61"/>
                  </a:lnTo>
                  <a:lnTo>
                    <a:pt x="562" y="100"/>
                  </a:lnTo>
                  <a:lnTo>
                    <a:pt x="512" y="179"/>
                  </a:lnTo>
                  <a:lnTo>
                    <a:pt x="441" y="259"/>
                  </a:lnTo>
                  <a:lnTo>
                    <a:pt x="362" y="320"/>
                  </a:lnTo>
                  <a:lnTo>
                    <a:pt x="332" y="343"/>
                  </a:lnTo>
                  <a:lnTo>
                    <a:pt x="304" y="347"/>
                  </a:lnTo>
                  <a:lnTo>
                    <a:pt x="252" y="362"/>
                  </a:lnTo>
                  <a:lnTo>
                    <a:pt x="184" y="375"/>
                  </a:lnTo>
                  <a:lnTo>
                    <a:pt x="125" y="405"/>
                  </a:lnTo>
                  <a:lnTo>
                    <a:pt x="90" y="423"/>
                  </a:lnTo>
                  <a:lnTo>
                    <a:pt x="74" y="444"/>
                  </a:lnTo>
                  <a:lnTo>
                    <a:pt x="62" y="466"/>
                  </a:lnTo>
                  <a:lnTo>
                    <a:pt x="44" y="489"/>
                  </a:lnTo>
                  <a:lnTo>
                    <a:pt x="23" y="494"/>
                  </a:lnTo>
                  <a:lnTo>
                    <a:pt x="12" y="475"/>
                  </a:lnTo>
                  <a:lnTo>
                    <a:pt x="12" y="450"/>
                  </a:lnTo>
                  <a:lnTo>
                    <a:pt x="0" y="439"/>
                  </a:lnTo>
                  <a:lnTo>
                    <a:pt x="1" y="413"/>
                  </a:lnTo>
                  <a:lnTo>
                    <a:pt x="28" y="392"/>
                  </a:lnTo>
                  <a:lnTo>
                    <a:pt x="40" y="385"/>
                  </a:lnTo>
                  <a:lnTo>
                    <a:pt x="64" y="378"/>
                  </a:lnTo>
                  <a:lnTo>
                    <a:pt x="75" y="355"/>
                  </a:lnTo>
                  <a:lnTo>
                    <a:pt x="66" y="321"/>
                  </a:lnTo>
                  <a:lnTo>
                    <a:pt x="50" y="295"/>
                  </a:lnTo>
                  <a:lnTo>
                    <a:pt x="62" y="274"/>
                  </a:lnTo>
                  <a:lnTo>
                    <a:pt x="92" y="279"/>
                  </a:lnTo>
                  <a:lnTo>
                    <a:pt x="93" y="301"/>
                  </a:lnTo>
                  <a:lnTo>
                    <a:pt x="93" y="331"/>
                  </a:lnTo>
                  <a:lnTo>
                    <a:pt x="99" y="359"/>
                  </a:lnTo>
                  <a:lnTo>
                    <a:pt x="110" y="368"/>
                  </a:lnTo>
                  <a:lnTo>
                    <a:pt x="141" y="362"/>
                  </a:lnTo>
                  <a:lnTo>
                    <a:pt x="172" y="345"/>
                  </a:lnTo>
                  <a:lnTo>
                    <a:pt x="233" y="321"/>
                  </a:lnTo>
                  <a:lnTo>
                    <a:pt x="280" y="303"/>
                  </a:lnTo>
                  <a:lnTo>
                    <a:pt x="313" y="296"/>
                  </a:lnTo>
                  <a:lnTo>
                    <a:pt x="362" y="249"/>
                  </a:lnTo>
                  <a:lnTo>
                    <a:pt x="417" y="188"/>
                  </a:lnTo>
                  <a:lnTo>
                    <a:pt x="452" y="143"/>
                  </a:lnTo>
                  <a:lnTo>
                    <a:pt x="485" y="73"/>
                  </a:lnTo>
                  <a:lnTo>
                    <a:pt x="512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1119" name="Group 109">
            <a:extLst>
              <a:ext uri="{FF2B5EF4-FFF2-40B4-BE49-F238E27FC236}">
                <a16:creationId xmlns:a16="http://schemas.microsoft.com/office/drawing/2014/main" id="{70A550F9-55C6-5870-F471-FB9BE1F8BFB3}"/>
              </a:ext>
            </a:extLst>
          </p:cNvPr>
          <p:cNvGrpSpPr>
            <a:grpSpLocks/>
          </p:cNvGrpSpPr>
          <p:nvPr/>
        </p:nvGrpSpPr>
        <p:grpSpPr bwMode="auto">
          <a:xfrm>
            <a:off x="7032625" y="3109278"/>
            <a:ext cx="1087438" cy="2055812"/>
            <a:chOff x="4206" y="1776"/>
            <a:chExt cx="685" cy="1252"/>
          </a:xfrm>
        </p:grpSpPr>
        <p:grpSp>
          <p:nvGrpSpPr>
            <p:cNvPr id="131120" name="Group 110">
              <a:extLst>
                <a:ext uri="{FF2B5EF4-FFF2-40B4-BE49-F238E27FC236}">
                  <a16:creationId xmlns:a16="http://schemas.microsoft.com/office/drawing/2014/main" id="{05E8C68D-4283-0FBE-7741-A43DCE49BA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6" y="1776"/>
              <a:ext cx="310" cy="696"/>
              <a:chOff x="2962" y="173"/>
              <a:chExt cx="597" cy="1341"/>
            </a:xfrm>
          </p:grpSpPr>
          <p:sp>
            <p:nvSpPr>
              <p:cNvPr id="131177" name="Freeform 111">
                <a:extLst>
                  <a:ext uri="{FF2B5EF4-FFF2-40B4-BE49-F238E27FC236}">
                    <a16:creationId xmlns:a16="http://schemas.microsoft.com/office/drawing/2014/main" id="{3CA8E3D9-B955-7D87-4FDB-F76991908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232"/>
                <a:ext cx="318" cy="1264"/>
              </a:xfrm>
              <a:custGeom>
                <a:avLst/>
                <a:gdLst>
                  <a:gd name="T0" fmla="*/ 312 w 318"/>
                  <a:gd name="T1" fmla="*/ 226 h 1264"/>
                  <a:gd name="T2" fmla="*/ 318 w 318"/>
                  <a:gd name="T3" fmla="*/ 274 h 1264"/>
                  <a:gd name="T4" fmla="*/ 318 w 318"/>
                  <a:gd name="T5" fmla="*/ 524 h 1264"/>
                  <a:gd name="T6" fmla="*/ 295 w 318"/>
                  <a:gd name="T7" fmla="*/ 859 h 1264"/>
                  <a:gd name="T8" fmla="*/ 297 w 318"/>
                  <a:gd name="T9" fmla="*/ 1074 h 1264"/>
                  <a:gd name="T10" fmla="*/ 309 w 318"/>
                  <a:gd name="T11" fmla="*/ 1222 h 1264"/>
                  <a:gd name="T12" fmla="*/ 297 w 318"/>
                  <a:gd name="T13" fmla="*/ 1264 h 1264"/>
                  <a:gd name="T14" fmla="*/ 279 w 318"/>
                  <a:gd name="T15" fmla="*/ 1255 h 1264"/>
                  <a:gd name="T16" fmla="*/ 170 w 318"/>
                  <a:gd name="T17" fmla="*/ 1173 h 1264"/>
                  <a:gd name="T18" fmla="*/ 143 w 318"/>
                  <a:gd name="T19" fmla="*/ 1157 h 1264"/>
                  <a:gd name="T20" fmla="*/ 126 w 318"/>
                  <a:gd name="T21" fmla="*/ 1133 h 1264"/>
                  <a:gd name="T22" fmla="*/ 98 w 318"/>
                  <a:gd name="T23" fmla="*/ 1103 h 1264"/>
                  <a:gd name="T24" fmla="*/ 62 w 318"/>
                  <a:gd name="T25" fmla="*/ 1071 h 1264"/>
                  <a:gd name="T26" fmla="*/ 44 w 318"/>
                  <a:gd name="T27" fmla="*/ 1028 h 1264"/>
                  <a:gd name="T28" fmla="*/ 0 w 318"/>
                  <a:gd name="T29" fmla="*/ 989 h 1264"/>
                  <a:gd name="T30" fmla="*/ 0 w 318"/>
                  <a:gd name="T31" fmla="*/ 968 h 1264"/>
                  <a:gd name="T32" fmla="*/ 24 w 318"/>
                  <a:gd name="T33" fmla="*/ 939 h 1264"/>
                  <a:gd name="T34" fmla="*/ 33 w 318"/>
                  <a:gd name="T35" fmla="*/ 901 h 1264"/>
                  <a:gd name="T36" fmla="*/ 27 w 318"/>
                  <a:gd name="T37" fmla="*/ 882 h 1264"/>
                  <a:gd name="T38" fmla="*/ 16 w 318"/>
                  <a:gd name="T39" fmla="*/ 848 h 1264"/>
                  <a:gd name="T40" fmla="*/ 12 w 318"/>
                  <a:gd name="T41" fmla="*/ 825 h 1264"/>
                  <a:gd name="T42" fmla="*/ 29 w 318"/>
                  <a:gd name="T43" fmla="*/ 789 h 1264"/>
                  <a:gd name="T44" fmla="*/ 29 w 318"/>
                  <a:gd name="T45" fmla="*/ 766 h 1264"/>
                  <a:gd name="T46" fmla="*/ 10 w 318"/>
                  <a:gd name="T47" fmla="*/ 718 h 1264"/>
                  <a:gd name="T48" fmla="*/ 10 w 318"/>
                  <a:gd name="T49" fmla="*/ 690 h 1264"/>
                  <a:gd name="T50" fmla="*/ 22 w 318"/>
                  <a:gd name="T51" fmla="*/ 668 h 1264"/>
                  <a:gd name="T52" fmla="*/ 40 w 318"/>
                  <a:gd name="T53" fmla="*/ 643 h 1264"/>
                  <a:gd name="T54" fmla="*/ 38 w 318"/>
                  <a:gd name="T55" fmla="*/ 600 h 1264"/>
                  <a:gd name="T56" fmla="*/ 27 w 318"/>
                  <a:gd name="T57" fmla="*/ 566 h 1264"/>
                  <a:gd name="T58" fmla="*/ 38 w 318"/>
                  <a:gd name="T59" fmla="*/ 524 h 1264"/>
                  <a:gd name="T60" fmla="*/ 49 w 318"/>
                  <a:gd name="T61" fmla="*/ 513 h 1264"/>
                  <a:gd name="T62" fmla="*/ 40 w 318"/>
                  <a:gd name="T63" fmla="*/ 476 h 1264"/>
                  <a:gd name="T64" fmla="*/ 16 w 318"/>
                  <a:gd name="T65" fmla="*/ 436 h 1264"/>
                  <a:gd name="T66" fmla="*/ 10 w 318"/>
                  <a:gd name="T67" fmla="*/ 409 h 1264"/>
                  <a:gd name="T68" fmla="*/ 16 w 318"/>
                  <a:gd name="T69" fmla="*/ 383 h 1264"/>
                  <a:gd name="T70" fmla="*/ 45 w 318"/>
                  <a:gd name="T71" fmla="*/ 362 h 1264"/>
                  <a:gd name="T72" fmla="*/ 44 w 318"/>
                  <a:gd name="T73" fmla="*/ 344 h 1264"/>
                  <a:gd name="T74" fmla="*/ 12 w 318"/>
                  <a:gd name="T75" fmla="*/ 286 h 1264"/>
                  <a:gd name="T76" fmla="*/ 1 w 318"/>
                  <a:gd name="T77" fmla="*/ 242 h 1264"/>
                  <a:gd name="T78" fmla="*/ 10 w 318"/>
                  <a:gd name="T79" fmla="*/ 216 h 1264"/>
                  <a:gd name="T80" fmla="*/ 40 w 318"/>
                  <a:gd name="T81" fmla="*/ 192 h 1264"/>
                  <a:gd name="T82" fmla="*/ 33 w 318"/>
                  <a:gd name="T83" fmla="*/ 173 h 1264"/>
                  <a:gd name="T84" fmla="*/ 12 w 318"/>
                  <a:gd name="T85" fmla="*/ 149 h 1264"/>
                  <a:gd name="T86" fmla="*/ 12 w 318"/>
                  <a:gd name="T87" fmla="*/ 124 h 1264"/>
                  <a:gd name="T88" fmla="*/ 45 w 318"/>
                  <a:gd name="T89" fmla="*/ 108 h 1264"/>
                  <a:gd name="T90" fmla="*/ 61 w 318"/>
                  <a:gd name="T91" fmla="*/ 90 h 1264"/>
                  <a:gd name="T92" fmla="*/ 33 w 318"/>
                  <a:gd name="T93" fmla="*/ 51 h 1264"/>
                  <a:gd name="T94" fmla="*/ 33 w 318"/>
                  <a:gd name="T95" fmla="*/ 32 h 1264"/>
                  <a:gd name="T96" fmla="*/ 66 w 318"/>
                  <a:gd name="T97" fmla="*/ 19 h 1264"/>
                  <a:gd name="T98" fmla="*/ 68 w 318"/>
                  <a:gd name="T99" fmla="*/ 0 h 1264"/>
                  <a:gd name="T100" fmla="*/ 105 w 318"/>
                  <a:gd name="T101" fmla="*/ 51 h 1264"/>
                  <a:gd name="T102" fmla="*/ 149 w 318"/>
                  <a:gd name="T103" fmla="*/ 106 h 1264"/>
                  <a:gd name="T104" fmla="*/ 203 w 318"/>
                  <a:gd name="T105" fmla="*/ 149 h 1264"/>
                  <a:gd name="T106" fmla="*/ 247 w 318"/>
                  <a:gd name="T107" fmla="*/ 183 h 1264"/>
                  <a:gd name="T108" fmla="*/ 295 w 318"/>
                  <a:gd name="T109" fmla="*/ 210 h 1264"/>
                  <a:gd name="T110" fmla="*/ 312 w 318"/>
                  <a:gd name="T111" fmla="*/ 226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8" h="1264">
                    <a:moveTo>
                      <a:pt x="312" y="226"/>
                    </a:moveTo>
                    <a:lnTo>
                      <a:pt x="318" y="274"/>
                    </a:lnTo>
                    <a:lnTo>
                      <a:pt x="318" y="524"/>
                    </a:lnTo>
                    <a:lnTo>
                      <a:pt x="295" y="859"/>
                    </a:lnTo>
                    <a:lnTo>
                      <a:pt x="297" y="1074"/>
                    </a:lnTo>
                    <a:lnTo>
                      <a:pt x="309" y="1222"/>
                    </a:lnTo>
                    <a:lnTo>
                      <a:pt x="297" y="1264"/>
                    </a:lnTo>
                    <a:lnTo>
                      <a:pt x="279" y="1255"/>
                    </a:lnTo>
                    <a:lnTo>
                      <a:pt x="170" y="1173"/>
                    </a:lnTo>
                    <a:lnTo>
                      <a:pt x="143" y="1157"/>
                    </a:lnTo>
                    <a:lnTo>
                      <a:pt x="126" y="1133"/>
                    </a:lnTo>
                    <a:lnTo>
                      <a:pt x="98" y="1103"/>
                    </a:lnTo>
                    <a:lnTo>
                      <a:pt x="62" y="1071"/>
                    </a:lnTo>
                    <a:lnTo>
                      <a:pt x="44" y="1028"/>
                    </a:lnTo>
                    <a:lnTo>
                      <a:pt x="0" y="989"/>
                    </a:lnTo>
                    <a:lnTo>
                      <a:pt x="0" y="968"/>
                    </a:lnTo>
                    <a:lnTo>
                      <a:pt x="24" y="939"/>
                    </a:lnTo>
                    <a:lnTo>
                      <a:pt x="33" y="901"/>
                    </a:lnTo>
                    <a:lnTo>
                      <a:pt x="27" y="882"/>
                    </a:lnTo>
                    <a:lnTo>
                      <a:pt x="16" y="848"/>
                    </a:lnTo>
                    <a:lnTo>
                      <a:pt x="12" y="825"/>
                    </a:lnTo>
                    <a:lnTo>
                      <a:pt x="29" y="789"/>
                    </a:lnTo>
                    <a:lnTo>
                      <a:pt x="29" y="766"/>
                    </a:lnTo>
                    <a:lnTo>
                      <a:pt x="10" y="718"/>
                    </a:lnTo>
                    <a:lnTo>
                      <a:pt x="10" y="690"/>
                    </a:lnTo>
                    <a:lnTo>
                      <a:pt x="22" y="668"/>
                    </a:lnTo>
                    <a:lnTo>
                      <a:pt x="40" y="643"/>
                    </a:lnTo>
                    <a:lnTo>
                      <a:pt x="38" y="600"/>
                    </a:lnTo>
                    <a:lnTo>
                      <a:pt x="27" y="566"/>
                    </a:lnTo>
                    <a:lnTo>
                      <a:pt x="38" y="524"/>
                    </a:lnTo>
                    <a:lnTo>
                      <a:pt x="49" y="513"/>
                    </a:lnTo>
                    <a:lnTo>
                      <a:pt x="40" y="476"/>
                    </a:lnTo>
                    <a:lnTo>
                      <a:pt x="16" y="436"/>
                    </a:lnTo>
                    <a:lnTo>
                      <a:pt x="10" y="409"/>
                    </a:lnTo>
                    <a:lnTo>
                      <a:pt x="16" y="383"/>
                    </a:lnTo>
                    <a:lnTo>
                      <a:pt x="45" y="362"/>
                    </a:lnTo>
                    <a:lnTo>
                      <a:pt x="44" y="344"/>
                    </a:lnTo>
                    <a:lnTo>
                      <a:pt x="12" y="286"/>
                    </a:lnTo>
                    <a:lnTo>
                      <a:pt x="1" y="242"/>
                    </a:lnTo>
                    <a:lnTo>
                      <a:pt x="10" y="216"/>
                    </a:lnTo>
                    <a:lnTo>
                      <a:pt x="40" y="192"/>
                    </a:lnTo>
                    <a:lnTo>
                      <a:pt x="33" y="173"/>
                    </a:lnTo>
                    <a:lnTo>
                      <a:pt x="12" y="149"/>
                    </a:lnTo>
                    <a:lnTo>
                      <a:pt x="12" y="124"/>
                    </a:lnTo>
                    <a:lnTo>
                      <a:pt x="45" y="108"/>
                    </a:lnTo>
                    <a:lnTo>
                      <a:pt x="61" y="90"/>
                    </a:lnTo>
                    <a:lnTo>
                      <a:pt x="33" y="51"/>
                    </a:lnTo>
                    <a:lnTo>
                      <a:pt x="33" y="32"/>
                    </a:lnTo>
                    <a:lnTo>
                      <a:pt x="66" y="19"/>
                    </a:lnTo>
                    <a:lnTo>
                      <a:pt x="68" y="0"/>
                    </a:lnTo>
                    <a:lnTo>
                      <a:pt x="105" y="51"/>
                    </a:lnTo>
                    <a:lnTo>
                      <a:pt x="149" y="106"/>
                    </a:lnTo>
                    <a:lnTo>
                      <a:pt x="203" y="149"/>
                    </a:lnTo>
                    <a:lnTo>
                      <a:pt x="247" y="183"/>
                    </a:lnTo>
                    <a:lnTo>
                      <a:pt x="295" y="210"/>
                    </a:lnTo>
                    <a:lnTo>
                      <a:pt x="312" y="22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78" name="Freeform 112">
                <a:extLst>
                  <a:ext uri="{FF2B5EF4-FFF2-40B4-BE49-F238E27FC236}">
                    <a16:creationId xmlns:a16="http://schemas.microsoft.com/office/drawing/2014/main" id="{D9CF4FBD-4678-B4C0-B421-67A2C74FA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2" y="252"/>
                <a:ext cx="97" cy="965"/>
              </a:xfrm>
              <a:custGeom>
                <a:avLst/>
                <a:gdLst>
                  <a:gd name="T0" fmla="*/ 65 w 97"/>
                  <a:gd name="T1" fmla="*/ 32 h 965"/>
                  <a:gd name="T2" fmla="*/ 97 w 97"/>
                  <a:gd name="T3" fmla="*/ 67 h 965"/>
                  <a:gd name="T4" fmla="*/ 77 w 97"/>
                  <a:gd name="T5" fmla="*/ 94 h 965"/>
                  <a:gd name="T6" fmla="*/ 36 w 97"/>
                  <a:gd name="T7" fmla="*/ 113 h 965"/>
                  <a:gd name="T8" fmla="*/ 52 w 97"/>
                  <a:gd name="T9" fmla="*/ 140 h 965"/>
                  <a:gd name="T10" fmla="*/ 71 w 97"/>
                  <a:gd name="T11" fmla="*/ 174 h 965"/>
                  <a:gd name="T12" fmla="*/ 48 w 97"/>
                  <a:gd name="T13" fmla="*/ 197 h 965"/>
                  <a:gd name="T14" fmla="*/ 28 w 97"/>
                  <a:gd name="T15" fmla="*/ 224 h 965"/>
                  <a:gd name="T16" fmla="*/ 48 w 97"/>
                  <a:gd name="T17" fmla="*/ 272 h 965"/>
                  <a:gd name="T18" fmla="*/ 71 w 97"/>
                  <a:gd name="T19" fmla="*/ 316 h 965"/>
                  <a:gd name="T20" fmla="*/ 65 w 97"/>
                  <a:gd name="T21" fmla="*/ 354 h 965"/>
                  <a:gd name="T22" fmla="*/ 36 w 97"/>
                  <a:gd name="T23" fmla="*/ 386 h 965"/>
                  <a:gd name="T24" fmla="*/ 70 w 97"/>
                  <a:gd name="T25" fmla="*/ 455 h 965"/>
                  <a:gd name="T26" fmla="*/ 83 w 97"/>
                  <a:gd name="T27" fmla="*/ 498 h 965"/>
                  <a:gd name="T28" fmla="*/ 58 w 97"/>
                  <a:gd name="T29" fmla="*/ 530 h 965"/>
                  <a:gd name="T30" fmla="*/ 63 w 97"/>
                  <a:gd name="T31" fmla="*/ 580 h 965"/>
                  <a:gd name="T32" fmla="*/ 81 w 97"/>
                  <a:gd name="T33" fmla="*/ 628 h 965"/>
                  <a:gd name="T34" fmla="*/ 60 w 97"/>
                  <a:gd name="T35" fmla="*/ 655 h 965"/>
                  <a:gd name="T36" fmla="*/ 31 w 97"/>
                  <a:gd name="T37" fmla="*/ 688 h 965"/>
                  <a:gd name="T38" fmla="*/ 60 w 97"/>
                  <a:gd name="T39" fmla="*/ 747 h 965"/>
                  <a:gd name="T40" fmla="*/ 71 w 97"/>
                  <a:gd name="T41" fmla="*/ 788 h 965"/>
                  <a:gd name="T42" fmla="*/ 46 w 97"/>
                  <a:gd name="T43" fmla="*/ 797 h 965"/>
                  <a:gd name="T44" fmla="*/ 52 w 97"/>
                  <a:gd name="T45" fmla="*/ 861 h 965"/>
                  <a:gd name="T46" fmla="*/ 65 w 97"/>
                  <a:gd name="T47" fmla="*/ 895 h 965"/>
                  <a:gd name="T48" fmla="*/ 46 w 97"/>
                  <a:gd name="T49" fmla="*/ 934 h 965"/>
                  <a:gd name="T50" fmla="*/ 1 w 97"/>
                  <a:gd name="T51" fmla="*/ 954 h 965"/>
                  <a:gd name="T52" fmla="*/ 35 w 97"/>
                  <a:gd name="T53" fmla="*/ 888 h 965"/>
                  <a:gd name="T54" fmla="*/ 19 w 97"/>
                  <a:gd name="T55" fmla="*/ 834 h 965"/>
                  <a:gd name="T56" fmla="*/ 23 w 97"/>
                  <a:gd name="T57" fmla="*/ 788 h 965"/>
                  <a:gd name="T58" fmla="*/ 36 w 97"/>
                  <a:gd name="T59" fmla="*/ 764 h 965"/>
                  <a:gd name="T60" fmla="*/ 8 w 97"/>
                  <a:gd name="T61" fmla="*/ 706 h 965"/>
                  <a:gd name="T62" fmla="*/ 8 w 97"/>
                  <a:gd name="T63" fmla="*/ 646 h 965"/>
                  <a:gd name="T64" fmla="*/ 43 w 97"/>
                  <a:gd name="T65" fmla="*/ 619 h 965"/>
                  <a:gd name="T66" fmla="*/ 35 w 97"/>
                  <a:gd name="T67" fmla="*/ 576 h 965"/>
                  <a:gd name="T68" fmla="*/ 25 w 97"/>
                  <a:gd name="T69" fmla="*/ 525 h 965"/>
                  <a:gd name="T70" fmla="*/ 52 w 97"/>
                  <a:gd name="T71" fmla="*/ 493 h 965"/>
                  <a:gd name="T72" fmla="*/ 40 w 97"/>
                  <a:gd name="T73" fmla="*/ 457 h 965"/>
                  <a:gd name="T74" fmla="*/ 8 w 97"/>
                  <a:gd name="T75" fmla="*/ 400 h 965"/>
                  <a:gd name="T76" fmla="*/ 13 w 97"/>
                  <a:gd name="T77" fmla="*/ 363 h 965"/>
                  <a:gd name="T78" fmla="*/ 43 w 97"/>
                  <a:gd name="T79" fmla="*/ 332 h 965"/>
                  <a:gd name="T80" fmla="*/ 11 w 97"/>
                  <a:gd name="T81" fmla="*/ 260 h 965"/>
                  <a:gd name="T82" fmla="*/ 0 w 97"/>
                  <a:gd name="T83" fmla="*/ 218 h 965"/>
                  <a:gd name="T84" fmla="*/ 25 w 97"/>
                  <a:gd name="T85" fmla="*/ 186 h 965"/>
                  <a:gd name="T86" fmla="*/ 36 w 97"/>
                  <a:gd name="T87" fmla="*/ 164 h 965"/>
                  <a:gd name="T88" fmla="*/ 8 w 97"/>
                  <a:gd name="T89" fmla="*/ 130 h 965"/>
                  <a:gd name="T90" fmla="*/ 19 w 97"/>
                  <a:gd name="T91" fmla="*/ 97 h 965"/>
                  <a:gd name="T92" fmla="*/ 52 w 97"/>
                  <a:gd name="T93" fmla="*/ 76 h 965"/>
                  <a:gd name="T94" fmla="*/ 53 w 97"/>
                  <a:gd name="T95" fmla="*/ 50 h 965"/>
                  <a:gd name="T96" fmla="*/ 36 w 97"/>
                  <a:gd name="T97" fmla="*/ 17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965">
                    <a:moveTo>
                      <a:pt x="48" y="0"/>
                    </a:moveTo>
                    <a:lnTo>
                      <a:pt x="65" y="32"/>
                    </a:lnTo>
                    <a:lnTo>
                      <a:pt x="81" y="53"/>
                    </a:lnTo>
                    <a:lnTo>
                      <a:pt x="97" y="67"/>
                    </a:lnTo>
                    <a:lnTo>
                      <a:pt x="93" y="83"/>
                    </a:lnTo>
                    <a:lnTo>
                      <a:pt x="77" y="94"/>
                    </a:lnTo>
                    <a:lnTo>
                      <a:pt x="53" y="99"/>
                    </a:lnTo>
                    <a:lnTo>
                      <a:pt x="36" y="113"/>
                    </a:lnTo>
                    <a:lnTo>
                      <a:pt x="40" y="130"/>
                    </a:lnTo>
                    <a:lnTo>
                      <a:pt x="52" y="140"/>
                    </a:lnTo>
                    <a:lnTo>
                      <a:pt x="71" y="162"/>
                    </a:lnTo>
                    <a:lnTo>
                      <a:pt x="71" y="174"/>
                    </a:lnTo>
                    <a:lnTo>
                      <a:pt x="65" y="186"/>
                    </a:lnTo>
                    <a:lnTo>
                      <a:pt x="48" y="197"/>
                    </a:lnTo>
                    <a:lnTo>
                      <a:pt x="31" y="208"/>
                    </a:lnTo>
                    <a:lnTo>
                      <a:pt x="28" y="224"/>
                    </a:lnTo>
                    <a:lnTo>
                      <a:pt x="35" y="240"/>
                    </a:lnTo>
                    <a:lnTo>
                      <a:pt x="48" y="272"/>
                    </a:lnTo>
                    <a:lnTo>
                      <a:pt x="60" y="297"/>
                    </a:lnTo>
                    <a:lnTo>
                      <a:pt x="71" y="316"/>
                    </a:lnTo>
                    <a:lnTo>
                      <a:pt x="71" y="336"/>
                    </a:lnTo>
                    <a:lnTo>
                      <a:pt x="65" y="354"/>
                    </a:lnTo>
                    <a:lnTo>
                      <a:pt x="48" y="370"/>
                    </a:lnTo>
                    <a:lnTo>
                      <a:pt x="36" y="386"/>
                    </a:lnTo>
                    <a:lnTo>
                      <a:pt x="40" y="413"/>
                    </a:lnTo>
                    <a:lnTo>
                      <a:pt x="70" y="455"/>
                    </a:lnTo>
                    <a:lnTo>
                      <a:pt x="81" y="477"/>
                    </a:lnTo>
                    <a:lnTo>
                      <a:pt x="83" y="498"/>
                    </a:lnTo>
                    <a:lnTo>
                      <a:pt x="71" y="514"/>
                    </a:lnTo>
                    <a:lnTo>
                      <a:pt x="58" y="530"/>
                    </a:lnTo>
                    <a:lnTo>
                      <a:pt x="53" y="553"/>
                    </a:lnTo>
                    <a:lnTo>
                      <a:pt x="63" y="580"/>
                    </a:lnTo>
                    <a:lnTo>
                      <a:pt x="75" y="608"/>
                    </a:lnTo>
                    <a:lnTo>
                      <a:pt x="81" y="628"/>
                    </a:lnTo>
                    <a:lnTo>
                      <a:pt x="75" y="641"/>
                    </a:lnTo>
                    <a:lnTo>
                      <a:pt x="60" y="655"/>
                    </a:lnTo>
                    <a:lnTo>
                      <a:pt x="40" y="672"/>
                    </a:lnTo>
                    <a:lnTo>
                      <a:pt x="31" y="688"/>
                    </a:lnTo>
                    <a:lnTo>
                      <a:pt x="40" y="717"/>
                    </a:lnTo>
                    <a:lnTo>
                      <a:pt x="60" y="747"/>
                    </a:lnTo>
                    <a:lnTo>
                      <a:pt x="70" y="769"/>
                    </a:lnTo>
                    <a:lnTo>
                      <a:pt x="71" y="788"/>
                    </a:lnTo>
                    <a:lnTo>
                      <a:pt x="65" y="797"/>
                    </a:lnTo>
                    <a:lnTo>
                      <a:pt x="46" y="797"/>
                    </a:lnTo>
                    <a:lnTo>
                      <a:pt x="40" y="836"/>
                    </a:lnTo>
                    <a:lnTo>
                      <a:pt x="52" y="861"/>
                    </a:lnTo>
                    <a:lnTo>
                      <a:pt x="63" y="879"/>
                    </a:lnTo>
                    <a:lnTo>
                      <a:pt x="65" y="895"/>
                    </a:lnTo>
                    <a:lnTo>
                      <a:pt x="65" y="911"/>
                    </a:lnTo>
                    <a:lnTo>
                      <a:pt x="46" y="934"/>
                    </a:lnTo>
                    <a:lnTo>
                      <a:pt x="19" y="965"/>
                    </a:lnTo>
                    <a:lnTo>
                      <a:pt x="1" y="954"/>
                    </a:lnTo>
                    <a:lnTo>
                      <a:pt x="8" y="929"/>
                    </a:lnTo>
                    <a:lnTo>
                      <a:pt x="35" y="888"/>
                    </a:lnTo>
                    <a:lnTo>
                      <a:pt x="31" y="863"/>
                    </a:lnTo>
                    <a:lnTo>
                      <a:pt x="19" y="834"/>
                    </a:lnTo>
                    <a:lnTo>
                      <a:pt x="11" y="809"/>
                    </a:lnTo>
                    <a:lnTo>
                      <a:pt x="23" y="788"/>
                    </a:lnTo>
                    <a:lnTo>
                      <a:pt x="35" y="780"/>
                    </a:lnTo>
                    <a:lnTo>
                      <a:pt x="36" y="764"/>
                    </a:lnTo>
                    <a:lnTo>
                      <a:pt x="23" y="733"/>
                    </a:lnTo>
                    <a:lnTo>
                      <a:pt x="8" y="706"/>
                    </a:lnTo>
                    <a:lnTo>
                      <a:pt x="0" y="679"/>
                    </a:lnTo>
                    <a:lnTo>
                      <a:pt x="8" y="646"/>
                    </a:lnTo>
                    <a:lnTo>
                      <a:pt x="35" y="634"/>
                    </a:lnTo>
                    <a:lnTo>
                      <a:pt x="43" y="619"/>
                    </a:lnTo>
                    <a:lnTo>
                      <a:pt x="40" y="598"/>
                    </a:lnTo>
                    <a:lnTo>
                      <a:pt x="35" y="576"/>
                    </a:lnTo>
                    <a:lnTo>
                      <a:pt x="25" y="548"/>
                    </a:lnTo>
                    <a:lnTo>
                      <a:pt x="25" y="525"/>
                    </a:lnTo>
                    <a:lnTo>
                      <a:pt x="36" y="511"/>
                    </a:lnTo>
                    <a:lnTo>
                      <a:pt x="52" y="493"/>
                    </a:lnTo>
                    <a:lnTo>
                      <a:pt x="52" y="482"/>
                    </a:lnTo>
                    <a:lnTo>
                      <a:pt x="40" y="457"/>
                    </a:lnTo>
                    <a:lnTo>
                      <a:pt x="17" y="425"/>
                    </a:lnTo>
                    <a:lnTo>
                      <a:pt x="8" y="400"/>
                    </a:lnTo>
                    <a:lnTo>
                      <a:pt x="8" y="381"/>
                    </a:lnTo>
                    <a:lnTo>
                      <a:pt x="13" y="363"/>
                    </a:lnTo>
                    <a:lnTo>
                      <a:pt x="28" y="348"/>
                    </a:lnTo>
                    <a:lnTo>
                      <a:pt x="43" y="332"/>
                    </a:lnTo>
                    <a:lnTo>
                      <a:pt x="43" y="320"/>
                    </a:lnTo>
                    <a:lnTo>
                      <a:pt x="11" y="260"/>
                    </a:lnTo>
                    <a:lnTo>
                      <a:pt x="5" y="238"/>
                    </a:lnTo>
                    <a:lnTo>
                      <a:pt x="0" y="218"/>
                    </a:lnTo>
                    <a:lnTo>
                      <a:pt x="11" y="200"/>
                    </a:lnTo>
                    <a:lnTo>
                      <a:pt x="25" y="186"/>
                    </a:lnTo>
                    <a:lnTo>
                      <a:pt x="36" y="174"/>
                    </a:lnTo>
                    <a:lnTo>
                      <a:pt x="36" y="164"/>
                    </a:lnTo>
                    <a:lnTo>
                      <a:pt x="25" y="147"/>
                    </a:lnTo>
                    <a:lnTo>
                      <a:pt x="8" y="130"/>
                    </a:lnTo>
                    <a:lnTo>
                      <a:pt x="8" y="113"/>
                    </a:lnTo>
                    <a:lnTo>
                      <a:pt x="19" y="97"/>
                    </a:lnTo>
                    <a:lnTo>
                      <a:pt x="36" y="83"/>
                    </a:lnTo>
                    <a:lnTo>
                      <a:pt x="52" y="76"/>
                    </a:lnTo>
                    <a:lnTo>
                      <a:pt x="60" y="65"/>
                    </a:lnTo>
                    <a:lnTo>
                      <a:pt x="53" y="50"/>
                    </a:lnTo>
                    <a:lnTo>
                      <a:pt x="43" y="34"/>
                    </a:lnTo>
                    <a:lnTo>
                      <a:pt x="36" y="17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79" name="Freeform 113">
                <a:extLst>
                  <a:ext uri="{FF2B5EF4-FFF2-40B4-BE49-F238E27FC236}">
                    <a16:creationId xmlns:a16="http://schemas.microsoft.com/office/drawing/2014/main" id="{3320B7A4-A091-25EE-4776-F8A9D9C93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" y="485"/>
                <a:ext cx="93" cy="782"/>
              </a:xfrm>
              <a:custGeom>
                <a:avLst/>
                <a:gdLst>
                  <a:gd name="T0" fmla="*/ 82 w 93"/>
                  <a:gd name="T1" fmla="*/ 21 h 782"/>
                  <a:gd name="T2" fmla="*/ 86 w 93"/>
                  <a:gd name="T3" fmla="*/ 76 h 782"/>
                  <a:gd name="T4" fmla="*/ 47 w 93"/>
                  <a:gd name="T5" fmla="*/ 97 h 782"/>
                  <a:gd name="T6" fmla="*/ 59 w 93"/>
                  <a:gd name="T7" fmla="*/ 157 h 782"/>
                  <a:gd name="T8" fmla="*/ 77 w 93"/>
                  <a:gd name="T9" fmla="*/ 215 h 782"/>
                  <a:gd name="T10" fmla="*/ 53 w 93"/>
                  <a:gd name="T11" fmla="*/ 243 h 782"/>
                  <a:gd name="T12" fmla="*/ 59 w 93"/>
                  <a:gd name="T13" fmla="*/ 293 h 782"/>
                  <a:gd name="T14" fmla="*/ 77 w 93"/>
                  <a:gd name="T15" fmla="*/ 346 h 782"/>
                  <a:gd name="T16" fmla="*/ 65 w 93"/>
                  <a:gd name="T17" fmla="*/ 383 h 782"/>
                  <a:gd name="T18" fmla="*/ 45 w 93"/>
                  <a:gd name="T19" fmla="*/ 417 h 782"/>
                  <a:gd name="T20" fmla="*/ 71 w 93"/>
                  <a:gd name="T21" fmla="*/ 486 h 782"/>
                  <a:gd name="T22" fmla="*/ 77 w 93"/>
                  <a:gd name="T23" fmla="*/ 531 h 782"/>
                  <a:gd name="T24" fmla="*/ 33 w 93"/>
                  <a:gd name="T25" fmla="*/ 565 h 782"/>
                  <a:gd name="T26" fmla="*/ 45 w 93"/>
                  <a:gd name="T27" fmla="*/ 633 h 782"/>
                  <a:gd name="T28" fmla="*/ 57 w 93"/>
                  <a:gd name="T29" fmla="*/ 693 h 782"/>
                  <a:gd name="T30" fmla="*/ 33 w 93"/>
                  <a:gd name="T31" fmla="*/ 727 h 782"/>
                  <a:gd name="T32" fmla="*/ 21 w 93"/>
                  <a:gd name="T33" fmla="*/ 774 h 782"/>
                  <a:gd name="T34" fmla="*/ 10 w 93"/>
                  <a:gd name="T35" fmla="*/ 755 h 782"/>
                  <a:gd name="T36" fmla="*/ 33 w 93"/>
                  <a:gd name="T37" fmla="*/ 700 h 782"/>
                  <a:gd name="T38" fmla="*/ 21 w 93"/>
                  <a:gd name="T39" fmla="*/ 618 h 782"/>
                  <a:gd name="T40" fmla="*/ 15 w 93"/>
                  <a:gd name="T41" fmla="*/ 559 h 782"/>
                  <a:gd name="T42" fmla="*/ 47 w 93"/>
                  <a:gd name="T43" fmla="*/ 519 h 782"/>
                  <a:gd name="T44" fmla="*/ 21 w 93"/>
                  <a:gd name="T45" fmla="*/ 461 h 782"/>
                  <a:gd name="T46" fmla="*/ 15 w 93"/>
                  <a:gd name="T47" fmla="*/ 407 h 782"/>
                  <a:gd name="T48" fmla="*/ 39 w 93"/>
                  <a:gd name="T49" fmla="*/ 364 h 782"/>
                  <a:gd name="T50" fmla="*/ 51 w 93"/>
                  <a:gd name="T51" fmla="*/ 330 h 782"/>
                  <a:gd name="T52" fmla="*/ 27 w 93"/>
                  <a:gd name="T53" fmla="*/ 277 h 782"/>
                  <a:gd name="T54" fmla="*/ 33 w 93"/>
                  <a:gd name="T55" fmla="*/ 231 h 782"/>
                  <a:gd name="T56" fmla="*/ 47 w 93"/>
                  <a:gd name="T57" fmla="*/ 199 h 782"/>
                  <a:gd name="T58" fmla="*/ 30 w 93"/>
                  <a:gd name="T59" fmla="*/ 150 h 782"/>
                  <a:gd name="T60" fmla="*/ 23 w 93"/>
                  <a:gd name="T61" fmla="*/ 95 h 782"/>
                  <a:gd name="T62" fmla="*/ 51 w 93"/>
                  <a:gd name="T63" fmla="*/ 60 h 782"/>
                  <a:gd name="T64" fmla="*/ 53 w 93"/>
                  <a:gd name="T65" fmla="*/ 25 h 782"/>
                  <a:gd name="T66" fmla="*/ 71 w 93"/>
                  <a:gd name="T67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782">
                    <a:moveTo>
                      <a:pt x="71" y="0"/>
                    </a:moveTo>
                    <a:lnTo>
                      <a:pt x="82" y="21"/>
                    </a:lnTo>
                    <a:lnTo>
                      <a:pt x="93" y="60"/>
                    </a:lnTo>
                    <a:lnTo>
                      <a:pt x="86" y="76"/>
                    </a:lnTo>
                    <a:lnTo>
                      <a:pt x="62" y="87"/>
                    </a:lnTo>
                    <a:lnTo>
                      <a:pt x="47" y="97"/>
                    </a:lnTo>
                    <a:lnTo>
                      <a:pt x="47" y="128"/>
                    </a:lnTo>
                    <a:lnTo>
                      <a:pt x="59" y="157"/>
                    </a:lnTo>
                    <a:lnTo>
                      <a:pt x="74" y="177"/>
                    </a:lnTo>
                    <a:lnTo>
                      <a:pt x="77" y="215"/>
                    </a:lnTo>
                    <a:lnTo>
                      <a:pt x="69" y="227"/>
                    </a:lnTo>
                    <a:lnTo>
                      <a:pt x="53" y="243"/>
                    </a:lnTo>
                    <a:lnTo>
                      <a:pt x="51" y="269"/>
                    </a:lnTo>
                    <a:lnTo>
                      <a:pt x="59" y="293"/>
                    </a:lnTo>
                    <a:lnTo>
                      <a:pt x="71" y="312"/>
                    </a:lnTo>
                    <a:lnTo>
                      <a:pt x="77" y="346"/>
                    </a:lnTo>
                    <a:lnTo>
                      <a:pt x="77" y="364"/>
                    </a:lnTo>
                    <a:lnTo>
                      <a:pt x="65" y="383"/>
                    </a:lnTo>
                    <a:lnTo>
                      <a:pt x="45" y="401"/>
                    </a:lnTo>
                    <a:lnTo>
                      <a:pt x="45" y="417"/>
                    </a:lnTo>
                    <a:lnTo>
                      <a:pt x="51" y="467"/>
                    </a:lnTo>
                    <a:lnTo>
                      <a:pt x="71" y="486"/>
                    </a:lnTo>
                    <a:lnTo>
                      <a:pt x="82" y="508"/>
                    </a:lnTo>
                    <a:lnTo>
                      <a:pt x="77" y="531"/>
                    </a:lnTo>
                    <a:lnTo>
                      <a:pt x="47" y="548"/>
                    </a:lnTo>
                    <a:lnTo>
                      <a:pt x="33" y="565"/>
                    </a:lnTo>
                    <a:lnTo>
                      <a:pt x="30" y="595"/>
                    </a:lnTo>
                    <a:lnTo>
                      <a:pt x="45" y="633"/>
                    </a:lnTo>
                    <a:lnTo>
                      <a:pt x="57" y="671"/>
                    </a:lnTo>
                    <a:lnTo>
                      <a:pt x="57" y="693"/>
                    </a:lnTo>
                    <a:lnTo>
                      <a:pt x="51" y="721"/>
                    </a:lnTo>
                    <a:lnTo>
                      <a:pt x="33" y="727"/>
                    </a:lnTo>
                    <a:lnTo>
                      <a:pt x="21" y="749"/>
                    </a:lnTo>
                    <a:lnTo>
                      <a:pt x="21" y="774"/>
                    </a:lnTo>
                    <a:lnTo>
                      <a:pt x="0" y="782"/>
                    </a:lnTo>
                    <a:lnTo>
                      <a:pt x="10" y="755"/>
                    </a:lnTo>
                    <a:lnTo>
                      <a:pt x="27" y="721"/>
                    </a:lnTo>
                    <a:lnTo>
                      <a:pt x="33" y="700"/>
                    </a:lnTo>
                    <a:lnTo>
                      <a:pt x="33" y="657"/>
                    </a:lnTo>
                    <a:lnTo>
                      <a:pt x="21" y="618"/>
                    </a:lnTo>
                    <a:lnTo>
                      <a:pt x="18" y="590"/>
                    </a:lnTo>
                    <a:lnTo>
                      <a:pt x="15" y="559"/>
                    </a:lnTo>
                    <a:lnTo>
                      <a:pt x="35" y="535"/>
                    </a:lnTo>
                    <a:lnTo>
                      <a:pt x="47" y="519"/>
                    </a:lnTo>
                    <a:lnTo>
                      <a:pt x="39" y="486"/>
                    </a:lnTo>
                    <a:lnTo>
                      <a:pt x="21" y="461"/>
                    </a:lnTo>
                    <a:lnTo>
                      <a:pt x="18" y="439"/>
                    </a:lnTo>
                    <a:lnTo>
                      <a:pt x="15" y="407"/>
                    </a:lnTo>
                    <a:lnTo>
                      <a:pt x="23" y="385"/>
                    </a:lnTo>
                    <a:lnTo>
                      <a:pt x="39" y="364"/>
                    </a:lnTo>
                    <a:lnTo>
                      <a:pt x="51" y="348"/>
                    </a:lnTo>
                    <a:lnTo>
                      <a:pt x="51" y="330"/>
                    </a:lnTo>
                    <a:lnTo>
                      <a:pt x="39" y="312"/>
                    </a:lnTo>
                    <a:lnTo>
                      <a:pt x="27" y="277"/>
                    </a:lnTo>
                    <a:lnTo>
                      <a:pt x="27" y="253"/>
                    </a:lnTo>
                    <a:lnTo>
                      <a:pt x="33" y="231"/>
                    </a:lnTo>
                    <a:lnTo>
                      <a:pt x="45" y="215"/>
                    </a:lnTo>
                    <a:lnTo>
                      <a:pt x="47" y="199"/>
                    </a:lnTo>
                    <a:lnTo>
                      <a:pt x="45" y="179"/>
                    </a:lnTo>
                    <a:lnTo>
                      <a:pt x="30" y="150"/>
                    </a:lnTo>
                    <a:lnTo>
                      <a:pt x="21" y="130"/>
                    </a:lnTo>
                    <a:lnTo>
                      <a:pt x="23" y="95"/>
                    </a:lnTo>
                    <a:lnTo>
                      <a:pt x="35" y="81"/>
                    </a:lnTo>
                    <a:lnTo>
                      <a:pt x="51" y="60"/>
                    </a:lnTo>
                    <a:lnTo>
                      <a:pt x="59" y="41"/>
                    </a:lnTo>
                    <a:lnTo>
                      <a:pt x="53" y="25"/>
                    </a:lnTo>
                    <a:lnTo>
                      <a:pt x="57" y="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0" name="Freeform 114">
                <a:extLst>
                  <a:ext uri="{FF2B5EF4-FFF2-40B4-BE49-F238E27FC236}">
                    <a16:creationId xmlns:a16="http://schemas.microsoft.com/office/drawing/2014/main" id="{0E2AB935-E264-3EEB-B030-0E77396B9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9" y="391"/>
                <a:ext cx="202" cy="175"/>
              </a:xfrm>
              <a:custGeom>
                <a:avLst/>
                <a:gdLst>
                  <a:gd name="T0" fmla="*/ 202 w 202"/>
                  <a:gd name="T1" fmla="*/ 140 h 175"/>
                  <a:gd name="T2" fmla="*/ 140 w 202"/>
                  <a:gd name="T3" fmla="*/ 90 h 175"/>
                  <a:gd name="T4" fmla="*/ 90 w 202"/>
                  <a:gd name="T5" fmla="*/ 45 h 175"/>
                  <a:gd name="T6" fmla="*/ 43 w 202"/>
                  <a:gd name="T7" fmla="*/ 0 h 175"/>
                  <a:gd name="T8" fmla="*/ 0 w 202"/>
                  <a:gd name="T9" fmla="*/ 0 h 175"/>
                  <a:gd name="T10" fmla="*/ 101 w 202"/>
                  <a:gd name="T11" fmla="*/ 73 h 175"/>
                  <a:gd name="T12" fmla="*/ 149 w 202"/>
                  <a:gd name="T13" fmla="*/ 118 h 175"/>
                  <a:gd name="T14" fmla="*/ 191 w 202"/>
                  <a:gd name="T15" fmla="*/ 175 h 175"/>
                  <a:gd name="T16" fmla="*/ 202 w 202"/>
                  <a:gd name="T17" fmla="*/ 14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" h="175">
                    <a:moveTo>
                      <a:pt x="202" y="140"/>
                    </a:moveTo>
                    <a:lnTo>
                      <a:pt x="140" y="90"/>
                    </a:lnTo>
                    <a:lnTo>
                      <a:pt x="90" y="45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101" y="73"/>
                    </a:lnTo>
                    <a:lnTo>
                      <a:pt x="149" y="118"/>
                    </a:lnTo>
                    <a:lnTo>
                      <a:pt x="191" y="175"/>
                    </a:lnTo>
                    <a:lnTo>
                      <a:pt x="202" y="1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1" name="Freeform 115">
                <a:extLst>
                  <a:ext uri="{FF2B5EF4-FFF2-40B4-BE49-F238E27FC236}">
                    <a16:creationId xmlns:a16="http://schemas.microsoft.com/office/drawing/2014/main" id="{AF60B2CB-F155-C1B3-B21C-A7550837F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7" y="488"/>
                <a:ext cx="175" cy="144"/>
              </a:xfrm>
              <a:custGeom>
                <a:avLst/>
                <a:gdLst>
                  <a:gd name="T0" fmla="*/ 175 w 175"/>
                  <a:gd name="T1" fmla="*/ 90 h 144"/>
                  <a:gd name="T2" fmla="*/ 129 w 175"/>
                  <a:gd name="T3" fmla="*/ 73 h 144"/>
                  <a:gd name="T4" fmla="*/ 95 w 175"/>
                  <a:gd name="T5" fmla="*/ 44 h 144"/>
                  <a:gd name="T6" fmla="*/ 34 w 175"/>
                  <a:gd name="T7" fmla="*/ 0 h 144"/>
                  <a:gd name="T8" fmla="*/ 0 w 175"/>
                  <a:gd name="T9" fmla="*/ 0 h 144"/>
                  <a:gd name="T10" fmla="*/ 79 w 175"/>
                  <a:gd name="T11" fmla="*/ 44 h 144"/>
                  <a:gd name="T12" fmla="*/ 109 w 175"/>
                  <a:gd name="T13" fmla="*/ 75 h 144"/>
                  <a:gd name="T14" fmla="*/ 175 w 175"/>
                  <a:gd name="T15" fmla="*/ 144 h 144"/>
                  <a:gd name="T16" fmla="*/ 171 w 175"/>
                  <a:gd name="T17" fmla="*/ 102 h 144"/>
                  <a:gd name="T18" fmla="*/ 175 w 175"/>
                  <a:gd name="T19" fmla="*/ 9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44">
                    <a:moveTo>
                      <a:pt x="175" y="90"/>
                    </a:moveTo>
                    <a:lnTo>
                      <a:pt x="129" y="73"/>
                    </a:lnTo>
                    <a:lnTo>
                      <a:pt x="95" y="4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79" y="44"/>
                    </a:lnTo>
                    <a:lnTo>
                      <a:pt x="109" y="75"/>
                    </a:lnTo>
                    <a:lnTo>
                      <a:pt x="175" y="144"/>
                    </a:lnTo>
                    <a:lnTo>
                      <a:pt x="171" y="102"/>
                    </a:lnTo>
                    <a:lnTo>
                      <a:pt x="175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2" name="Freeform 116">
                <a:extLst>
                  <a:ext uri="{FF2B5EF4-FFF2-40B4-BE49-F238E27FC236}">
                    <a16:creationId xmlns:a16="http://schemas.microsoft.com/office/drawing/2014/main" id="{28894008-AFF1-F2A3-3A61-65DDFB4C5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2" y="569"/>
                <a:ext cx="205" cy="219"/>
              </a:xfrm>
              <a:custGeom>
                <a:avLst/>
                <a:gdLst>
                  <a:gd name="T0" fmla="*/ 201 w 205"/>
                  <a:gd name="T1" fmla="*/ 163 h 219"/>
                  <a:gd name="T2" fmla="*/ 145 w 205"/>
                  <a:gd name="T3" fmla="*/ 113 h 219"/>
                  <a:gd name="T4" fmla="*/ 123 w 205"/>
                  <a:gd name="T5" fmla="*/ 79 h 219"/>
                  <a:gd name="T6" fmla="*/ 78 w 205"/>
                  <a:gd name="T7" fmla="*/ 46 h 219"/>
                  <a:gd name="T8" fmla="*/ 39 w 205"/>
                  <a:gd name="T9" fmla="*/ 17 h 219"/>
                  <a:gd name="T10" fmla="*/ 10 w 205"/>
                  <a:gd name="T11" fmla="*/ 0 h 219"/>
                  <a:gd name="T12" fmla="*/ 0 w 205"/>
                  <a:gd name="T13" fmla="*/ 0 h 219"/>
                  <a:gd name="T14" fmla="*/ 0 w 205"/>
                  <a:gd name="T15" fmla="*/ 17 h 219"/>
                  <a:gd name="T16" fmla="*/ 33 w 205"/>
                  <a:gd name="T17" fmla="*/ 38 h 219"/>
                  <a:gd name="T18" fmla="*/ 95 w 205"/>
                  <a:gd name="T19" fmla="*/ 78 h 219"/>
                  <a:gd name="T20" fmla="*/ 139 w 205"/>
                  <a:gd name="T21" fmla="*/ 122 h 219"/>
                  <a:gd name="T22" fmla="*/ 171 w 205"/>
                  <a:gd name="T23" fmla="*/ 172 h 219"/>
                  <a:gd name="T24" fmla="*/ 205 w 205"/>
                  <a:gd name="T25" fmla="*/ 219 h 219"/>
                  <a:gd name="T26" fmla="*/ 201 w 205"/>
                  <a:gd name="T27" fmla="*/ 16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19">
                    <a:moveTo>
                      <a:pt x="201" y="163"/>
                    </a:moveTo>
                    <a:lnTo>
                      <a:pt x="145" y="113"/>
                    </a:lnTo>
                    <a:lnTo>
                      <a:pt x="123" y="79"/>
                    </a:lnTo>
                    <a:lnTo>
                      <a:pt x="78" y="46"/>
                    </a:lnTo>
                    <a:lnTo>
                      <a:pt x="39" y="17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33" y="38"/>
                    </a:lnTo>
                    <a:lnTo>
                      <a:pt x="95" y="78"/>
                    </a:lnTo>
                    <a:lnTo>
                      <a:pt x="139" y="122"/>
                    </a:lnTo>
                    <a:lnTo>
                      <a:pt x="171" y="172"/>
                    </a:lnTo>
                    <a:lnTo>
                      <a:pt x="205" y="219"/>
                    </a:lnTo>
                    <a:lnTo>
                      <a:pt x="201" y="1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3" name="Freeform 117">
                <a:extLst>
                  <a:ext uri="{FF2B5EF4-FFF2-40B4-BE49-F238E27FC236}">
                    <a16:creationId xmlns:a16="http://schemas.microsoft.com/office/drawing/2014/main" id="{F93A034B-D72D-4655-05E4-D9C2BCC16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" y="741"/>
                <a:ext cx="160" cy="132"/>
              </a:xfrm>
              <a:custGeom>
                <a:avLst/>
                <a:gdLst>
                  <a:gd name="T0" fmla="*/ 160 w 160"/>
                  <a:gd name="T1" fmla="*/ 109 h 132"/>
                  <a:gd name="T2" fmla="*/ 115 w 160"/>
                  <a:gd name="T3" fmla="*/ 59 h 132"/>
                  <a:gd name="T4" fmla="*/ 67 w 160"/>
                  <a:gd name="T5" fmla="*/ 28 h 132"/>
                  <a:gd name="T6" fmla="*/ 27 w 160"/>
                  <a:gd name="T7" fmla="*/ 7 h 132"/>
                  <a:gd name="T8" fmla="*/ 0 w 160"/>
                  <a:gd name="T9" fmla="*/ 0 h 132"/>
                  <a:gd name="T10" fmla="*/ 17 w 160"/>
                  <a:gd name="T11" fmla="*/ 28 h 132"/>
                  <a:gd name="T12" fmla="*/ 67 w 160"/>
                  <a:gd name="T13" fmla="*/ 56 h 132"/>
                  <a:gd name="T14" fmla="*/ 106 w 160"/>
                  <a:gd name="T15" fmla="*/ 99 h 132"/>
                  <a:gd name="T16" fmla="*/ 125 w 160"/>
                  <a:gd name="T17" fmla="*/ 126 h 132"/>
                  <a:gd name="T18" fmla="*/ 142 w 160"/>
                  <a:gd name="T19" fmla="*/ 132 h 132"/>
                  <a:gd name="T20" fmla="*/ 158 w 160"/>
                  <a:gd name="T21" fmla="*/ 122 h 132"/>
                  <a:gd name="T22" fmla="*/ 160 w 160"/>
                  <a:gd name="T23" fmla="*/ 10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132">
                    <a:moveTo>
                      <a:pt x="160" y="109"/>
                    </a:moveTo>
                    <a:lnTo>
                      <a:pt x="115" y="59"/>
                    </a:lnTo>
                    <a:lnTo>
                      <a:pt x="67" y="28"/>
                    </a:lnTo>
                    <a:lnTo>
                      <a:pt x="27" y="7"/>
                    </a:lnTo>
                    <a:lnTo>
                      <a:pt x="0" y="0"/>
                    </a:lnTo>
                    <a:lnTo>
                      <a:pt x="17" y="28"/>
                    </a:lnTo>
                    <a:lnTo>
                      <a:pt x="67" y="56"/>
                    </a:lnTo>
                    <a:lnTo>
                      <a:pt x="106" y="99"/>
                    </a:lnTo>
                    <a:lnTo>
                      <a:pt x="125" y="126"/>
                    </a:lnTo>
                    <a:lnTo>
                      <a:pt x="142" y="132"/>
                    </a:lnTo>
                    <a:lnTo>
                      <a:pt x="158" y="122"/>
                    </a:lnTo>
                    <a:lnTo>
                      <a:pt x="160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4" name="Freeform 118">
                <a:extLst>
                  <a:ext uri="{FF2B5EF4-FFF2-40B4-BE49-F238E27FC236}">
                    <a16:creationId xmlns:a16="http://schemas.microsoft.com/office/drawing/2014/main" id="{7741A42E-83A1-09A5-FC4D-3E1FD6632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" y="829"/>
                <a:ext cx="176" cy="162"/>
              </a:xfrm>
              <a:custGeom>
                <a:avLst/>
                <a:gdLst>
                  <a:gd name="T0" fmla="*/ 176 w 176"/>
                  <a:gd name="T1" fmla="*/ 150 h 162"/>
                  <a:gd name="T2" fmla="*/ 131 w 176"/>
                  <a:gd name="T3" fmla="*/ 101 h 162"/>
                  <a:gd name="T4" fmla="*/ 74 w 176"/>
                  <a:gd name="T5" fmla="*/ 43 h 162"/>
                  <a:gd name="T6" fmla="*/ 41 w 176"/>
                  <a:gd name="T7" fmla="*/ 15 h 162"/>
                  <a:gd name="T8" fmla="*/ 15 w 176"/>
                  <a:gd name="T9" fmla="*/ 0 h 162"/>
                  <a:gd name="T10" fmla="*/ 0 w 176"/>
                  <a:gd name="T11" fmla="*/ 8 h 162"/>
                  <a:gd name="T12" fmla="*/ 29 w 176"/>
                  <a:gd name="T13" fmla="*/ 34 h 162"/>
                  <a:gd name="T14" fmla="*/ 80 w 176"/>
                  <a:gd name="T15" fmla="*/ 84 h 162"/>
                  <a:gd name="T16" fmla="*/ 127 w 176"/>
                  <a:gd name="T17" fmla="*/ 135 h 162"/>
                  <a:gd name="T18" fmla="*/ 158 w 176"/>
                  <a:gd name="T19" fmla="*/ 162 h 162"/>
                  <a:gd name="T20" fmla="*/ 167 w 176"/>
                  <a:gd name="T21" fmla="*/ 162 h 162"/>
                  <a:gd name="T22" fmla="*/ 176 w 176"/>
                  <a:gd name="T23" fmla="*/ 15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6" h="162">
                    <a:moveTo>
                      <a:pt x="176" y="150"/>
                    </a:moveTo>
                    <a:lnTo>
                      <a:pt x="131" y="101"/>
                    </a:lnTo>
                    <a:lnTo>
                      <a:pt x="74" y="43"/>
                    </a:lnTo>
                    <a:lnTo>
                      <a:pt x="41" y="15"/>
                    </a:lnTo>
                    <a:lnTo>
                      <a:pt x="15" y="0"/>
                    </a:lnTo>
                    <a:lnTo>
                      <a:pt x="0" y="8"/>
                    </a:lnTo>
                    <a:lnTo>
                      <a:pt x="29" y="34"/>
                    </a:lnTo>
                    <a:lnTo>
                      <a:pt x="80" y="84"/>
                    </a:lnTo>
                    <a:lnTo>
                      <a:pt x="127" y="135"/>
                    </a:lnTo>
                    <a:lnTo>
                      <a:pt x="158" y="162"/>
                    </a:lnTo>
                    <a:lnTo>
                      <a:pt x="167" y="162"/>
                    </a:lnTo>
                    <a:lnTo>
                      <a:pt x="176" y="1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5" name="Freeform 119">
                <a:extLst>
                  <a:ext uri="{FF2B5EF4-FFF2-40B4-BE49-F238E27FC236}">
                    <a16:creationId xmlns:a16="http://schemas.microsoft.com/office/drawing/2014/main" id="{A18900C3-228C-7749-07F0-060E57CCA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4" y="958"/>
                <a:ext cx="126" cy="130"/>
              </a:xfrm>
              <a:custGeom>
                <a:avLst/>
                <a:gdLst>
                  <a:gd name="T0" fmla="*/ 124 w 126"/>
                  <a:gd name="T1" fmla="*/ 109 h 130"/>
                  <a:gd name="T2" fmla="*/ 72 w 126"/>
                  <a:gd name="T3" fmla="*/ 32 h 130"/>
                  <a:gd name="T4" fmla="*/ 22 w 126"/>
                  <a:gd name="T5" fmla="*/ 3 h 130"/>
                  <a:gd name="T6" fmla="*/ 0 w 126"/>
                  <a:gd name="T7" fmla="*/ 0 h 130"/>
                  <a:gd name="T8" fmla="*/ 5 w 126"/>
                  <a:gd name="T9" fmla="*/ 15 h 130"/>
                  <a:gd name="T10" fmla="*/ 63 w 126"/>
                  <a:gd name="T11" fmla="*/ 56 h 130"/>
                  <a:gd name="T12" fmla="*/ 117 w 126"/>
                  <a:gd name="T13" fmla="*/ 124 h 130"/>
                  <a:gd name="T14" fmla="*/ 126 w 126"/>
                  <a:gd name="T15" fmla="*/ 130 h 130"/>
                  <a:gd name="T16" fmla="*/ 124 w 126"/>
                  <a:gd name="T17" fmla="*/ 10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0">
                    <a:moveTo>
                      <a:pt x="124" y="109"/>
                    </a:moveTo>
                    <a:lnTo>
                      <a:pt x="72" y="32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63" y="56"/>
                    </a:lnTo>
                    <a:lnTo>
                      <a:pt x="117" y="124"/>
                    </a:lnTo>
                    <a:lnTo>
                      <a:pt x="126" y="130"/>
                    </a:lnTo>
                    <a:lnTo>
                      <a:pt x="124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6" name="Freeform 120">
                <a:extLst>
                  <a:ext uri="{FF2B5EF4-FFF2-40B4-BE49-F238E27FC236}">
                    <a16:creationId xmlns:a16="http://schemas.microsoft.com/office/drawing/2014/main" id="{1741C015-A8AC-EAFF-F374-00DEA9605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7" y="1076"/>
                <a:ext cx="89" cy="100"/>
              </a:xfrm>
              <a:custGeom>
                <a:avLst/>
                <a:gdLst>
                  <a:gd name="T0" fmla="*/ 85 w 89"/>
                  <a:gd name="T1" fmla="*/ 76 h 100"/>
                  <a:gd name="T2" fmla="*/ 41 w 89"/>
                  <a:gd name="T3" fmla="*/ 17 h 100"/>
                  <a:gd name="T4" fmla="*/ 1 w 89"/>
                  <a:gd name="T5" fmla="*/ 0 h 100"/>
                  <a:gd name="T6" fmla="*/ 0 w 89"/>
                  <a:gd name="T7" fmla="*/ 17 h 100"/>
                  <a:gd name="T8" fmla="*/ 18 w 89"/>
                  <a:gd name="T9" fmla="*/ 47 h 100"/>
                  <a:gd name="T10" fmla="*/ 65 w 89"/>
                  <a:gd name="T11" fmla="*/ 86 h 100"/>
                  <a:gd name="T12" fmla="*/ 79 w 89"/>
                  <a:gd name="T13" fmla="*/ 100 h 100"/>
                  <a:gd name="T14" fmla="*/ 89 w 89"/>
                  <a:gd name="T15" fmla="*/ 93 h 100"/>
                  <a:gd name="T16" fmla="*/ 85 w 89"/>
                  <a:gd name="T17" fmla="*/ 7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00">
                    <a:moveTo>
                      <a:pt x="85" y="76"/>
                    </a:moveTo>
                    <a:lnTo>
                      <a:pt x="41" y="1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18" y="47"/>
                    </a:lnTo>
                    <a:lnTo>
                      <a:pt x="65" y="86"/>
                    </a:lnTo>
                    <a:lnTo>
                      <a:pt x="79" y="100"/>
                    </a:lnTo>
                    <a:lnTo>
                      <a:pt x="89" y="93"/>
                    </a:lnTo>
                    <a:lnTo>
                      <a:pt x="85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7" name="Freeform 121">
                <a:extLst>
                  <a:ext uri="{FF2B5EF4-FFF2-40B4-BE49-F238E27FC236}">
                    <a16:creationId xmlns:a16="http://schemas.microsoft.com/office/drawing/2014/main" id="{C9A36C6C-3393-65CB-70AE-3AF6BA197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198"/>
                <a:ext cx="110" cy="112"/>
              </a:xfrm>
              <a:custGeom>
                <a:avLst/>
                <a:gdLst>
                  <a:gd name="T0" fmla="*/ 110 w 110"/>
                  <a:gd name="T1" fmla="*/ 112 h 112"/>
                  <a:gd name="T2" fmla="*/ 94 w 110"/>
                  <a:gd name="T3" fmla="*/ 94 h 112"/>
                  <a:gd name="T4" fmla="*/ 64 w 110"/>
                  <a:gd name="T5" fmla="*/ 47 h 112"/>
                  <a:gd name="T6" fmla="*/ 18 w 110"/>
                  <a:gd name="T7" fmla="*/ 0 h 112"/>
                  <a:gd name="T8" fmla="*/ 0 w 110"/>
                  <a:gd name="T9" fmla="*/ 0 h 112"/>
                  <a:gd name="T10" fmla="*/ 8 w 110"/>
                  <a:gd name="T11" fmla="*/ 17 h 112"/>
                  <a:gd name="T12" fmla="*/ 42 w 110"/>
                  <a:gd name="T13" fmla="*/ 64 h 112"/>
                  <a:gd name="T14" fmla="*/ 77 w 110"/>
                  <a:gd name="T15" fmla="*/ 110 h 112"/>
                  <a:gd name="T16" fmla="*/ 110 w 110"/>
                  <a:gd name="T1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112">
                    <a:moveTo>
                      <a:pt x="110" y="112"/>
                    </a:moveTo>
                    <a:lnTo>
                      <a:pt x="94" y="94"/>
                    </a:lnTo>
                    <a:lnTo>
                      <a:pt x="64" y="47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8" y="17"/>
                    </a:lnTo>
                    <a:lnTo>
                      <a:pt x="42" y="64"/>
                    </a:lnTo>
                    <a:lnTo>
                      <a:pt x="77" y="110"/>
                    </a:lnTo>
                    <a:lnTo>
                      <a:pt x="110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8" name="Freeform 122">
                <a:extLst>
                  <a:ext uri="{FF2B5EF4-FFF2-40B4-BE49-F238E27FC236}">
                    <a16:creationId xmlns:a16="http://schemas.microsoft.com/office/drawing/2014/main" id="{9D47C13A-2763-0144-6D3C-F6DAF5FDF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2" y="332"/>
                <a:ext cx="320" cy="1166"/>
              </a:xfrm>
              <a:custGeom>
                <a:avLst/>
                <a:gdLst>
                  <a:gd name="T0" fmla="*/ 45 w 320"/>
                  <a:gd name="T1" fmla="*/ 142 h 1166"/>
                  <a:gd name="T2" fmla="*/ 56 w 320"/>
                  <a:gd name="T3" fmla="*/ 207 h 1166"/>
                  <a:gd name="T4" fmla="*/ 29 w 320"/>
                  <a:gd name="T5" fmla="*/ 251 h 1166"/>
                  <a:gd name="T6" fmla="*/ 33 w 320"/>
                  <a:gd name="T7" fmla="*/ 310 h 1166"/>
                  <a:gd name="T8" fmla="*/ 49 w 320"/>
                  <a:gd name="T9" fmla="*/ 358 h 1166"/>
                  <a:gd name="T10" fmla="*/ 24 w 320"/>
                  <a:gd name="T11" fmla="*/ 408 h 1166"/>
                  <a:gd name="T12" fmla="*/ 51 w 320"/>
                  <a:gd name="T13" fmla="*/ 492 h 1166"/>
                  <a:gd name="T14" fmla="*/ 17 w 320"/>
                  <a:gd name="T15" fmla="*/ 563 h 1166"/>
                  <a:gd name="T16" fmla="*/ 35 w 320"/>
                  <a:gd name="T17" fmla="*/ 633 h 1166"/>
                  <a:gd name="T18" fmla="*/ 44 w 320"/>
                  <a:gd name="T19" fmla="*/ 684 h 1166"/>
                  <a:gd name="T20" fmla="*/ 10 w 320"/>
                  <a:gd name="T21" fmla="*/ 727 h 1166"/>
                  <a:gd name="T22" fmla="*/ 29 w 320"/>
                  <a:gd name="T23" fmla="*/ 818 h 1166"/>
                  <a:gd name="T24" fmla="*/ 27 w 320"/>
                  <a:gd name="T25" fmla="*/ 866 h 1166"/>
                  <a:gd name="T26" fmla="*/ 0 w 320"/>
                  <a:gd name="T27" fmla="*/ 925 h 1166"/>
                  <a:gd name="T28" fmla="*/ 16 w 320"/>
                  <a:gd name="T29" fmla="*/ 976 h 1166"/>
                  <a:gd name="T30" fmla="*/ 17 w 320"/>
                  <a:gd name="T31" fmla="*/ 1023 h 1166"/>
                  <a:gd name="T32" fmla="*/ 24 w 320"/>
                  <a:gd name="T33" fmla="*/ 1071 h 1166"/>
                  <a:gd name="T34" fmla="*/ 45 w 320"/>
                  <a:gd name="T35" fmla="*/ 1115 h 1166"/>
                  <a:gd name="T36" fmla="*/ 49 w 320"/>
                  <a:gd name="T37" fmla="*/ 1166 h 1166"/>
                  <a:gd name="T38" fmla="*/ 121 w 320"/>
                  <a:gd name="T39" fmla="*/ 1122 h 1166"/>
                  <a:gd name="T40" fmla="*/ 205 w 320"/>
                  <a:gd name="T41" fmla="*/ 1112 h 1166"/>
                  <a:gd name="T42" fmla="*/ 265 w 320"/>
                  <a:gd name="T43" fmla="*/ 1087 h 1166"/>
                  <a:gd name="T44" fmla="*/ 283 w 320"/>
                  <a:gd name="T45" fmla="*/ 1055 h 1166"/>
                  <a:gd name="T46" fmla="*/ 288 w 320"/>
                  <a:gd name="T47" fmla="*/ 991 h 1166"/>
                  <a:gd name="T48" fmla="*/ 275 w 320"/>
                  <a:gd name="T49" fmla="*/ 905 h 1166"/>
                  <a:gd name="T50" fmla="*/ 261 w 320"/>
                  <a:gd name="T51" fmla="*/ 861 h 1166"/>
                  <a:gd name="T52" fmla="*/ 270 w 320"/>
                  <a:gd name="T53" fmla="*/ 807 h 1166"/>
                  <a:gd name="T54" fmla="*/ 244 w 320"/>
                  <a:gd name="T55" fmla="*/ 747 h 1166"/>
                  <a:gd name="T56" fmla="*/ 281 w 320"/>
                  <a:gd name="T57" fmla="*/ 700 h 1166"/>
                  <a:gd name="T58" fmla="*/ 253 w 320"/>
                  <a:gd name="T59" fmla="*/ 633 h 1166"/>
                  <a:gd name="T60" fmla="*/ 239 w 320"/>
                  <a:gd name="T61" fmla="*/ 570 h 1166"/>
                  <a:gd name="T62" fmla="*/ 293 w 320"/>
                  <a:gd name="T63" fmla="*/ 522 h 1166"/>
                  <a:gd name="T64" fmla="*/ 275 w 320"/>
                  <a:gd name="T65" fmla="*/ 486 h 1166"/>
                  <a:gd name="T66" fmla="*/ 275 w 320"/>
                  <a:gd name="T67" fmla="*/ 427 h 1166"/>
                  <a:gd name="T68" fmla="*/ 249 w 320"/>
                  <a:gd name="T69" fmla="*/ 390 h 1166"/>
                  <a:gd name="T70" fmla="*/ 270 w 320"/>
                  <a:gd name="T71" fmla="*/ 342 h 1166"/>
                  <a:gd name="T72" fmla="*/ 253 w 320"/>
                  <a:gd name="T73" fmla="*/ 304 h 1166"/>
                  <a:gd name="T74" fmla="*/ 253 w 320"/>
                  <a:gd name="T75" fmla="*/ 272 h 1166"/>
                  <a:gd name="T76" fmla="*/ 272 w 320"/>
                  <a:gd name="T77" fmla="*/ 243 h 1166"/>
                  <a:gd name="T78" fmla="*/ 248 w 320"/>
                  <a:gd name="T79" fmla="*/ 205 h 1166"/>
                  <a:gd name="T80" fmla="*/ 244 w 320"/>
                  <a:gd name="T81" fmla="*/ 151 h 1166"/>
                  <a:gd name="T82" fmla="*/ 305 w 320"/>
                  <a:gd name="T83" fmla="*/ 83 h 1166"/>
                  <a:gd name="T84" fmla="*/ 320 w 320"/>
                  <a:gd name="T85" fmla="*/ 10 h 1166"/>
                  <a:gd name="T86" fmla="*/ 283 w 320"/>
                  <a:gd name="T87" fmla="*/ 10 h 1166"/>
                  <a:gd name="T88" fmla="*/ 176 w 320"/>
                  <a:gd name="T89" fmla="*/ 66 h 1166"/>
                  <a:gd name="T90" fmla="*/ 88 w 320"/>
                  <a:gd name="T91" fmla="*/ 99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0" h="1166">
                    <a:moveTo>
                      <a:pt x="56" y="110"/>
                    </a:moveTo>
                    <a:lnTo>
                      <a:pt x="45" y="142"/>
                    </a:lnTo>
                    <a:lnTo>
                      <a:pt x="54" y="174"/>
                    </a:lnTo>
                    <a:lnTo>
                      <a:pt x="56" y="207"/>
                    </a:lnTo>
                    <a:lnTo>
                      <a:pt x="45" y="227"/>
                    </a:lnTo>
                    <a:lnTo>
                      <a:pt x="29" y="251"/>
                    </a:lnTo>
                    <a:lnTo>
                      <a:pt x="22" y="287"/>
                    </a:lnTo>
                    <a:lnTo>
                      <a:pt x="33" y="310"/>
                    </a:lnTo>
                    <a:lnTo>
                      <a:pt x="49" y="337"/>
                    </a:lnTo>
                    <a:lnTo>
                      <a:pt x="49" y="358"/>
                    </a:lnTo>
                    <a:lnTo>
                      <a:pt x="38" y="381"/>
                    </a:lnTo>
                    <a:lnTo>
                      <a:pt x="24" y="408"/>
                    </a:lnTo>
                    <a:lnTo>
                      <a:pt x="29" y="435"/>
                    </a:lnTo>
                    <a:lnTo>
                      <a:pt x="51" y="492"/>
                    </a:lnTo>
                    <a:lnTo>
                      <a:pt x="49" y="516"/>
                    </a:lnTo>
                    <a:lnTo>
                      <a:pt x="17" y="563"/>
                    </a:lnTo>
                    <a:lnTo>
                      <a:pt x="17" y="602"/>
                    </a:lnTo>
                    <a:lnTo>
                      <a:pt x="35" y="633"/>
                    </a:lnTo>
                    <a:lnTo>
                      <a:pt x="45" y="661"/>
                    </a:lnTo>
                    <a:lnTo>
                      <a:pt x="44" y="684"/>
                    </a:lnTo>
                    <a:lnTo>
                      <a:pt x="16" y="709"/>
                    </a:lnTo>
                    <a:lnTo>
                      <a:pt x="10" y="727"/>
                    </a:lnTo>
                    <a:lnTo>
                      <a:pt x="16" y="770"/>
                    </a:lnTo>
                    <a:lnTo>
                      <a:pt x="29" y="818"/>
                    </a:lnTo>
                    <a:lnTo>
                      <a:pt x="29" y="844"/>
                    </a:lnTo>
                    <a:lnTo>
                      <a:pt x="27" y="866"/>
                    </a:lnTo>
                    <a:lnTo>
                      <a:pt x="7" y="898"/>
                    </a:lnTo>
                    <a:lnTo>
                      <a:pt x="0" y="925"/>
                    </a:lnTo>
                    <a:lnTo>
                      <a:pt x="1" y="955"/>
                    </a:lnTo>
                    <a:lnTo>
                      <a:pt x="16" y="976"/>
                    </a:lnTo>
                    <a:lnTo>
                      <a:pt x="33" y="996"/>
                    </a:lnTo>
                    <a:lnTo>
                      <a:pt x="17" y="1023"/>
                    </a:lnTo>
                    <a:lnTo>
                      <a:pt x="10" y="1050"/>
                    </a:lnTo>
                    <a:lnTo>
                      <a:pt x="24" y="1071"/>
                    </a:lnTo>
                    <a:lnTo>
                      <a:pt x="44" y="1087"/>
                    </a:lnTo>
                    <a:lnTo>
                      <a:pt x="45" y="1115"/>
                    </a:lnTo>
                    <a:lnTo>
                      <a:pt x="45" y="1137"/>
                    </a:lnTo>
                    <a:lnTo>
                      <a:pt x="49" y="1166"/>
                    </a:lnTo>
                    <a:lnTo>
                      <a:pt x="84" y="1142"/>
                    </a:lnTo>
                    <a:lnTo>
                      <a:pt x="121" y="1122"/>
                    </a:lnTo>
                    <a:lnTo>
                      <a:pt x="154" y="1112"/>
                    </a:lnTo>
                    <a:lnTo>
                      <a:pt x="205" y="1112"/>
                    </a:lnTo>
                    <a:lnTo>
                      <a:pt x="242" y="1106"/>
                    </a:lnTo>
                    <a:lnTo>
                      <a:pt x="265" y="1087"/>
                    </a:lnTo>
                    <a:lnTo>
                      <a:pt x="303" y="1077"/>
                    </a:lnTo>
                    <a:lnTo>
                      <a:pt x="283" y="1055"/>
                    </a:lnTo>
                    <a:lnTo>
                      <a:pt x="275" y="1025"/>
                    </a:lnTo>
                    <a:lnTo>
                      <a:pt x="288" y="991"/>
                    </a:lnTo>
                    <a:lnTo>
                      <a:pt x="286" y="941"/>
                    </a:lnTo>
                    <a:lnTo>
                      <a:pt x="275" y="905"/>
                    </a:lnTo>
                    <a:lnTo>
                      <a:pt x="265" y="887"/>
                    </a:lnTo>
                    <a:lnTo>
                      <a:pt x="261" y="861"/>
                    </a:lnTo>
                    <a:lnTo>
                      <a:pt x="275" y="828"/>
                    </a:lnTo>
                    <a:lnTo>
                      <a:pt x="270" y="807"/>
                    </a:lnTo>
                    <a:lnTo>
                      <a:pt x="242" y="768"/>
                    </a:lnTo>
                    <a:lnTo>
                      <a:pt x="244" y="747"/>
                    </a:lnTo>
                    <a:lnTo>
                      <a:pt x="255" y="727"/>
                    </a:lnTo>
                    <a:lnTo>
                      <a:pt x="281" y="700"/>
                    </a:lnTo>
                    <a:lnTo>
                      <a:pt x="272" y="679"/>
                    </a:lnTo>
                    <a:lnTo>
                      <a:pt x="253" y="633"/>
                    </a:lnTo>
                    <a:lnTo>
                      <a:pt x="239" y="602"/>
                    </a:lnTo>
                    <a:lnTo>
                      <a:pt x="239" y="570"/>
                    </a:lnTo>
                    <a:lnTo>
                      <a:pt x="288" y="552"/>
                    </a:lnTo>
                    <a:lnTo>
                      <a:pt x="293" y="522"/>
                    </a:lnTo>
                    <a:lnTo>
                      <a:pt x="288" y="503"/>
                    </a:lnTo>
                    <a:lnTo>
                      <a:pt x="275" y="486"/>
                    </a:lnTo>
                    <a:lnTo>
                      <a:pt x="277" y="460"/>
                    </a:lnTo>
                    <a:lnTo>
                      <a:pt x="275" y="427"/>
                    </a:lnTo>
                    <a:lnTo>
                      <a:pt x="261" y="411"/>
                    </a:lnTo>
                    <a:lnTo>
                      <a:pt x="249" y="390"/>
                    </a:lnTo>
                    <a:lnTo>
                      <a:pt x="258" y="368"/>
                    </a:lnTo>
                    <a:lnTo>
                      <a:pt x="270" y="342"/>
                    </a:lnTo>
                    <a:lnTo>
                      <a:pt x="270" y="326"/>
                    </a:lnTo>
                    <a:lnTo>
                      <a:pt x="253" y="304"/>
                    </a:lnTo>
                    <a:lnTo>
                      <a:pt x="248" y="287"/>
                    </a:lnTo>
                    <a:lnTo>
                      <a:pt x="253" y="272"/>
                    </a:lnTo>
                    <a:lnTo>
                      <a:pt x="270" y="261"/>
                    </a:lnTo>
                    <a:lnTo>
                      <a:pt x="272" y="243"/>
                    </a:lnTo>
                    <a:lnTo>
                      <a:pt x="267" y="233"/>
                    </a:lnTo>
                    <a:lnTo>
                      <a:pt x="248" y="205"/>
                    </a:lnTo>
                    <a:lnTo>
                      <a:pt x="242" y="174"/>
                    </a:lnTo>
                    <a:lnTo>
                      <a:pt x="244" y="151"/>
                    </a:lnTo>
                    <a:lnTo>
                      <a:pt x="261" y="130"/>
                    </a:lnTo>
                    <a:lnTo>
                      <a:pt x="305" y="83"/>
                    </a:lnTo>
                    <a:lnTo>
                      <a:pt x="320" y="43"/>
                    </a:lnTo>
                    <a:lnTo>
                      <a:pt x="320" y="10"/>
                    </a:lnTo>
                    <a:lnTo>
                      <a:pt x="305" y="0"/>
                    </a:lnTo>
                    <a:lnTo>
                      <a:pt x="283" y="10"/>
                    </a:lnTo>
                    <a:lnTo>
                      <a:pt x="228" y="44"/>
                    </a:lnTo>
                    <a:lnTo>
                      <a:pt x="176" y="66"/>
                    </a:lnTo>
                    <a:lnTo>
                      <a:pt x="123" y="88"/>
                    </a:lnTo>
                    <a:lnTo>
                      <a:pt x="88" y="99"/>
                    </a:lnTo>
                    <a:lnTo>
                      <a:pt x="56" y="1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89" name="Freeform 123">
                <a:extLst>
                  <a:ext uri="{FF2B5EF4-FFF2-40B4-BE49-F238E27FC236}">
                    <a16:creationId xmlns:a16="http://schemas.microsoft.com/office/drawing/2014/main" id="{5EF6B0D3-5AEB-3AFC-00AD-F0BA3EE6C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" y="322"/>
                <a:ext cx="565" cy="1192"/>
              </a:xfrm>
              <a:custGeom>
                <a:avLst/>
                <a:gdLst>
                  <a:gd name="T0" fmla="*/ 368 w 565"/>
                  <a:gd name="T1" fmla="*/ 1120 h 1192"/>
                  <a:gd name="T2" fmla="*/ 260 w 565"/>
                  <a:gd name="T3" fmla="*/ 1157 h 1192"/>
                  <a:gd name="T4" fmla="*/ 45 w 565"/>
                  <a:gd name="T5" fmla="*/ 964 h 1192"/>
                  <a:gd name="T6" fmla="*/ 34 w 565"/>
                  <a:gd name="T7" fmla="*/ 997 h 1192"/>
                  <a:gd name="T8" fmla="*/ 267 w 565"/>
                  <a:gd name="T9" fmla="*/ 1192 h 1192"/>
                  <a:gd name="T10" fmla="*/ 379 w 565"/>
                  <a:gd name="T11" fmla="*/ 1132 h 1192"/>
                  <a:gd name="T12" fmla="*/ 534 w 565"/>
                  <a:gd name="T13" fmla="*/ 1081 h 1192"/>
                  <a:gd name="T14" fmla="*/ 526 w 565"/>
                  <a:gd name="T15" fmla="*/ 997 h 1192"/>
                  <a:gd name="T16" fmla="*/ 495 w 565"/>
                  <a:gd name="T17" fmla="*/ 903 h 1192"/>
                  <a:gd name="T18" fmla="*/ 510 w 565"/>
                  <a:gd name="T19" fmla="*/ 828 h 1192"/>
                  <a:gd name="T20" fmla="*/ 478 w 565"/>
                  <a:gd name="T21" fmla="*/ 753 h 1192"/>
                  <a:gd name="T22" fmla="*/ 494 w 565"/>
                  <a:gd name="T23" fmla="*/ 666 h 1192"/>
                  <a:gd name="T24" fmla="*/ 506 w 565"/>
                  <a:gd name="T25" fmla="*/ 580 h 1192"/>
                  <a:gd name="T26" fmla="*/ 510 w 565"/>
                  <a:gd name="T27" fmla="*/ 472 h 1192"/>
                  <a:gd name="T28" fmla="*/ 488 w 565"/>
                  <a:gd name="T29" fmla="*/ 380 h 1192"/>
                  <a:gd name="T30" fmla="*/ 478 w 565"/>
                  <a:gd name="T31" fmla="*/ 308 h 1192"/>
                  <a:gd name="T32" fmla="*/ 504 w 565"/>
                  <a:gd name="T33" fmla="*/ 245 h 1192"/>
                  <a:gd name="T34" fmla="*/ 490 w 565"/>
                  <a:gd name="T35" fmla="*/ 140 h 1192"/>
                  <a:gd name="T36" fmla="*/ 559 w 565"/>
                  <a:gd name="T37" fmla="*/ 12 h 1192"/>
                  <a:gd name="T38" fmla="*/ 528 w 565"/>
                  <a:gd name="T39" fmla="*/ 39 h 1192"/>
                  <a:gd name="T40" fmla="*/ 457 w 565"/>
                  <a:gd name="T41" fmla="*/ 156 h 1192"/>
                  <a:gd name="T42" fmla="*/ 354 w 565"/>
                  <a:gd name="T43" fmla="*/ 254 h 1192"/>
                  <a:gd name="T44" fmla="*/ 461 w 565"/>
                  <a:gd name="T45" fmla="*/ 217 h 1192"/>
                  <a:gd name="T46" fmla="*/ 451 w 565"/>
                  <a:gd name="T47" fmla="*/ 286 h 1192"/>
                  <a:gd name="T48" fmla="*/ 401 w 565"/>
                  <a:gd name="T49" fmla="*/ 358 h 1192"/>
                  <a:gd name="T50" fmla="*/ 474 w 565"/>
                  <a:gd name="T51" fmla="*/ 342 h 1192"/>
                  <a:gd name="T52" fmla="*/ 455 w 565"/>
                  <a:gd name="T53" fmla="*/ 397 h 1192"/>
                  <a:gd name="T54" fmla="*/ 450 w 565"/>
                  <a:gd name="T55" fmla="*/ 456 h 1192"/>
                  <a:gd name="T56" fmla="*/ 343 w 565"/>
                  <a:gd name="T57" fmla="*/ 535 h 1192"/>
                  <a:gd name="T58" fmla="*/ 463 w 565"/>
                  <a:gd name="T59" fmla="*/ 481 h 1192"/>
                  <a:gd name="T60" fmla="*/ 506 w 565"/>
                  <a:gd name="T61" fmla="*/ 535 h 1192"/>
                  <a:gd name="T62" fmla="*/ 434 w 565"/>
                  <a:gd name="T63" fmla="*/ 586 h 1192"/>
                  <a:gd name="T64" fmla="*/ 299 w 565"/>
                  <a:gd name="T65" fmla="*/ 650 h 1192"/>
                  <a:gd name="T66" fmla="*/ 451 w 565"/>
                  <a:gd name="T67" fmla="*/ 623 h 1192"/>
                  <a:gd name="T68" fmla="*/ 483 w 565"/>
                  <a:gd name="T69" fmla="*/ 725 h 1192"/>
                  <a:gd name="T70" fmla="*/ 303 w 565"/>
                  <a:gd name="T71" fmla="*/ 773 h 1192"/>
                  <a:gd name="T72" fmla="*/ 401 w 565"/>
                  <a:gd name="T73" fmla="*/ 769 h 1192"/>
                  <a:gd name="T74" fmla="*/ 463 w 565"/>
                  <a:gd name="T75" fmla="*/ 800 h 1192"/>
                  <a:gd name="T76" fmla="*/ 461 w 565"/>
                  <a:gd name="T77" fmla="*/ 860 h 1192"/>
                  <a:gd name="T78" fmla="*/ 288 w 565"/>
                  <a:gd name="T79" fmla="*/ 894 h 1192"/>
                  <a:gd name="T80" fmla="*/ 373 w 565"/>
                  <a:gd name="T81" fmla="*/ 894 h 1192"/>
                  <a:gd name="T82" fmla="*/ 472 w 565"/>
                  <a:gd name="T83" fmla="*/ 878 h 1192"/>
                  <a:gd name="T84" fmla="*/ 386 w 565"/>
                  <a:gd name="T85" fmla="*/ 958 h 1192"/>
                  <a:gd name="T86" fmla="*/ 288 w 565"/>
                  <a:gd name="T87" fmla="*/ 1006 h 1192"/>
                  <a:gd name="T88" fmla="*/ 412 w 565"/>
                  <a:gd name="T89" fmla="*/ 962 h 1192"/>
                  <a:gd name="T90" fmla="*/ 485 w 565"/>
                  <a:gd name="T91" fmla="*/ 946 h 1192"/>
                  <a:gd name="T92" fmla="*/ 483 w 565"/>
                  <a:gd name="T93" fmla="*/ 1017 h 1192"/>
                  <a:gd name="T94" fmla="*/ 494 w 565"/>
                  <a:gd name="T95" fmla="*/ 1076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5" h="1192">
                    <a:moveTo>
                      <a:pt x="479" y="1078"/>
                    </a:moveTo>
                    <a:lnTo>
                      <a:pt x="455" y="1105"/>
                    </a:lnTo>
                    <a:lnTo>
                      <a:pt x="417" y="1113"/>
                    </a:lnTo>
                    <a:lnTo>
                      <a:pt x="368" y="1120"/>
                    </a:lnTo>
                    <a:lnTo>
                      <a:pt x="315" y="1131"/>
                    </a:lnTo>
                    <a:lnTo>
                      <a:pt x="281" y="1152"/>
                    </a:lnTo>
                    <a:lnTo>
                      <a:pt x="270" y="1163"/>
                    </a:lnTo>
                    <a:lnTo>
                      <a:pt x="260" y="1157"/>
                    </a:lnTo>
                    <a:lnTo>
                      <a:pt x="196" y="1110"/>
                    </a:lnTo>
                    <a:lnTo>
                      <a:pt x="114" y="1045"/>
                    </a:lnTo>
                    <a:lnTo>
                      <a:pt x="86" y="1006"/>
                    </a:lnTo>
                    <a:lnTo>
                      <a:pt x="45" y="964"/>
                    </a:lnTo>
                    <a:lnTo>
                      <a:pt x="32" y="932"/>
                    </a:lnTo>
                    <a:lnTo>
                      <a:pt x="0" y="926"/>
                    </a:lnTo>
                    <a:lnTo>
                      <a:pt x="16" y="962"/>
                    </a:lnTo>
                    <a:lnTo>
                      <a:pt x="34" y="997"/>
                    </a:lnTo>
                    <a:lnTo>
                      <a:pt x="86" y="1035"/>
                    </a:lnTo>
                    <a:lnTo>
                      <a:pt x="123" y="1081"/>
                    </a:lnTo>
                    <a:lnTo>
                      <a:pt x="212" y="1138"/>
                    </a:lnTo>
                    <a:lnTo>
                      <a:pt x="267" y="1192"/>
                    </a:lnTo>
                    <a:lnTo>
                      <a:pt x="288" y="1186"/>
                    </a:lnTo>
                    <a:lnTo>
                      <a:pt x="310" y="1159"/>
                    </a:lnTo>
                    <a:lnTo>
                      <a:pt x="341" y="1143"/>
                    </a:lnTo>
                    <a:lnTo>
                      <a:pt x="379" y="1132"/>
                    </a:lnTo>
                    <a:lnTo>
                      <a:pt x="461" y="1125"/>
                    </a:lnTo>
                    <a:lnTo>
                      <a:pt x="485" y="1110"/>
                    </a:lnTo>
                    <a:lnTo>
                      <a:pt x="526" y="1099"/>
                    </a:lnTo>
                    <a:lnTo>
                      <a:pt x="534" y="1081"/>
                    </a:lnTo>
                    <a:lnTo>
                      <a:pt x="521" y="1060"/>
                    </a:lnTo>
                    <a:lnTo>
                      <a:pt x="506" y="1038"/>
                    </a:lnTo>
                    <a:lnTo>
                      <a:pt x="515" y="1011"/>
                    </a:lnTo>
                    <a:lnTo>
                      <a:pt x="526" y="997"/>
                    </a:lnTo>
                    <a:lnTo>
                      <a:pt x="526" y="974"/>
                    </a:lnTo>
                    <a:lnTo>
                      <a:pt x="515" y="937"/>
                    </a:lnTo>
                    <a:lnTo>
                      <a:pt x="510" y="919"/>
                    </a:lnTo>
                    <a:lnTo>
                      <a:pt x="495" y="903"/>
                    </a:lnTo>
                    <a:lnTo>
                      <a:pt x="488" y="883"/>
                    </a:lnTo>
                    <a:lnTo>
                      <a:pt x="495" y="865"/>
                    </a:lnTo>
                    <a:lnTo>
                      <a:pt x="512" y="851"/>
                    </a:lnTo>
                    <a:lnTo>
                      <a:pt x="510" y="828"/>
                    </a:lnTo>
                    <a:lnTo>
                      <a:pt x="501" y="811"/>
                    </a:lnTo>
                    <a:lnTo>
                      <a:pt x="483" y="785"/>
                    </a:lnTo>
                    <a:lnTo>
                      <a:pt x="472" y="773"/>
                    </a:lnTo>
                    <a:lnTo>
                      <a:pt x="478" y="753"/>
                    </a:lnTo>
                    <a:lnTo>
                      <a:pt x="504" y="737"/>
                    </a:lnTo>
                    <a:lnTo>
                      <a:pt x="515" y="716"/>
                    </a:lnTo>
                    <a:lnTo>
                      <a:pt x="512" y="698"/>
                    </a:lnTo>
                    <a:lnTo>
                      <a:pt x="494" y="666"/>
                    </a:lnTo>
                    <a:lnTo>
                      <a:pt x="474" y="629"/>
                    </a:lnTo>
                    <a:lnTo>
                      <a:pt x="467" y="602"/>
                    </a:lnTo>
                    <a:lnTo>
                      <a:pt x="478" y="591"/>
                    </a:lnTo>
                    <a:lnTo>
                      <a:pt x="506" y="580"/>
                    </a:lnTo>
                    <a:lnTo>
                      <a:pt x="522" y="570"/>
                    </a:lnTo>
                    <a:lnTo>
                      <a:pt x="526" y="535"/>
                    </a:lnTo>
                    <a:lnTo>
                      <a:pt x="506" y="497"/>
                    </a:lnTo>
                    <a:lnTo>
                      <a:pt x="510" y="472"/>
                    </a:lnTo>
                    <a:lnTo>
                      <a:pt x="517" y="449"/>
                    </a:lnTo>
                    <a:lnTo>
                      <a:pt x="499" y="422"/>
                    </a:lnTo>
                    <a:lnTo>
                      <a:pt x="483" y="397"/>
                    </a:lnTo>
                    <a:lnTo>
                      <a:pt x="488" y="380"/>
                    </a:lnTo>
                    <a:lnTo>
                      <a:pt x="499" y="363"/>
                    </a:lnTo>
                    <a:lnTo>
                      <a:pt x="499" y="336"/>
                    </a:lnTo>
                    <a:lnTo>
                      <a:pt x="488" y="320"/>
                    </a:lnTo>
                    <a:lnTo>
                      <a:pt x="478" y="308"/>
                    </a:lnTo>
                    <a:lnTo>
                      <a:pt x="479" y="288"/>
                    </a:lnTo>
                    <a:lnTo>
                      <a:pt x="499" y="277"/>
                    </a:lnTo>
                    <a:lnTo>
                      <a:pt x="510" y="267"/>
                    </a:lnTo>
                    <a:lnTo>
                      <a:pt x="504" y="245"/>
                    </a:lnTo>
                    <a:lnTo>
                      <a:pt x="483" y="217"/>
                    </a:lnTo>
                    <a:lnTo>
                      <a:pt x="474" y="194"/>
                    </a:lnTo>
                    <a:lnTo>
                      <a:pt x="472" y="167"/>
                    </a:lnTo>
                    <a:lnTo>
                      <a:pt x="490" y="140"/>
                    </a:lnTo>
                    <a:lnTo>
                      <a:pt x="528" y="99"/>
                    </a:lnTo>
                    <a:lnTo>
                      <a:pt x="548" y="66"/>
                    </a:lnTo>
                    <a:lnTo>
                      <a:pt x="565" y="39"/>
                    </a:lnTo>
                    <a:lnTo>
                      <a:pt x="559" y="12"/>
                    </a:lnTo>
                    <a:lnTo>
                      <a:pt x="545" y="0"/>
                    </a:lnTo>
                    <a:lnTo>
                      <a:pt x="534" y="1"/>
                    </a:lnTo>
                    <a:lnTo>
                      <a:pt x="515" y="23"/>
                    </a:lnTo>
                    <a:lnTo>
                      <a:pt x="528" y="39"/>
                    </a:lnTo>
                    <a:lnTo>
                      <a:pt x="526" y="66"/>
                    </a:lnTo>
                    <a:lnTo>
                      <a:pt x="501" y="113"/>
                    </a:lnTo>
                    <a:lnTo>
                      <a:pt x="469" y="140"/>
                    </a:lnTo>
                    <a:lnTo>
                      <a:pt x="457" y="156"/>
                    </a:lnTo>
                    <a:lnTo>
                      <a:pt x="450" y="178"/>
                    </a:lnTo>
                    <a:lnTo>
                      <a:pt x="446" y="190"/>
                    </a:lnTo>
                    <a:lnTo>
                      <a:pt x="398" y="229"/>
                    </a:lnTo>
                    <a:lnTo>
                      <a:pt x="354" y="254"/>
                    </a:lnTo>
                    <a:lnTo>
                      <a:pt x="348" y="272"/>
                    </a:lnTo>
                    <a:lnTo>
                      <a:pt x="363" y="276"/>
                    </a:lnTo>
                    <a:lnTo>
                      <a:pt x="428" y="229"/>
                    </a:lnTo>
                    <a:lnTo>
                      <a:pt x="461" y="217"/>
                    </a:lnTo>
                    <a:lnTo>
                      <a:pt x="478" y="249"/>
                    </a:lnTo>
                    <a:lnTo>
                      <a:pt x="483" y="261"/>
                    </a:lnTo>
                    <a:lnTo>
                      <a:pt x="467" y="276"/>
                    </a:lnTo>
                    <a:lnTo>
                      <a:pt x="451" y="286"/>
                    </a:lnTo>
                    <a:lnTo>
                      <a:pt x="450" y="304"/>
                    </a:lnTo>
                    <a:lnTo>
                      <a:pt x="455" y="324"/>
                    </a:lnTo>
                    <a:lnTo>
                      <a:pt x="441" y="340"/>
                    </a:lnTo>
                    <a:lnTo>
                      <a:pt x="401" y="358"/>
                    </a:lnTo>
                    <a:lnTo>
                      <a:pt x="341" y="384"/>
                    </a:lnTo>
                    <a:lnTo>
                      <a:pt x="363" y="391"/>
                    </a:lnTo>
                    <a:lnTo>
                      <a:pt x="425" y="367"/>
                    </a:lnTo>
                    <a:lnTo>
                      <a:pt x="474" y="342"/>
                    </a:lnTo>
                    <a:lnTo>
                      <a:pt x="483" y="347"/>
                    </a:lnTo>
                    <a:lnTo>
                      <a:pt x="478" y="363"/>
                    </a:lnTo>
                    <a:lnTo>
                      <a:pt x="461" y="380"/>
                    </a:lnTo>
                    <a:lnTo>
                      <a:pt x="455" y="397"/>
                    </a:lnTo>
                    <a:lnTo>
                      <a:pt x="463" y="418"/>
                    </a:lnTo>
                    <a:lnTo>
                      <a:pt x="483" y="434"/>
                    </a:lnTo>
                    <a:lnTo>
                      <a:pt x="483" y="449"/>
                    </a:lnTo>
                    <a:lnTo>
                      <a:pt x="450" y="456"/>
                    </a:lnTo>
                    <a:lnTo>
                      <a:pt x="423" y="492"/>
                    </a:lnTo>
                    <a:lnTo>
                      <a:pt x="391" y="513"/>
                    </a:lnTo>
                    <a:lnTo>
                      <a:pt x="347" y="525"/>
                    </a:lnTo>
                    <a:lnTo>
                      <a:pt x="343" y="535"/>
                    </a:lnTo>
                    <a:lnTo>
                      <a:pt x="370" y="532"/>
                    </a:lnTo>
                    <a:lnTo>
                      <a:pt x="428" y="513"/>
                    </a:lnTo>
                    <a:lnTo>
                      <a:pt x="450" y="497"/>
                    </a:lnTo>
                    <a:lnTo>
                      <a:pt x="463" y="481"/>
                    </a:lnTo>
                    <a:lnTo>
                      <a:pt x="483" y="477"/>
                    </a:lnTo>
                    <a:lnTo>
                      <a:pt x="483" y="497"/>
                    </a:lnTo>
                    <a:lnTo>
                      <a:pt x="495" y="515"/>
                    </a:lnTo>
                    <a:lnTo>
                      <a:pt x="506" y="535"/>
                    </a:lnTo>
                    <a:lnTo>
                      <a:pt x="499" y="552"/>
                    </a:lnTo>
                    <a:lnTo>
                      <a:pt x="474" y="562"/>
                    </a:lnTo>
                    <a:lnTo>
                      <a:pt x="450" y="570"/>
                    </a:lnTo>
                    <a:lnTo>
                      <a:pt x="434" y="586"/>
                    </a:lnTo>
                    <a:lnTo>
                      <a:pt x="359" y="607"/>
                    </a:lnTo>
                    <a:lnTo>
                      <a:pt x="304" y="627"/>
                    </a:lnTo>
                    <a:lnTo>
                      <a:pt x="283" y="638"/>
                    </a:lnTo>
                    <a:lnTo>
                      <a:pt x="299" y="650"/>
                    </a:lnTo>
                    <a:lnTo>
                      <a:pt x="332" y="643"/>
                    </a:lnTo>
                    <a:lnTo>
                      <a:pt x="398" y="618"/>
                    </a:lnTo>
                    <a:lnTo>
                      <a:pt x="441" y="605"/>
                    </a:lnTo>
                    <a:lnTo>
                      <a:pt x="451" y="623"/>
                    </a:lnTo>
                    <a:lnTo>
                      <a:pt x="463" y="656"/>
                    </a:lnTo>
                    <a:lnTo>
                      <a:pt x="483" y="683"/>
                    </a:lnTo>
                    <a:lnTo>
                      <a:pt x="485" y="705"/>
                    </a:lnTo>
                    <a:lnTo>
                      <a:pt x="483" y="725"/>
                    </a:lnTo>
                    <a:lnTo>
                      <a:pt x="461" y="732"/>
                    </a:lnTo>
                    <a:lnTo>
                      <a:pt x="423" y="741"/>
                    </a:lnTo>
                    <a:lnTo>
                      <a:pt x="373" y="762"/>
                    </a:lnTo>
                    <a:lnTo>
                      <a:pt x="303" y="773"/>
                    </a:lnTo>
                    <a:lnTo>
                      <a:pt x="276" y="785"/>
                    </a:lnTo>
                    <a:lnTo>
                      <a:pt x="294" y="794"/>
                    </a:lnTo>
                    <a:lnTo>
                      <a:pt x="357" y="785"/>
                    </a:lnTo>
                    <a:lnTo>
                      <a:pt x="401" y="769"/>
                    </a:lnTo>
                    <a:lnTo>
                      <a:pt x="430" y="759"/>
                    </a:lnTo>
                    <a:lnTo>
                      <a:pt x="455" y="753"/>
                    </a:lnTo>
                    <a:lnTo>
                      <a:pt x="451" y="773"/>
                    </a:lnTo>
                    <a:lnTo>
                      <a:pt x="463" y="800"/>
                    </a:lnTo>
                    <a:lnTo>
                      <a:pt x="479" y="816"/>
                    </a:lnTo>
                    <a:lnTo>
                      <a:pt x="483" y="835"/>
                    </a:lnTo>
                    <a:lnTo>
                      <a:pt x="483" y="851"/>
                    </a:lnTo>
                    <a:lnTo>
                      <a:pt x="461" y="860"/>
                    </a:lnTo>
                    <a:lnTo>
                      <a:pt x="419" y="862"/>
                    </a:lnTo>
                    <a:lnTo>
                      <a:pt x="391" y="871"/>
                    </a:lnTo>
                    <a:lnTo>
                      <a:pt x="325" y="892"/>
                    </a:lnTo>
                    <a:lnTo>
                      <a:pt x="288" y="894"/>
                    </a:lnTo>
                    <a:lnTo>
                      <a:pt x="276" y="910"/>
                    </a:lnTo>
                    <a:lnTo>
                      <a:pt x="292" y="915"/>
                    </a:lnTo>
                    <a:lnTo>
                      <a:pt x="325" y="908"/>
                    </a:lnTo>
                    <a:lnTo>
                      <a:pt x="373" y="894"/>
                    </a:lnTo>
                    <a:lnTo>
                      <a:pt x="401" y="883"/>
                    </a:lnTo>
                    <a:lnTo>
                      <a:pt x="435" y="876"/>
                    </a:lnTo>
                    <a:lnTo>
                      <a:pt x="463" y="878"/>
                    </a:lnTo>
                    <a:lnTo>
                      <a:pt x="472" y="878"/>
                    </a:lnTo>
                    <a:lnTo>
                      <a:pt x="472" y="903"/>
                    </a:lnTo>
                    <a:lnTo>
                      <a:pt x="479" y="915"/>
                    </a:lnTo>
                    <a:lnTo>
                      <a:pt x="430" y="926"/>
                    </a:lnTo>
                    <a:lnTo>
                      <a:pt x="386" y="958"/>
                    </a:lnTo>
                    <a:lnTo>
                      <a:pt x="338" y="976"/>
                    </a:lnTo>
                    <a:lnTo>
                      <a:pt x="304" y="981"/>
                    </a:lnTo>
                    <a:lnTo>
                      <a:pt x="278" y="995"/>
                    </a:lnTo>
                    <a:lnTo>
                      <a:pt x="288" y="1006"/>
                    </a:lnTo>
                    <a:lnTo>
                      <a:pt x="315" y="997"/>
                    </a:lnTo>
                    <a:lnTo>
                      <a:pt x="347" y="986"/>
                    </a:lnTo>
                    <a:lnTo>
                      <a:pt x="381" y="981"/>
                    </a:lnTo>
                    <a:lnTo>
                      <a:pt x="412" y="962"/>
                    </a:lnTo>
                    <a:lnTo>
                      <a:pt x="428" y="946"/>
                    </a:lnTo>
                    <a:lnTo>
                      <a:pt x="450" y="942"/>
                    </a:lnTo>
                    <a:lnTo>
                      <a:pt x="478" y="942"/>
                    </a:lnTo>
                    <a:lnTo>
                      <a:pt x="485" y="946"/>
                    </a:lnTo>
                    <a:lnTo>
                      <a:pt x="494" y="964"/>
                    </a:lnTo>
                    <a:lnTo>
                      <a:pt x="499" y="986"/>
                    </a:lnTo>
                    <a:lnTo>
                      <a:pt x="494" y="1006"/>
                    </a:lnTo>
                    <a:lnTo>
                      <a:pt x="483" y="1017"/>
                    </a:lnTo>
                    <a:lnTo>
                      <a:pt x="474" y="1044"/>
                    </a:lnTo>
                    <a:lnTo>
                      <a:pt x="483" y="1054"/>
                    </a:lnTo>
                    <a:lnTo>
                      <a:pt x="494" y="1065"/>
                    </a:lnTo>
                    <a:lnTo>
                      <a:pt x="494" y="1076"/>
                    </a:lnTo>
                    <a:lnTo>
                      <a:pt x="479" y="10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90" name="Freeform 124">
                <a:extLst>
                  <a:ext uri="{FF2B5EF4-FFF2-40B4-BE49-F238E27FC236}">
                    <a16:creationId xmlns:a16="http://schemas.microsoft.com/office/drawing/2014/main" id="{42EA75A1-B3ED-ACF3-375C-DA5B5EF24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340"/>
                <a:ext cx="169" cy="61"/>
              </a:xfrm>
              <a:custGeom>
                <a:avLst/>
                <a:gdLst>
                  <a:gd name="T0" fmla="*/ 0 w 169"/>
                  <a:gd name="T1" fmla="*/ 48 h 61"/>
                  <a:gd name="T2" fmla="*/ 67 w 169"/>
                  <a:gd name="T3" fmla="*/ 46 h 61"/>
                  <a:gd name="T4" fmla="*/ 93 w 169"/>
                  <a:gd name="T5" fmla="*/ 30 h 61"/>
                  <a:gd name="T6" fmla="*/ 115 w 169"/>
                  <a:gd name="T7" fmla="*/ 12 h 61"/>
                  <a:gd name="T8" fmla="*/ 157 w 169"/>
                  <a:gd name="T9" fmla="*/ 0 h 61"/>
                  <a:gd name="T10" fmla="*/ 169 w 169"/>
                  <a:gd name="T11" fmla="*/ 12 h 61"/>
                  <a:gd name="T12" fmla="*/ 151 w 169"/>
                  <a:gd name="T13" fmla="*/ 17 h 61"/>
                  <a:gd name="T14" fmla="*/ 122 w 169"/>
                  <a:gd name="T15" fmla="*/ 35 h 61"/>
                  <a:gd name="T16" fmla="*/ 106 w 169"/>
                  <a:gd name="T17" fmla="*/ 46 h 61"/>
                  <a:gd name="T18" fmla="*/ 79 w 169"/>
                  <a:gd name="T19" fmla="*/ 54 h 61"/>
                  <a:gd name="T20" fmla="*/ 37 w 169"/>
                  <a:gd name="T21" fmla="*/ 59 h 61"/>
                  <a:gd name="T22" fmla="*/ 3 w 169"/>
                  <a:gd name="T23" fmla="*/ 61 h 61"/>
                  <a:gd name="T24" fmla="*/ 0 w 169"/>
                  <a:gd name="T25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" h="61">
                    <a:moveTo>
                      <a:pt x="0" y="48"/>
                    </a:moveTo>
                    <a:lnTo>
                      <a:pt x="67" y="46"/>
                    </a:lnTo>
                    <a:lnTo>
                      <a:pt x="93" y="30"/>
                    </a:lnTo>
                    <a:lnTo>
                      <a:pt x="115" y="12"/>
                    </a:lnTo>
                    <a:lnTo>
                      <a:pt x="157" y="0"/>
                    </a:lnTo>
                    <a:lnTo>
                      <a:pt x="169" y="12"/>
                    </a:lnTo>
                    <a:lnTo>
                      <a:pt x="151" y="17"/>
                    </a:lnTo>
                    <a:lnTo>
                      <a:pt x="122" y="35"/>
                    </a:lnTo>
                    <a:lnTo>
                      <a:pt x="106" y="46"/>
                    </a:lnTo>
                    <a:lnTo>
                      <a:pt x="79" y="54"/>
                    </a:lnTo>
                    <a:lnTo>
                      <a:pt x="37" y="59"/>
                    </a:lnTo>
                    <a:lnTo>
                      <a:pt x="3" y="61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91" name="Freeform 125">
                <a:extLst>
                  <a:ext uri="{FF2B5EF4-FFF2-40B4-BE49-F238E27FC236}">
                    <a16:creationId xmlns:a16="http://schemas.microsoft.com/office/drawing/2014/main" id="{D571CD72-8AC6-15A6-7777-9DBAF4BC8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2" y="182"/>
                <a:ext cx="476" cy="262"/>
              </a:xfrm>
              <a:custGeom>
                <a:avLst/>
                <a:gdLst>
                  <a:gd name="T0" fmla="*/ 14 w 476"/>
                  <a:gd name="T1" fmla="*/ 29 h 262"/>
                  <a:gd name="T2" fmla="*/ 70 w 476"/>
                  <a:gd name="T3" fmla="*/ 33 h 262"/>
                  <a:gd name="T4" fmla="*/ 131 w 476"/>
                  <a:gd name="T5" fmla="*/ 34 h 262"/>
                  <a:gd name="T6" fmla="*/ 169 w 476"/>
                  <a:gd name="T7" fmla="*/ 34 h 262"/>
                  <a:gd name="T8" fmla="*/ 200 w 476"/>
                  <a:gd name="T9" fmla="*/ 27 h 262"/>
                  <a:gd name="T10" fmla="*/ 249 w 476"/>
                  <a:gd name="T11" fmla="*/ 12 h 262"/>
                  <a:gd name="T12" fmla="*/ 273 w 476"/>
                  <a:gd name="T13" fmla="*/ 0 h 262"/>
                  <a:gd name="T14" fmla="*/ 306 w 476"/>
                  <a:gd name="T15" fmla="*/ 18 h 262"/>
                  <a:gd name="T16" fmla="*/ 359 w 476"/>
                  <a:gd name="T17" fmla="*/ 55 h 262"/>
                  <a:gd name="T18" fmla="*/ 397 w 476"/>
                  <a:gd name="T19" fmla="*/ 83 h 262"/>
                  <a:gd name="T20" fmla="*/ 447 w 476"/>
                  <a:gd name="T21" fmla="*/ 118 h 262"/>
                  <a:gd name="T22" fmla="*/ 476 w 476"/>
                  <a:gd name="T23" fmla="*/ 143 h 262"/>
                  <a:gd name="T24" fmla="*/ 449 w 476"/>
                  <a:gd name="T25" fmla="*/ 167 h 262"/>
                  <a:gd name="T26" fmla="*/ 421 w 476"/>
                  <a:gd name="T27" fmla="*/ 193 h 262"/>
                  <a:gd name="T28" fmla="*/ 377 w 476"/>
                  <a:gd name="T29" fmla="*/ 211 h 262"/>
                  <a:gd name="T30" fmla="*/ 332 w 476"/>
                  <a:gd name="T31" fmla="*/ 232 h 262"/>
                  <a:gd name="T32" fmla="*/ 290 w 476"/>
                  <a:gd name="T33" fmla="*/ 249 h 262"/>
                  <a:gd name="T34" fmla="*/ 251 w 476"/>
                  <a:gd name="T35" fmla="*/ 254 h 262"/>
                  <a:gd name="T36" fmla="*/ 212 w 476"/>
                  <a:gd name="T37" fmla="*/ 262 h 262"/>
                  <a:gd name="T38" fmla="*/ 162 w 476"/>
                  <a:gd name="T39" fmla="*/ 227 h 262"/>
                  <a:gd name="T40" fmla="*/ 123 w 476"/>
                  <a:gd name="T41" fmla="*/ 195 h 262"/>
                  <a:gd name="T42" fmla="*/ 79 w 476"/>
                  <a:gd name="T43" fmla="*/ 157 h 262"/>
                  <a:gd name="T44" fmla="*/ 44 w 476"/>
                  <a:gd name="T45" fmla="*/ 118 h 262"/>
                  <a:gd name="T46" fmla="*/ 16 w 476"/>
                  <a:gd name="T47" fmla="*/ 90 h 262"/>
                  <a:gd name="T48" fmla="*/ 0 w 476"/>
                  <a:gd name="T49" fmla="*/ 52 h 262"/>
                  <a:gd name="T50" fmla="*/ 14 w 476"/>
                  <a:gd name="T51" fmla="*/ 29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6" h="262">
                    <a:moveTo>
                      <a:pt x="14" y="29"/>
                    </a:moveTo>
                    <a:lnTo>
                      <a:pt x="70" y="33"/>
                    </a:lnTo>
                    <a:lnTo>
                      <a:pt x="131" y="34"/>
                    </a:lnTo>
                    <a:lnTo>
                      <a:pt x="169" y="34"/>
                    </a:lnTo>
                    <a:lnTo>
                      <a:pt x="200" y="27"/>
                    </a:lnTo>
                    <a:lnTo>
                      <a:pt x="249" y="12"/>
                    </a:lnTo>
                    <a:lnTo>
                      <a:pt x="273" y="0"/>
                    </a:lnTo>
                    <a:lnTo>
                      <a:pt x="306" y="18"/>
                    </a:lnTo>
                    <a:lnTo>
                      <a:pt x="359" y="55"/>
                    </a:lnTo>
                    <a:lnTo>
                      <a:pt x="397" y="83"/>
                    </a:lnTo>
                    <a:lnTo>
                      <a:pt x="447" y="118"/>
                    </a:lnTo>
                    <a:lnTo>
                      <a:pt x="476" y="143"/>
                    </a:lnTo>
                    <a:lnTo>
                      <a:pt x="449" y="167"/>
                    </a:lnTo>
                    <a:lnTo>
                      <a:pt x="421" y="193"/>
                    </a:lnTo>
                    <a:lnTo>
                      <a:pt x="377" y="211"/>
                    </a:lnTo>
                    <a:lnTo>
                      <a:pt x="332" y="232"/>
                    </a:lnTo>
                    <a:lnTo>
                      <a:pt x="290" y="249"/>
                    </a:lnTo>
                    <a:lnTo>
                      <a:pt x="251" y="254"/>
                    </a:lnTo>
                    <a:lnTo>
                      <a:pt x="212" y="262"/>
                    </a:lnTo>
                    <a:lnTo>
                      <a:pt x="162" y="227"/>
                    </a:lnTo>
                    <a:lnTo>
                      <a:pt x="123" y="195"/>
                    </a:lnTo>
                    <a:lnTo>
                      <a:pt x="79" y="157"/>
                    </a:lnTo>
                    <a:lnTo>
                      <a:pt x="44" y="118"/>
                    </a:lnTo>
                    <a:lnTo>
                      <a:pt x="16" y="90"/>
                    </a:lnTo>
                    <a:lnTo>
                      <a:pt x="0" y="52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92" name="Freeform 126">
                <a:extLst>
                  <a:ext uri="{FF2B5EF4-FFF2-40B4-BE49-F238E27FC236}">
                    <a16:creationId xmlns:a16="http://schemas.microsoft.com/office/drawing/2014/main" id="{F76BEC36-3216-69B3-1F8D-6D42BD89D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173"/>
                <a:ext cx="514" cy="304"/>
              </a:xfrm>
              <a:custGeom>
                <a:avLst/>
                <a:gdLst>
                  <a:gd name="T0" fmla="*/ 251 w 514"/>
                  <a:gd name="T1" fmla="*/ 259 h 304"/>
                  <a:gd name="T2" fmla="*/ 333 w 514"/>
                  <a:gd name="T3" fmla="*/ 237 h 304"/>
                  <a:gd name="T4" fmla="*/ 398 w 514"/>
                  <a:gd name="T5" fmla="*/ 207 h 304"/>
                  <a:gd name="T6" fmla="*/ 446 w 514"/>
                  <a:gd name="T7" fmla="*/ 175 h 304"/>
                  <a:gd name="T8" fmla="*/ 464 w 514"/>
                  <a:gd name="T9" fmla="*/ 154 h 304"/>
                  <a:gd name="T10" fmla="*/ 397 w 514"/>
                  <a:gd name="T11" fmla="*/ 91 h 304"/>
                  <a:gd name="T12" fmla="*/ 342 w 514"/>
                  <a:gd name="T13" fmla="*/ 59 h 304"/>
                  <a:gd name="T14" fmla="*/ 290 w 514"/>
                  <a:gd name="T15" fmla="*/ 26 h 304"/>
                  <a:gd name="T16" fmla="*/ 278 w 514"/>
                  <a:gd name="T17" fmla="*/ 26 h 304"/>
                  <a:gd name="T18" fmla="*/ 246 w 514"/>
                  <a:gd name="T19" fmla="*/ 36 h 304"/>
                  <a:gd name="T20" fmla="*/ 202 w 514"/>
                  <a:gd name="T21" fmla="*/ 49 h 304"/>
                  <a:gd name="T22" fmla="*/ 124 w 514"/>
                  <a:gd name="T23" fmla="*/ 54 h 304"/>
                  <a:gd name="T24" fmla="*/ 47 w 514"/>
                  <a:gd name="T25" fmla="*/ 53 h 304"/>
                  <a:gd name="T26" fmla="*/ 26 w 514"/>
                  <a:gd name="T27" fmla="*/ 54 h 304"/>
                  <a:gd name="T28" fmla="*/ 26 w 514"/>
                  <a:gd name="T29" fmla="*/ 70 h 304"/>
                  <a:gd name="T30" fmla="*/ 44 w 514"/>
                  <a:gd name="T31" fmla="*/ 91 h 304"/>
                  <a:gd name="T32" fmla="*/ 74 w 514"/>
                  <a:gd name="T33" fmla="*/ 132 h 304"/>
                  <a:gd name="T34" fmla="*/ 115 w 514"/>
                  <a:gd name="T35" fmla="*/ 165 h 304"/>
                  <a:gd name="T36" fmla="*/ 164 w 514"/>
                  <a:gd name="T37" fmla="*/ 214 h 304"/>
                  <a:gd name="T38" fmla="*/ 211 w 514"/>
                  <a:gd name="T39" fmla="*/ 249 h 304"/>
                  <a:gd name="T40" fmla="*/ 240 w 514"/>
                  <a:gd name="T41" fmla="*/ 268 h 304"/>
                  <a:gd name="T42" fmla="*/ 249 w 514"/>
                  <a:gd name="T43" fmla="*/ 291 h 304"/>
                  <a:gd name="T44" fmla="*/ 239 w 514"/>
                  <a:gd name="T45" fmla="*/ 304 h 304"/>
                  <a:gd name="T46" fmla="*/ 221 w 514"/>
                  <a:gd name="T47" fmla="*/ 296 h 304"/>
                  <a:gd name="T48" fmla="*/ 175 w 514"/>
                  <a:gd name="T49" fmla="*/ 252 h 304"/>
                  <a:gd name="T50" fmla="*/ 115 w 514"/>
                  <a:gd name="T51" fmla="*/ 202 h 304"/>
                  <a:gd name="T52" fmla="*/ 70 w 514"/>
                  <a:gd name="T53" fmla="*/ 165 h 304"/>
                  <a:gd name="T54" fmla="*/ 42 w 514"/>
                  <a:gd name="T55" fmla="*/ 132 h 304"/>
                  <a:gd name="T56" fmla="*/ 16 w 514"/>
                  <a:gd name="T57" fmla="*/ 98 h 304"/>
                  <a:gd name="T58" fmla="*/ 5 w 514"/>
                  <a:gd name="T59" fmla="*/ 75 h 304"/>
                  <a:gd name="T60" fmla="*/ 0 w 514"/>
                  <a:gd name="T61" fmla="*/ 49 h 304"/>
                  <a:gd name="T62" fmla="*/ 7 w 514"/>
                  <a:gd name="T63" fmla="*/ 33 h 304"/>
                  <a:gd name="T64" fmla="*/ 25 w 514"/>
                  <a:gd name="T65" fmla="*/ 26 h 304"/>
                  <a:gd name="T66" fmla="*/ 58 w 514"/>
                  <a:gd name="T67" fmla="*/ 27 h 304"/>
                  <a:gd name="T68" fmla="*/ 120 w 514"/>
                  <a:gd name="T69" fmla="*/ 36 h 304"/>
                  <a:gd name="T70" fmla="*/ 173 w 514"/>
                  <a:gd name="T71" fmla="*/ 36 h 304"/>
                  <a:gd name="T72" fmla="*/ 211 w 514"/>
                  <a:gd name="T73" fmla="*/ 26 h 304"/>
                  <a:gd name="T74" fmla="*/ 255 w 514"/>
                  <a:gd name="T75" fmla="*/ 16 h 304"/>
                  <a:gd name="T76" fmla="*/ 273 w 514"/>
                  <a:gd name="T77" fmla="*/ 0 h 304"/>
                  <a:gd name="T78" fmla="*/ 293 w 514"/>
                  <a:gd name="T79" fmla="*/ 0 h 304"/>
                  <a:gd name="T80" fmla="*/ 338 w 514"/>
                  <a:gd name="T81" fmla="*/ 27 h 304"/>
                  <a:gd name="T82" fmla="*/ 388 w 514"/>
                  <a:gd name="T83" fmla="*/ 66 h 304"/>
                  <a:gd name="T84" fmla="*/ 441 w 514"/>
                  <a:gd name="T85" fmla="*/ 99 h 304"/>
                  <a:gd name="T86" fmla="*/ 469 w 514"/>
                  <a:gd name="T87" fmla="*/ 121 h 304"/>
                  <a:gd name="T88" fmla="*/ 501 w 514"/>
                  <a:gd name="T89" fmla="*/ 142 h 304"/>
                  <a:gd name="T90" fmla="*/ 514 w 514"/>
                  <a:gd name="T91" fmla="*/ 149 h 304"/>
                  <a:gd name="T92" fmla="*/ 506 w 514"/>
                  <a:gd name="T93" fmla="*/ 163 h 304"/>
                  <a:gd name="T94" fmla="*/ 485 w 514"/>
                  <a:gd name="T95" fmla="*/ 177 h 304"/>
                  <a:gd name="T96" fmla="*/ 459 w 514"/>
                  <a:gd name="T97" fmla="*/ 198 h 304"/>
                  <a:gd name="T98" fmla="*/ 435 w 514"/>
                  <a:gd name="T99" fmla="*/ 207 h 304"/>
                  <a:gd name="T100" fmla="*/ 391 w 514"/>
                  <a:gd name="T101" fmla="*/ 226 h 304"/>
                  <a:gd name="T102" fmla="*/ 361 w 514"/>
                  <a:gd name="T103" fmla="*/ 241 h 304"/>
                  <a:gd name="T104" fmla="*/ 326 w 514"/>
                  <a:gd name="T105" fmla="*/ 263 h 304"/>
                  <a:gd name="T106" fmla="*/ 290 w 514"/>
                  <a:gd name="T107" fmla="*/ 268 h 304"/>
                  <a:gd name="T108" fmla="*/ 260 w 514"/>
                  <a:gd name="T109" fmla="*/ 270 h 304"/>
                  <a:gd name="T110" fmla="*/ 251 w 514"/>
                  <a:gd name="T111" fmla="*/ 259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4" h="304">
                    <a:moveTo>
                      <a:pt x="251" y="259"/>
                    </a:moveTo>
                    <a:lnTo>
                      <a:pt x="333" y="237"/>
                    </a:lnTo>
                    <a:lnTo>
                      <a:pt x="398" y="207"/>
                    </a:lnTo>
                    <a:lnTo>
                      <a:pt x="446" y="175"/>
                    </a:lnTo>
                    <a:lnTo>
                      <a:pt x="464" y="154"/>
                    </a:lnTo>
                    <a:lnTo>
                      <a:pt x="397" y="91"/>
                    </a:lnTo>
                    <a:lnTo>
                      <a:pt x="342" y="59"/>
                    </a:lnTo>
                    <a:lnTo>
                      <a:pt x="290" y="26"/>
                    </a:lnTo>
                    <a:lnTo>
                      <a:pt x="278" y="26"/>
                    </a:lnTo>
                    <a:lnTo>
                      <a:pt x="246" y="36"/>
                    </a:lnTo>
                    <a:lnTo>
                      <a:pt x="202" y="49"/>
                    </a:lnTo>
                    <a:lnTo>
                      <a:pt x="124" y="54"/>
                    </a:lnTo>
                    <a:lnTo>
                      <a:pt x="47" y="53"/>
                    </a:lnTo>
                    <a:lnTo>
                      <a:pt x="26" y="54"/>
                    </a:lnTo>
                    <a:lnTo>
                      <a:pt x="26" y="70"/>
                    </a:lnTo>
                    <a:lnTo>
                      <a:pt x="44" y="91"/>
                    </a:lnTo>
                    <a:lnTo>
                      <a:pt x="74" y="132"/>
                    </a:lnTo>
                    <a:lnTo>
                      <a:pt x="115" y="165"/>
                    </a:lnTo>
                    <a:lnTo>
                      <a:pt x="164" y="214"/>
                    </a:lnTo>
                    <a:lnTo>
                      <a:pt x="211" y="249"/>
                    </a:lnTo>
                    <a:lnTo>
                      <a:pt x="240" y="268"/>
                    </a:lnTo>
                    <a:lnTo>
                      <a:pt x="249" y="291"/>
                    </a:lnTo>
                    <a:lnTo>
                      <a:pt x="239" y="304"/>
                    </a:lnTo>
                    <a:lnTo>
                      <a:pt x="221" y="296"/>
                    </a:lnTo>
                    <a:lnTo>
                      <a:pt x="175" y="252"/>
                    </a:lnTo>
                    <a:lnTo>
                      <a:pt x="115" y="202"/>
                    </a:lnTo>
                    <a:lnTo>
                      <a:pt x="70" y="165"/>
                    </a:lnTo>
                    <a:lnTo>
                      <a:pt x="42" y="132"/>
                    </a:lnTo>
                    <a:lnTo>
                      <a:pt x="16" y="98"/>
                    </a:lnTo>
                    <a:lnTo>
                      <a:pt x="5" y="75"/>
                    </a:lnTo>
                    <a:lnTo>
                      <a:pt x="0" y="49"/>
                    </a:lnTo>
                    <a:lnTo>
                      <a:pt x="7" y="33"/>
                    </a:lnTo>
                    <a:lnTo>
                      <a:pt x="25" y="26"/>
                    </a:lnTo>
                    <a:lnTo>
                      <a:pt x="58" y="27"/>
                    </a:lnTo>
                    <a:lnTo>
                      <a:pt x="120" y="36"/>
                    </a:lnTo>
                    <a:lnTo>
                      <a:pt x="173" y="36"/>
                    </a:lnTo>
                    <a:lnTo>
                      <a:pt x="211" y="26"/>
                    </a:lnTo>
                    <a:lnTo>
                      <a:pt x="255" y="16"/>
                    </a:lnTo>
                    <a:lnTo>
                      <a:pt x="273" y="0"/>
                    </a:lnTo>
                    <a:lnTo>
                      <a:pt x="293" y="0"/>
                    </a:lnTo>
                    <a:lnTo>
                      <a:pt x="338" y="27"/>
                    </a:lnTo>
                    <a:lnTo>
                      <a:pt x="388" y="66"/>
                    </a:lnTo>
                    <a:lnTo>
                      <a:pt x="441" y="99"/>
                    </a:lnTo>
                    <a:lnTo>
                      <a:pt x="469" y="121"/>
                    </a:lnTo>
                    <a:lnTo>
                      <a:pt x="501" y="142"/>
                    </a:lnTo>
                    <a:lnTo>
                      <a:pt x="514" y="149"/>
                    </a:lnTo>
                    <a:lnTo>
                      <a:pt x="506" y="163"/>
                    </a:lnTo>
                    <a:lnTo>
                      <a:pt x="485" y="177"/>
                    </a:lnTo>
                    <a:lnTo>
                      <a:pt x="459" y="198"/>
                    </a:lnTo>
                    <a:lnTo>
                      <a:pt x="435" y="207"/>
                    </a:lnTo>
                    <a:lnTo>
                      <a:pt x="391" y="226"/>
                    </a:lnTo>
                    <a:lnTo>
                      <a:pt x="361" y="241"/>
                    </a:lnTo>
                    <a:lnTo>
                      <a:pt x="326" y="263"/>
                    </a:lnTo>
                    <a:lnTo>
                      <a:pt x="290" y="268"/>
                    </a:lnTo>
                    <a:lnTo>
                      <a:pt x="260" y="270"/>
                    </a:lnTo>
                    <a:lnTo>
                      <a:pt x="251" y="2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93" name="Freeform 127">
                <a:extLst>
                  <a:ext uri="{FF2B5EF4-FFF2-40B4-BE49-F238E27FC236}">
                    <a16:creationId xmlns:a16="http://schemas.microsoft.com/office/drawing/2014/main" id="{BFD0E2EE-C539-7F02-6C91-946FBEE1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397"/>
                <a:ext cx="168" cy="110"/>
              </a:xfrm>
              <a:custGeom>
                <a:avLst/>
                <a:gdLst>
                  <a:gd name="T0" fmla="*/ 141 w 168"/>
                  <a:gd name="T1" fmla="*/ 13 h 110"/>
                  <a:gd name="T2" fmla="*/ 105 w 168"/>
                  <a:gd name="T3" fmla="*/ 42 h 110"/>
                  <a:gd name="T4" fmla="*/ 74 w 168"/>
                  <a:gd name="T5" fmla="*/ 69 h 110"/>
                  <a:gd name="T6" fmla="*/ 26 w 168"/>
                  <a:gd name="T7" fmla="*/ 86 h 110"/>
                  <a:gd name="T8" fmla="*/ 0 w 168"/>
                  <a:gd name="T9" fmla="*/ 94 h 110"/>
                  <a:gd name="T10" fmla="*/ 20 w 168"/>
                  <a:gd name="T11" fmla="*/ 110 h 110"/>
                  <a:gd name="T12" fmla="*/ 55 w 168"/>
                  <a:gd name="T13" fmla="*/ 104 h 110"/>
                  <a:gd name="T14" fmla="*/ 107 w 168"/>
                  <a:gd name="T15" fmla="*/ 69 h 110"/>
                  <a:gd name="T16" fmla="*/ 168 w 168"/>
                  <a:gd name="T17" fmla="*/ 0 h 110"/>
                  <a:gd name="T18" fmla="*/ 141 w 168"/>
                  <a:gd name="T19" fmla="*/ 1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10">
                    <a:moveTo>
                      <a:pt x="141" y="13"/>
                    </a:moveTo>
                    <a:lnTo>
                      <a:pt x="105" y="42"/>
                    </a:lnTo>
                    <a:lnTo>
                      <a:pt x="74" y="69"/>
                    </a:lnTo>
                    <a:lnTo>
                      <a:pt x="26" y="86"/>
                    </a:lnTo>
                    <a:lnTo>
                      <a:pt x="0" y="94"/>
                    </a:lnTo>
                    <a:lnTo>
                      <a:pt x="20" y="110"/>
                    </a:lnTo>
                    <a:lnTo>
                      <a:pt x="55" y="104"/>
                    </a:lnTo>
                    <a:lnTo>
                      <a:pt x="107" y="69"/>
                    </a:lnTo>
                    <a:lnTo>
                      <a:pt x="168" y="0"/>
                    </a:lnTo>
                    <a:lnTo>
                      <a:pt x="141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31121" name="Group 128">
              <a:extLst>
                <a:ext uri="{FF2B5EF4-FFF2-40B4-BE49-F238E27FC236}">
                  <a16:creationId xmlns:a16="http://schemas.microsoft.com/office/drawing/2014/main" id="{20A686B2-3D7D-BC20-5E64-122D06A29D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" y="1950"/>
              <a:ext cx="309" cy="696"/>
              <a:chOff x="2962" y="173"/>
              <a:chExt cx="597" cy="1341"/>
            </a:xfrm>
          </p:grpSpPr>
          <p:sp>
            <p:nvSpPr>
              <p:cNvPr id="131160" name="Freeform 129">
                <a:extLst>
                  <a:ext uri="{FF2B5EF4-FFF2-40B4-BE49-F238E27FC236}">
                    <a16:creationId xmlns:a16="http://schemas.microsoft.com/office/drawing/2014/main" id="{414C9515-A3EB-898E-3D07-1425446E3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232"/>
                <a:ext cx="318" cy="1264"/>
              </a:xfrm>
              <a:custGeom>
                <a:avLst/>
                <a:gdLst>
                  <a:gd name="T0" fmla="*/ 312 w 318"/>
                  <a:gd name="T1" fmla="*/ 226 h 1264"/>
                  <a:gd name="T2" fmla="*/ 318 w 318"/>
                  <a:gd name="T3" fmla="*/ 274 h 1264"/>
                  <a:gd name="T4" fmla="*/ 318 w 318"/>
                  <a:gd name="T5" fmla="*/ 524 h 1264"/>
                  <a:gd name="T6" fmla="*/ 295 w 318"/>
                  <a:gd name="T7" fmla="*/ 859 h 1264"/>
                  <a:gd name="T8" fmla="*/ 297 w 318"/>
                  <a:gd name="T9" fmla="*/ 1074 h 1264"/>
                  <a:gd name="T10" fmla="*/ 309 w 318"/>
                  <a:gd name="T11" fmla="*/ 1222 h 1264"/>
                  <a:gd name="T12" fmla="*/ 297 w 318"/>
                  <a:gd name="T13" fmla="*/ 1264 h 1264"/>
                  <a:gd name="T14" fmla="*/ 279 w 318"/>
                  <a:gd name="T15" fmla="*/ 1255 h 1264"/>
                  <a:gd name="T16" fmla="*/ 170 w 318"/>
                  <a:gd name="T17" fmla="*/ 1173 h 1264"/>
                  <a:gd name="T18" fmla="*/ 143 w 318"/>
                  <a:gd name="T19" fmla="*/ 1157 h 1264"/>
                  <a:gd name="T20" fmla="*/ 126 w 318"/>
                  <a:gd name="T21" fmla="*/ 1133 h 1264"/>
                  <a:gd name="T22" fmla="*/ 98 w 318"/>
                  <a:gd name="T23" fmla="*/ 1103 h 1264"/>
                  <a:gd name="T24" fmla="*/ 62 w 318"/>
                  <a:gd name="T25" fmla="*/ 1071 h 1264"/>
                  <a:gd name="T26" fmla="*/ 44 w 318"/>
                  <a:gd name="T27" fmla="*/ 1028 h 1264"/>
                  <a:gd name="T28" fmla="*/ 0 w 318"/>
                  <a:gd name="T29" fmla="*/ 989 h 1264"/>
                  <a:gd name="T30" fmla="*/ 0 w 318"/>
                  <a:gd name="T31" fmla="*/ 968 h 1264"/>
                  <a:gd name="T32" fmla="*/ 24 w 318"/>
                  <a:gd name="T33" fmla="*/ 939 h 1264"/>
                  <a:gd name="T34" fmla="*/ 33 w 318"/>
                  <a:gd name="T35" fmla="*/ 901 h 1264"/>
                  <a:gd name="T36" fmla="*/ 27 w 318"/>
                  <a:gd name="T37" fmla="*/ 882 h 1264"/>
                  <a:gd name="T38" fmla="*/ 16 w 318"/>
                  <a:gd name="T39" fmla="*/ 848 h 1264"/>
                  <a:gd name="T40" fmla="*/ 12 w 318"/>
                  <a:gd name="T41" fmla="*/ 825 h 1264"/>
                  <a:gd name="T42" fmla="*/ 29 w 318"/>
                  <a:gd name="T43" fmla="*/ 789 h 1264"/>
                  <a:gd name="T44" fmla="*/ 29 w 318"/>
                  <a:gd name="T45" fmla="*/ 766 h 1264"/>
                  <a:gd name="T46" fmla="*/ 10 w 318"/>
                  <a:gd name="T47" fmla="*/ 718 h 1264"/>
                  <a:gd name="T48" fmla="*/ 10 w 318"/>
                  <a:gd name="T49" fmla="*/ 690 h 1264"/>
                  <a:gd name="T50" fmla="*/ 22 w 318"/>
                  <a:gd name="T51" fmla="*/ 668 h 1264"/>
                  <a:gd name="T52" fmla="*/ 40 w 318"/>
                  <a:gd name="T53" fmla="*/ 643 h 1264"/>
                  <a:gd name="T54" fmla="*/ 38 w 318"/>
                  <a:gd name="T55" fmla="*/ 600 h 1264"/>
                  <a:gd name="T56" fmla="*/ 27 w 318"/>
                  <a:gd name="T57" fmla="*/ 566 h 1264"/>
                  <a:gd name="T58" fmla="*/ 38 w 318"/>
                  <a:gd name="T59" fmla="*/ 524 h 1264"/>
                  <a:gd name="T60" fmla="*/ 49 w 318"/>
                  <a:gd name="T61" fmla="*/ 513 h 1264"/>
                  <a:gd name="T62" fmla="*/ 40 w 318"/>
                  <a:gd name="T63" fmla="*/ 476 h 1264"/>
                  <a:gd name="T64" fmla="*/ 16 w 318"/>
                  <a:gd name="T65" fmla="*/ 436 h 1264"/>
                  <a:gd name="T66" fmla="*/ 10 w 318"/>
                  <a:gd name="T67" fmla="*/ 409 h 1264"/>
                  <a:gd name="T68" fmla="*/ 16 w 318"/>
                  <a:gd name="T69" fmla="*/ 383 h 1264"/>
                  <a:gd name="T70" fmla="*/ 45 w 318"/>
                  <a:gd name="T71" fmla="*/ 362 h 1264"/>
                  <a:gd name="T72" fmla="*/ 44 w 318"/>
                  <a:gd name="T73" fmla="*/ 344 h 1264"/>
                  <a:gd name="T74" fmla="*/ 12 w 318"/>
                  <a:gd name="T75" fmla="*/ 286 h 1264"/>
                  <a:gd name="T76" fmla="*/ 1 w 318"/>
                  <a:gd name="T77" fmla="*/ 242 h 1264"/>
                  <a:gd name="T78" fmla="*/ 10 w 318"/>
                  <a:gd name="T79" fmla="*/ 216 h 1264"/>
                  <a:gd name="T80" fmla="*/ 40 w 318"/>
                  <a:gd name="T81" fmla="*/ 192 h 1264"/>
                  <a:gd name="T82" fmla="*/ 33 w 318"/>
                  <a:gd name="T83" fmla="*/ 173 h 1264"/>
                  <a:gd name="T84" fmla="*/ 12 w 318"/>
                  <a:gd name="T85" fmla="*/ 149 h 1264"/>
                  <a:gd name="T86" fmla="*/ 12 w 318"/>
                  <a:gd name="T87" fmla="*/ 124 h 1264"/>
                  <a:gd name="T88" fmla="*/ 45 w 318"/>
                  <a:gd name="T89" fmla="*/ 108 h 1264"/>
                  <a:gd name="T90" fmla="*/ 61 w 318"/>
                  <a:gd name="T91" fmla="*/ 90 h 1264"/>
                  <a:gd name="T92" fmla="*/ 33 w 318"/>
                  <a:gd name="T93" fmla="*/ 51 h 1264"/>
                  <a:gd name="T94" fmla="*/ 33 w 318"/>
                  <a:gd name="T95" fmla="*/ 32 h 1264"/>
                  <a:gd name="T96" fmla="*/ 66 w 318"/>
                  <a:gd name="T97" fmla="*/ 19 h 1264"/>
                  <a:gd name="T98" fmla="*/ 68 w 318"/>
                  <a:gd name="T99" fmla="*/ 0 h 1264"/>
                  <a:gd name="T100" fmla="*/ 105 w 318"/>
                  <a:gd name="T101" fmla="*/ 51 h 1264"/>
                  <a:gd name="T102" fmla="*/ 149 w 318"/>
                  <a:gd name="T103" fmla="*/ 106 h 1264"/>
                  <a:gd name="T104" fmla="*/ 203 w 318"/>
                  <a:gd name="T105" fmla="*/ 149 h 1264"/>
                  <a:gd name="T106" fmla="*/ 247 w 318"/>
                  <a:gd name="T107" fmla="*/ 183 h 1264"/>
                  <a:gd name="T108" fmla="*/ 295 w 318"/>
                  <a:gd name="T109" fmla="*/ 210 h 1264"/>
                  <a:gd name="T110" fmla="*/ 312 w 318"/>
                  <a:gd name="T111" fmla="*/ 226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8" h="1264">
                    <a:moveTo>
                      <a:pt x="312" y="226"/>
                    </a:moveTo>
                    <a:lnTo>
                      <a:pt x="318" y="274"/>
                    </a:lnTo>
                    <a:lnTo>
                      <a:pt x="318" y="524"/>
                    </a:lnTo>
                    <a:lnTo>
                      <a:pt x="295" y="859"/>
                    </a:lnTo>
                    <a:lnTo>
                      <a:pt x="297" y="1074"/>
                    </a:lnTo>
                    <a:lnTo>
                      <a:pt x="309" y="1222"/>
                    </a:lnTo>
                    <a:lnTo>
                      <a:pt x="297" y="1264"/>
                    </a:lnTo>
                    <a:lnTo>
                      <a:pt x="279" y="1255"/>
                    </a:lnTo>
                    <a:lnTo>
                      <a:pt x="170" y="1173"/>
                    </a:lnTo>
                    <a:lnTo>
                      <a:pt x="143" y="1157"/>
                    </a:lnTo>
                    <a:lnTo>
                      <a:pt x="126" y="1133"/>
                    </a:lnTo>
                    <a:lnTo>
                      <a:pt x="98" y="1103"/>
                    </a:lnTo>
                    <a:lnTo>
                      <a:pt x="62" y="1071"/>
                    </a:lnTo>
                    <a:lnTo>
                      <a:pt x="44" y="1028"/>
                    </a:lnTo>
                    <a:lnTo>
                      <a:pt x="0" y="989"/>
                    </a:lnTo>
                    <a:lnTo>
                      <a:pt x="0" y="968"/>
                    </a:lnTo>
                    <a:lnTo>
                      <a:pt x="24" y="939"/>
                    </a:lnTo>
                    <a:lnTo>
                      <a:pt x="33" y="901"/>
                    </a:lnTo>
                    <a:lnTo>
                      <a:pt x="27" y="882"/>
                    </a:lnTo>
                    <a:lnTo>
                      <a:pt x="16" y="848"/>
                    </a:lnTo>
                    <a:lnTo>
                      <a:pt x="12" y="825"/>
                    </a:lnTo>
                    <a:lnTo>
                      <a:pt x="29" y="789"/>
                    </a:lnTo>
                    <a:lnTo>
                      <a:pt x="29" y="766"/>
                    </a:lnTo>
                    <a:lnTo>
                      <a:pt x="10" y="718"/>
                    </a:lnTo>
                    <a:lnTo>
                      <a:pt x="10" y="690"/>
                    </a:lnTo>
                    <a:lnTo>
                      <a:pt x="22" y="668"/>
                    </a:lnTo>
                    <a:lnTo>
                      <a:pt x="40" y="643"/>
                    </a:lnTo>
                    <a:lnTo>
                      <a:pt x="38" y="600"/>
                    </a:lnTo>
                    <a:lnTo>
                      <a:pt x="27" y="566"/>
                    </a:lnTo>
                    <a:lnTo>
                      <a:pt x="38" y="524"/>
                    </a:lnTo>
                    <a:lnTo>
                      <a:pt x="49" y="513"/>
                    </a:lnTo>
                    <a:lnTo>
                      <a:pt x="40" y="476"/>
                    </a:lnTo>
                    <a:lnTo>
                      <a:pt x="16" y="436"/>
                    </a:lnTo>
                    <a:lnTo>
                      <a:pt x="10" y="409"/>
                    </a:lnTo>
                    <a:lnTo>
                      <a:pt x="16" y="383"/>
                    </a:lnTo>
                    <a:lnTo>
                      <a:pt x="45" y="362"/>
                    </a:lnTo>
                    <a:lnTo>
                      <a:pt x="44" y="344"/>
                    </a:lnTo>
                    <a:lnTo>
                      <a:pt x="12" y="286"/>
                    </a:lnTo>
                    <a:lnTo>
                      <a:pt x="1" y="242"/>
                    </a:lnTo>
                    <a:lnTo>
                      <a:pt x="10" y="216"/>
                    </a:lnTo>
                    <a:lnTo>
                      <a:pt x="40" y="192"/>
                    </a:lnTo>
                    <a:lnTo>
                      <a:pt x="33" y="173"/>
                    </a:lnTo>
                    <a:lnTo>
                      <a:pt x="12" y="149"/>
                    </a:lnTo>
                    <a:lnTo>
                      <a:pt x="12" y="124"/>
                    </a:lnTo>
                    <a:lnTo>
                      <a:pt x="45" y="108"/>
                    </a:lnTo>
                    <a:lnTo>
                      <a:pt x="61" y="90"/>
                    </a:lnTo>
                    <a:lnTo>
                      <a:pt x="33" y="51"/>
                    </a:lnTo>
                    <a:lnTo>
                      <a:pt x="33" y="32"/>
                    </a:lnTo>
                    <a:lnTo>
                      <a:pt x="66" y="19"/>
                    </a:lnTo>
                    <a:lnTo>
                      <a:pt x="68" y="0"/>
                    </a:lnTo>
                    <a:lnTo>
                      <a:pt x="105" y="51"/>
                    </a:lnTo>
                    <a:lnTo>
                      <a:pt x="149" y="106"/>
                    </a:lnTo>
                    <a:lnTo>
                      <a:pt x="203" y="149"/>
                    </a:lnTo>
                    <a:lnTo>
                      <a:pt x="247" y="183"/>
                    </a:lnTo>
                    <a:lnTo>
                      <a:pt x="295" y="210"/>
                    </a:lnTo>
                    <a:lnTo>
                      <a:pt x="312" y="22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61" name="Freeform 130">
                <a:extLst>
                  <a:ext uri="{FF2B5EF4-FFF2-40B4-BE49-F238E27FC236}">
                    <a16:creationId xmlns:a16="http://schemas.microsoft.com/office/drawing/2014/main" id="{24178430-0A35-1FE8-F7EE-2A99F6CD3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2" y="252"/>
                <a:ext cx="97" cy="965"/>
              </a:xfrm>
              <a:custGeom>
                <a:avLst/>
                <a:gdLst>
                  <a:gd name="T0" fmla="*/ 65 w 97"/>
                  <a:gd name="T1" fmla="*/ 32 h 965"/>
                  <a:gd name="T2" fmla="*/ 97 w 97"/>
                  <a:gd name="T3" fmla="*/ 67 h 965"/>
                  <a:gd name="T4" fmla="*/ 77 w 97"/>
                  <a:gd name="T5" fmla="*/ 94 h 965"/>
                  <a:gd name="T6" fmla="*/ 36 w 97"/>
                  <a:gd name="T7" fmla="*/ 113 h 965"/>
                  <a:gd name="T8" fmla="*/ 52 w 97"/>
                  <a:gd name="T9" fmla="*/ 140 h 965"/>
                  <a:gd name="T10" fmla="*/ 71 w 97"/>
                  <a:gd name="T11" fmla="*/ 174 h 965"/>
                  <a:gd name="T12" fmla="*/ 48 w 97"/>
                  <a:gd name="T13" fmla="*/ 197 h 965"/>
                  <a:gd name="T14" fmla="*/ 28 w 97"/>
                  <a:gd name="T15" fmla="*/ 224 h 965"/>
                  <a:gd name="T16" fmla="*/ 48 w 97"/>
                  <a:gd name="T17" fmla="*/ 272 h 965"/>
                  <a:gd name="T18" fmla="*/ 71 w 97"/>
                  <a:gd name="T19" fmla="*/ 316 h 965"/>
                  <a:gd name="T20" fmla="*/ 65 w 97"/>
                  <a:gd name="T21" fmla="*/ 354 h 965"/>
                  <a:gd name="T22" fmla="*/ 36 w 97"/>
                  <a:gd name="T23" fmla="*/ 386 h 965"/>
                  <a:gd name="T24" fmla="*/ 70 w 97"/>
                  <a:gd name="T25" fmla="*/ 455 h 965"/>
                  <a:gd name="T26" fmla="*/ 83 w 97"/>
                  <a:gd name="T27" fmla="*/ 498 h 965"/>
                  <a:gd name="T28" fmla="*/ 58 w 97"/>
                  <a:gd name="T29" fmla="*/ 530 h 965"/>
                  <a:gd name="T30" fmla="*/ 63 w 97"/>
                  <a:gd name="T31" fmla="*/ 580 h 965"/>
                  <a:gd name="T32" fmla="*/ 81 w 97"/>
                  <a:gd name="T33" fmla="*/ 628 h 965"/>
                  <a:gd name="T34" fmla="*/ 60 w 97"/>
                  <a:gd name="T35" fmla="*/ 655 h 965"/>
                  <a:gd name="T36" fmla="*/ 31 w 97"/>
                  <a:gd name="T37" fmla="*/ 688 h 965"/>
                  <a:gd name="T38" fmla="*/ 60 w 97"/>
                  <a:gd name="T39" fmla="*/ 747 h 965"/>
                  <a:gd name="T40" fmla="*/ 71 w 97"/>
                  <a:gd name="T41" fmla="*/ 788 h 965"/>
                  <a:gd name="T42" fmla="*/ 46 w 97"/>
                  <a:gd name="T43" fmla="*/ 797 h 965"/>
                  <a:gd name="T44" fmla="*/ 52 w 97"/>
                  <a:gd name="T45" fmla="*/ 861 h 965"/>
                  <a:gd name="T46" fmla="*/ 65 w 97"/>
                  <a:gd name="T47" fmla="*/ 895 h 965"/>
                  <a:gd name="T48" fmla="*/ 46 w 97"/>
                  <a:gd name="T49" fmla="*/ 934 h 965"/>
                  <a:gd name="T50" fmla="*/ 1 w 97"/>
                  <a:gd name="T51" fmla="*/ 954 h 965"/>
                  <a:gd name="T52" fmla="*/ 35 w 97"/>
                  <a:gd name="T53" fmla="*/ 888 h 965"/>
                  <a:gd name="T54" fmla="*/ 19 w 97"/>
                  <a:gd name="T55" fmla="*/ 834 h 965"/>
                  <a:gd name="T56" fmla="*/ 23 w 97"/>
                  <a:gd name="T57" fmla="*/ 788 h 965"/>
                  <a:gd name="T58" fmla="*/ 36 w 97"/>
                  <a:gd name="T59" fmla="*/ 764 h 965"/>
                  <a:gd name="T60" fmla="*/ 8 w 97"/>
                  <a:gd name="T61" fmla="*/ 706 h 965"/>
                  <a:gd name="T62" fmla="*/ 8 w 97"/>
                  <a:gd name="T63" fmla="*/ 646 h 965"/>
                  <a:gd name="T64" fmla="*/ 43 w 97"/>
                  <a:gd name="T65" fmla="*/ 619 h 965"/>
                  <a:gd name="T66" fmla="*/ 35 w 97"/>
                  <a:gd name="T67" fmla="*/ 576 h 965"/>
                  <a:gd name="T68" fmla="*/ 25 w 97"/>
                  <a:gd name="T69" fmla="*/ 525 h 965"/>
                  <a:gd name="T70" fmla="*/ 52 w 97"/>
                  <a:gd name="T71" fmla="*/ 493 h 965"/>
                  <a:gd name="T72" fmla="*/ 40 w 97"/>
                  <a:gd name="T73" fmla="*/ 457 h 965"/>
                  <a:gd name="T74" fmla="*/ 8 w 97"/>
                  <a:gd name="T75" fmla="*/ 400 h 965"/>
                  <a:gd name="T76" fmla="*/ 13 w 97"/>
                  <a:gd name="T77" fmla="*/ 363 h 965"/>
                  <a:gd name="T78" fmla="*/ 43 w 97"/>
                  <a:gd name="T79" fmla="*/ 332 h 965"/>
                  <a:gd name="T80" fmla="*/ 11 w 97"/>
                  <a:gd name="T81" fmla="*/ 260 h 965"/>
                  <a:gd name="T82" fmla="*/ 0 w 97"/>
                  <a:gd name="T83" fmla="*/ 218 h 965"/>
                  <a:gd name="T84" fmla="*/ 25 w 97"/>
                  <a:gd name="T85" fmla="*/ 186 h 965"/>
                  <a:gd name="T86" fmla="*/ 36 w 97"/>
                  <a:gd name="T87" fmla="*/ 164 h 965"/>
                  <a:gd name="T88" fmla="*/ 8 w 97"/>
                  <a:gd name="T89" fmla="*/ 130 h 965"/>
                  <a:gd name="T90" fmla="*/ 19 w 97"/>
                  <a:gd name="T91" fmla="*/ 97 h 965"/>
                  <a:gd name="T92" fmla="*/ 52 w 97"/>
                  <a:gd name="T93" fmla="*/ 76 h 965"/>
                  <a:gd name="T94" fmla="*/ 53 w 97"/>
                  <a:gd name="T95" fmla="*/ 50 h 965"/>
                  <a:gd name="T96" fmla="*/ 36 w 97"/>
                  <a:gd name="T97" fmla="*/ 17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965">
                    <a:moveTo>
                      <a:pt x="48" y="0"/>
                    </a:moveTo>
                    <a:lnTo>
                      <a:pt x="65" y="32"/>
                    </a:lnTo>
                    <a:lnTo>
                      <a:pt x="81" y="53"/>
                    </a:lnTo>
                    <a:lnTo>
                      <a:pt x="97" y="67"/>
                    </a:lnTo>
                    <a:lnTo>
                      <a:pt x="93" y="83"/>
                    </a:lnTo>
                    <a:lnTo>
                      <a:pt x="77" y="94"/>
                    </a:lnTo>
                    <a:lnTo>
                      <a:pt x="53" y="99"/>
                    </a:lnTo>
                    <a:lnTo>
                      <a:pt x="36" y="113"/>
                    </a:lnTo>
                    <a:lnTo>
                      <a:pt x="40" y="130"/>
                    </a:lnTo>
                    <a:lnTo>
                      <a:pt x="52" y="140"/>
                    </a:lnTo>
                    <a:lnTo>
                      <a:pt x="71" y="162"/>
                    </a:lnTo>
                    <a:lnTo>
                      <a:pt x="71" y="174"/>
                    </a:lnTo>
                    <a:lnTo>
                      <a:pt x="65" y="186"/>
                    </a:lnTo>
                    <a:lnTo>
                      <a:pt x="48" y="197"/>
                    </a:lnTo>
                    <a:lnTo>
                      <a:pt x="31" y="208"/>
                    </a:lnTo>
                    <a:lnTo>
                      <a:pt x="28" y="224"/>
                    </a:lnTo>
                    <a:lnTo>
                      <a:pt x="35" y="240"/>
                    </a:lnTo>
                    <a:lnTo>
                      <a:pt x="48" y="272"/>
                    </a:lnTo>
                    <a:lnTo>
                      <a:pt x="60" y="297"/>
                    </a:lnTo>
                    <a:lnTo>
                      <a:pt x="71" y="316"/>
                    </a:lnTo>
                    <a:lnTo>
                      <a:pt x="71" y="336"/>
                    </a:lnTo>
                    <a:lnTo>
                      <a:pt x="65" y="354"/>
                    </a:lnTo>
                    <a:lnTo>
                      <a:pt x="48" y="370"/>
                    </a:lnTo>
                    <a:lnTo>
                      <a:pt x="36" y="386"/>
                    </a:lnTo>
                    <a:lnTo>
                      <a:pt x="40" y="413"/>
                    </a:lnTo>
                    <a:lnTo>
                      <a:pt x="70" y="455"/>
                    </a:lnTo>
                    <a:lnTo>
                      <a:pt x="81" y="477"/>
                    </a:lnTo>
                    <a:lnTo>
                      <a:pt x="83" y="498"/>
                    </a:lnTo>
                    <a:lnTo>
                      <a:pt x="71" y="514"/>
                    </a:lnTo>
                    <a:lnTo>
                      <a:pt x="58" y="530"/>
                    </a:lnTo>
                    <a:lnTo>
                      <a:pt x="53" y="553"/>
                    </a:lnTo>
                    <a:lnTo>
                      <a:pt x="63" y="580"/>
                    </a:lnTo>
                    <a:lnTo>
                      <a:pt x="75" y="608"/>
                    </a:lnTo>
                    <a:lnTo>
                      <a:pt x="81" y="628"/>
                    </a:lnTo>
                    <a:lnTo>
                      <a:pt x="75" y="641"/>
                    </a:lnTo>
                    <a:lnTo>
                      <a:pt x="60" y="655"/>
                    </a:lnTo>
                    <a:lnTo>
                      <a:pt x="40" y="672"/>
                    </a:lnTo>
                    <a:lnTo>
                      <a:pt x="31" y="688"/>
                    </a:lnTo>
                    <a:lnTo>
                      <a:pt x="40" y="717"/>
                    </a:lnTo>
                    <a:lnTo>
                      <a:pt x="60" y="747"/>
                    </a:lnTo>
                    <a:lnTo>
                      <a:pt x="70" y="769"/>
                    </a:lnTo>
                    <a:lnTo>
                      <a:pt x="71" y="788"/>
                    </a:lnTo>
                    <a:lnTo>
                      <a:pt x="65" y="797"/>
                    </a:lnTo>
                    <a:lnTo>
                      <a:pt x="46" y="797"/>
                    </a:lnTo>
                    <a:lnTo>
                      <a:pt x="40" y="836"/>
                    </a:lnTo>
                    <a:lnTo>
                      <a:pt x="52" y="861"/>
                    </a:lnTo>
                    <a:lnTo>
                      <a:pt x="63" y="879"/>
                    </a:lnTo>
                    <a:lnTo>
                      <a:pt x="65" y="895"/>
                    </a:lnTo>
                    <a:lnTo>
                      <a:pt x="65" y="911"/>
                    </a:lnTo>
                    <a:lnTo>
                      <a:pt x="46" y="934"/>
                    </a:lnTo>
                    <a:lnTo>
                      <a:pt x="19" y="965"/>
                    </a:lnTo>
                    <a:lnTo>
                      <a:pt x="1" y="954"/>
                    </a:lnTo>
                    <a:lnTo>
                      <a:pt x="8" y="929"/>
                    </a:lnTo>
                    <a:lnTo>
                      <a:pt x="35" y="888"/>
                    </a:lnTo>
                    <a:lnTo>
                      <a:pt x="31" y="863"/>
                    </a:lnTo>
                    <a:lnTo>
                      <a:pt x="19" y="834"/>
                    </a:lnTo>
                    <a:lnTo>
                      <a:pt x="11" y="809"/>
                    </a:lnTo>
                    <a:lnTo>
                      <a:pt x="23" y="788"/>
                    </a:lnTo>
                    <a:lnTo>
                      <a:pt x="35" y="780"/>
                    </a:lnTo>
                    <a:lnTo>
                      <a:pt x="36" y="764"/>
                    </a:lnTo>
                    <a:lnTo>
                      <a:pt x="23" y="733"/>
                    </a:lnTo>
                    <a:lnTo>
                      <a:pt x="8" y="706"/>
                    </a:lnTo>
                    <a:lnTo>
                      <a:pt x="0" y="679"/>
                    </a:lnTo>
                    <a:lnTo>
                      <a:pt x="8" y="646"/>
                    </a:lnTo>
                    <a:lnTo>
                      <a:pt x="35" y="634"/>
                    </a:lnTo>
                    <a:lnTo>
                      <a:pt x="43" y="619"/>
                    </a:lnTo>
                    <a:lnTo>
                      <a:pt x="40" y="598"/>
                    </a:lnTo>
                    <a:lnTo>
                      <a:pt x="35" y="576"/>
                    </a:lnTo>
                    <a:lnTo>
                      <a:pt x="25" y="548"/>
                    </a:lnTo>
                    <a:lnTo>
                      <a:pt x="25" y="525"/>
                    </a:lnTo>
                    <a:lnTo>
                      <a:pt x="36" y="511"/>
                    </a:lnTo>
                    <a:lnTo>
                      <a:pt x="52" y="493"/>
                    </a:lnTo>
                    <a:lnTo>
                      <a:pt x="52" y="482"/>
                    </a:lnTo>
                    <a:lnTo>
                      <a:pt x="40" y="457"/>
                    </a:lnTo>
                    <a:lnTo>
                      <a:pt x="17" y="425"/>
                    </a:lnTo>
                    <a:lnTo>
                      <a:pt x="8" y="400"/>
                    </a:lnTo>
                    <a:lnTo>
                      <a:pt x="8" y="381"/>
                    </a:lnTo>
                    <a:lnTo>
                      <a:pt x="13" y="363"/>
                    </a:lnTo>
                    <a:lnTo>
                      <a:pt x="28" y="348"/>
                    </a:lnTo>
                    <a:lnTo>
                      <a:pt x="43" y="332"/>
                    </a:lnTo>
                    <a:lnTo>
                      <a:pt x="43" y="320"/>
                    </a:lnTo>
                    <a:lnTo>
                      <a:pt x="11" y="260"/>
                    </a:lnTo>
                    <a:lnTo>
                      <a:pt x="5" y="238"/>
                    </a:lnTo>
                    <a:lnTo>
                      <a:pt x="0" y="218"/>
                    </a:lnTo>
                    <a:lnTo>
                      <a:pt x="11" y="200"/>
                    </a:lnTo>
                    <a:lnTo>
                      <a:pt x="25" y="186"/>
                    </a:lnTo>
                    <a:lnTo>
                      <a:pt x="36" y="174"/>
                    </a:lnTo>
                    <a:lnTo>
                      <a:pt x="36" y="164"/>
                    </a:lnTo>
                    <a:lnTo>
                      <a:pt x="25" y="147"/>
                    </a:lnTo>
                    <a:lnTo>
                      <a:pt x="8" y="130"/>
                    </a:lnTo>
                    <a:lnTo>
                      <a:pt x="8" y="113"/>
                    </a:lnTo>
                    <a:lnTo>
                      <a:pt x="19" y="97"/>
                    </a:lnTo>
                    <a:lnTo>
                      <a:pt x="36" y="83"/>
                    </a:lnTo>
                    <a:lnTo>
                      <a:pt x="52" y="76"/>
                    </a:lnTo>
                    <a:lnTo>
                      <a:pt x="60" y="65"/>
                    </a:lnTo>
                    <a:lnTo>
                      <a:pt x="53" y="50"/>
                    </a:lnTo>
                    <a:lnTo>
                      <a:pt x="43" y="34"/>
                    </a:lnTo>
                    <a:lnTo>
                      <a:pt x="36" y="17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62" name="Freeform 131">
                <a:extLst>
                  <a:ext uri="{FF2B5EF4-FFF2-40B4-BE49-F238E27FC236}">
                    <a16:creationId xmlns:a16="http://schemas.microsoft.com/office/drawing/2014/main" id="{714DC752-CC73-51AC-B0F9-BC9A0F967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" y="485"/>
                <a:ext cx="93" cy="782"/>
              </a:xfrm>
              <a:custGeom>
                <a:avLst/>
                <a:gdLst>
                  <a:gd name="T0" fmla="*/ 82 w 93"/>
                  <a:gd name="T1" fmla="*/ 21 h 782"/>
                  <a:gd name="T2" fmla="*/ 86 w 93"/>
                  <a:gd name="T3" fmla="*/ 76 h 782"/>
                  <a:gd name="T4" fmla="*/ 47 w 93"/>
                  <a:gd name="T5" fmla="*/ 97 h 782"/>
                  <a:gd name="T6" fmla="*/ 59 w 93"/>
                  <a:gd name="T7" fmla="*/ 157 h 782"/>
                  <a:gd name="T8" fmla="*/ 77 w 93"/>
                  <a:gd name="T9" fmla="*/ 215 h 782"/>
                  <a:gd name="T10" fmla="*/ 53 w 93"/>
                  <a:gd name="T11" fmla="*/ 243 h 782"/>
                  <a:gd name="T12" fmla="*/ 59 w 93"/>
                  <a:gd name="T13" fmla="*/ 293 h 782"/>
                  <a:gd name="T14" fmla="*/ 77 w 93"/>
                  <a:gd name="T15" fmla="*/ 346 h 782"/>
                  <a:gd name="T16" fmla="*/ 65 w 93"/>
                  <a:gd name="T17" fmla="*/ 383 h 782"/>
                  <a:gd name="T18" fmla="*/ 45 w 93"/>
                  <a:gd name="T19" fmla="*/ 417 h 782"/>
                  <a:gd name="T20" fmla="*/ 71 w 93"/>
                  <a:gd name="T21" fmla="*/ 486 h 782"/>
                  <a:gd name="T22" fmla="*/ 77 w 93"/>
                  <a:gd name="T23" fmla="*/ 531 h 782"/>
                  <a:gd name="T24" fmla="*/ 33 w 93"/>
                  <a:gd name="T25" fmla="*/ 565 h 782"/>
                  <a:gd name="T26" fmla="*/ 45 w 93"/>
                  <a:gd name="T27" fmla="*/ 633 h 782"/>
                  <a:gd name="T28" fmla="*/ 57 w 93"/>
                  <a:gd name="T29" fmla="*/ 693 h 782"/>
                  <a:gd name="T30" fmla="*/ 33 w 93"/>
                  <a:gd name="T31" fmla="*/ 727 h 782"/>
                  <a:gd name="T32" fmla="*/ 21 w 93"/>
                  <a:gd name="T33" fmla="*/ 774 h 782"/>
                  <a:gd name="T34" fmla="*/ 10 w 93"/>
                  <a:gd name="T35" fmla="*/ 755 h 782"/>
                  <a:gd name="T36" fmla="*/ 33 w 93"/>
                  <a:gd name="T37" fmla="*/ 700 h 782"/>
                  <a:gd name="T38" fmla="*/ 21 w 93"/>
                  <a:gd name="T39" fmla="*/ 618 h 782"/>
                  <a:gd name="T40" fmla="*/ 15 w 93"/>
                  <a:gd name="T41" fmla="*/ 559 h 782"/>
                  <a:gd name="T42" fmla="*/ 47 w 93"/>
                  <a:gd name="T43" fmla="*/ 519 h 782"/>
                  <a:gd name="T44" fmla="*/ 21 w 93"/>
                  <a:gd name="T45" fmla="*/ 461 h 782"/>
                  <a:gd name="T46" fmla="*/ 15 w 93"/>
                  <a:gd name="T47" fmla="*/ 407 h 782"/>
                  <a:gd name="T48" fmla="*/ 39 w 93"/>
                  <a:gd name="T49" fmla="*/ 364 h 782"/>
                  <a:gd name="T50" fmla="*/ 51 w 93"/>
                  <a:gd name="T51" fmla="*/ 330 h 782"/>
                  <a:gd name="T52" fmla="*/ 27 w 93"/>
                  <a:gd name="T53" fmla="*/ 277 h 782"/>
                  <a:gd name="T54" fmla="*/ 33 w 93"/>
                  <a:gd name="T55" fmla="*/ 231 h 782"/>
                  <a:gd name="T56" fmla="*/ 47 w 93"/>
                  <a:gd name="T57" fmla="*/ 199 h 782"/>
                  <a:gd name="T58" fmla="*/ 30 w 93"/>
                  <a:gd name="T59" fmla="*/ 150 h 782"/>
                  <a:gd name="T60" fmla="*/ 23 w 93"/>
                  <a:gd name="T61" fmla="*/ 95 h 782"/>
                  <a:gd name="T62" fmla="*/ 51 w 93"/>
                  <a:gd name="T63" fmla="*/ 60 h 782"/>
                  <a:gd name="T64" fmla="*/ 53 w 93"/>
                  <a:gd name="T65" fmla="*/ 25 h 782"/>
                  <a:gd name="T66" fmla="*/ 71 w 93"/>
                  <a:gd name="T67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782">
                    <a:moveTo>
                      <a:pt x="71" y="0"/>
                    </a:moveTo>
                    <a:lnTo>
                      <a:pt x="82" y="21"/>
                    </a:lnTo>
                    <a:lnTo>
                      <a:pt x="93" y="60"/>
                    </a:lnTo>
                    <a:lnTo>
                      <a:pt x="86" y="76"/>
                    </a:lnTo>
                    <a:lnTo>
                      <a:pt x="62" y="87"/>
                    </a:lnTo>
                    <a:lnTo>
                      <a:pt x="47" y="97"/>
                    </a:lnTo>
                    <a:lnTo>
                      <a:pt x="47" y="128"/>
                    </a:lnTo>
                    <a:lnTo>
                      <a:pt x="59" y="157"/>
                    </a:lnTo>
                    <a:lnTo>
                      <a:pt x="74" y="177"/>
                    </a:lnTo>
                    <a:lnTo>
                      <a:pt x="77" y="215"/>
                    </a:lnTo>
                    <a:lnTo>
                      <a:pt x="69" y="227"/>
                    </a:lnTo>
                    <a:lnTo>
                      <a:pt x="53" y="243"/>
                    </a:lnTo>
                    <a:lnTo>
                      <a:pt x="51" y="269"/>
                    </a:lnTo>
                    <a:lnTo>
                      <a:pt x="59" y="293"/>
                    </a:lnTo>
                    <a:lnTo>
                      <a:pt x="71" y="312"/>
                    </a:lnTo>
                    <a:lnTo>
                      <a:pt x="77" y="346"/>
                    </a:lnTo>
                    <a:lnTo>
                      <a:pt x="77" y="364"/>
                    </a:lnTo>
                    <a:lnTo>
                      <a:pt x="65" y="383"/>
                    </a:lnTo>
                    <a:lnTo>
                      <a:pt x="45" y="401"/>
                    </a:lnTo>
                    <a:lnTo>
                      <a:pt x="45" y="417"/>
                    </a:lnTo>
                    <a:lnTo>
                      <a:pt x="51" y="467"/>
                    </a:lnTo>
                    <a:lnTo>
                      <a:pt x="71" y="486"/>
                    </a:lnTo>
                    <a:lnTo>
                      <a:pt x="82" y="508"/>
                    </a:lnTo>
                    <a:lnTo>
                      <a:pt x="77" y="531"/>
                    </a:lnTo>
                    <a:lnTo>
                      <a:pt x="47" y="548"/>
                    </a:lnTo>
                    <a:lnTo>
                      <a:pt x="33" y="565"/>
                    </a:lnTo>
                    <a:lnTo>
                      <a:pt x="30" y="595"/>
                    </a:lnTo>
                    <a:lnTo>
                      <a:pt x="45" y="633"/>
                    </a:lnTo>
                    <a:lnTo>
                      <a:pt x="57" y="671"/>
                    </a:lnTo>
                    <a:lnTo>
                      <a:pt x="57" y="693"/>
                    </a:lnTo>
                    <a:lnTo>
                      <a:pt x="51" y="721"/>
                    </a:lnTo>
                    <a:lnTo>
                      <a:pt x="33" y="727"/>
                    </a:lnTo>
                    <a:lnTo>
                      <a:pt x="21" y="749"/>
                    </a:lnTo>
                    <a:lnTo>
                      <a:pt x="21" y="774"/>
                    </a:lnTo>
                    <a:lnTo>
                      <a:pt x="0" y="782"/>
                    </a:lnTo>
                    <a:lnTo>
                      <a:pt x="10" y="755"/>
                    </a:lnTo>
                    <a:lnTo>
                      <a:pt x="27" y="721"/>
                    </a:lnTo>
                    <a:lnTo>
                      <a:pt x="33" y="700"/>
                    </a:lnTo>
                    <a:lnTo>
                      <a:pt x="33" y="657"/>
                    </a:lnTo>
                    <a:lnTo>
                      <a:pt x="21" y="618"/>
                    </a:lnTo>
                    <a:lnTo>
                      <a:pt x="18" y="590"/>
                    </a:lnTo>
                    <a:lnTo>
                      <a:pt x="15" y="559"/>
                    </a:lnTo>
                    <a:lnTo>
                      <a:pt x="35" y="535"/>
                    </a:lnTo>
                    <a:lnTo>
                      <a:pt x="47" y="519"/>
                    </a:lnTo>
                    <a:lnTo>
                      <a:pt x="39" y="486"/>
                    </a:lnTo>
                    <a:lnTo>
                      <a:pt x="21" y="461"/>
                    </a:lnTo>
                    <a:lnTo>
                      <a:pt x="18" y="439"/>
                    </a:lnTo>
                    <a:lnTo>
                      <a:pt x="15" y="407"/>
                    </a:lnTo>
                    <a:lnTo>
                      <a:pt x="23" y="385"/>
                    </a:lnTo>
                    <a:lnTo>
                      <a:pt x="39" y="364"/>
                    </a:lnTo>
                    <a:lnTo>
                      <a:pt x="51" y="348"/>
                    </a:lnTo>
                    <a:lnTo>
                      <a:pt x="51" y="330"/>
                    </a:lnTo>
                    <a:lnTo>
                      <a:pt x="39" y="312"/>
                    </a:lnTo>
                    <a:lnTo>
                      <a:pt x="27" y="277"/>
                    </a:lnTo>
                    <a:lnTo>
                      <a:pt x="27" y="253"/>
                    </a:lnTo>
                    <a:lnTo>
                      <a:pt x="33" y="231"/>
                    </a:lnTo>
                    <a:lnTo>
                      <a:pt x="45" y="215"/>
                    </a:lnTo>
                    <a:lnTo>
                      <a:pt x="47" y="199"/>
                    </a:lnTo>
                    <a:lnTo>
                      <a:pt x="45" y="179"/>
                    </a:lnTo>
                    <a:lnTo>
                      <a:pt x="30" y="150"/>
                    </a:lnTo>
                    <a:lnTo>
                      <a:pt x="21" y="130"/>
                    </a:lnTo>
                    <a:lnTo>
                      <a:pt x="23" y="95"/>
                    </a:lnTo>
                    <a:lnTo>
                      <a:pt x="35" y="81"/>
                    </a:lnTo>
                    <a:lnTo>
                      <a:pt x="51" y="60"/>
                    </a:lnTo>
                    <a:lnTo>
                      <a:pt x="59" y="41"/>
                    </a:lnTo>
                    <a:lnTo>
                      <a:pt x="53" y="25"/>
                    </a:lnTo>
                    <a:lnTo>
                      <a:pt x="57" y="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63" name="Freeform 132">
                <a:extLst>
                  <a:ext uri="{FF2B5EF4-FFF2-40B4-BE49-F238E27FC236}">
                    <a16:creationId xmlns:a16="http://schemas.microsoft.com/office/drawing/2014/main" id="{5F1D5C04-81A9-6038-2101-9DDDC0F8F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9" y="391"/>
                <a:ext cx="202" cy="175"/>
              </a:xfrm>
              <a:custGeom>
                <a:avLst/>
                <a:gdLst>
                  <a:gd name="T0" fmla="*/ 202 w 202"/>
                  <a:gd name="T1" fmla="*/ 140 h 175"/>
                  <a:gd name="T2" fmla="*/ 140 w 202"/>
                  <a:gd name="T3" fmla="*/ 90 h 175"/>
                  <a:gd name="T4" fmla="*/ 90 w 202"/>
                  <a:gd name="T5" fmla="*/ 45 h 175"/>
                  <a:gd name="T6" fmla="*/ 43 w 202"/>
                  <a:gd name="T7" fmla="*/ 0 h 175"/>
                  <a:gd name="T8" fmla="*/ 0 w 202"/>
                  <a:gd name="T9" fmla="*/ 0 h 175"/>
                  <a:gd name="T10" fmla="*/ 101 w 202"/>
                  <a:gd name="T11" fmla="*/ 73 h 175"/>
                  <a:gd name="T12" fmla="*/ 149 w 202"/>
                  <a:gd name="T13" fmla="*/ 118 h 175"/>
                  <a:gd name="T14" fmla="*/ 191 w 202"/>
                  <a:gd name="T15" fmla="*/ 175 h 175"/>
                  <a:gd name="T16" fmla="*/ 202 w 202"/>
                  <a:gd name="T17" fmla="*/ 14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" h="175">
                    <a:moveTo>
                      <a:pt x="202" y="140"/>
                    </a:moveTo>
                    <a:lnTo>
                      <a:pt x="140" y="90"/>
                    </a:lnTo>
                    <a:lnTo>
                      <a:pt x="90" y="45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101" y="73"/>
                    </a:lnTo>
                    <a:lnTo>
                      <a:pt x="149" y="118"/>
                    </a:lnTo>
                    <a:lnTo>
                      <a:pt x="191" y="175"/>
                    </a:lnTo>
                    <a:lnTo>
                      <a:pt x="202" y="1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64" name="Freeform 133">
                <a:extLst>
                  <a:ext uri="{FF2B5EF4-FFF2-40B4-BE49-F238E27FC236}">
                    <a16:creationId xmlns:a16="http://schemas.microsoft.com/office/drawing/2014/main" id="{24BBAA05-9223-47F0-5FFE-099F8687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7" y="488"/>
                <a:ext cx="175" cy="144"/>
              </a:xfrm>
              <a:custGeom>
                <a:avLst/>
                <a:gdLst>
                  <a:gd name="T0" fmla="*/ 175 w 175"/>
                  <a:gd name="T1" fmla="*/ 90 h 144"/>
                  <a:gd name="T2" fmla="*/ 129 w 175"/>
                  <a:gd name="T3" fmla="*/ 73 h 144"/>
                  <a:gd name="T4" fmla="*/ 95 w 175"/>
                  <a:gd name="T5" fmla="*/ 44 h 144"/>
                  <a:gd name="T6" fmla="*/ 34 w 175"/>
                  <a:gd name="T7" fmla="*/ 0 h 144"/>
                  <a:gd name="T8" fmla="*/ 0 w 175"/>
                  <a:gd name="T9" fmla="*/ 0 h 144"/>
                  <a:gd name="T10" fmla="*/ 79 w 175"/>
                  <a:gd name="T11" fmla="*/ 44 h 144"/>
                  <a:gd name="T12" fmla="*/ 109 w 175"/>
                  <a:gd name="T13" fmla="*/ 75 h 144"/>
                  <a:gd name="T14" fmla="*/ 175 w 175"/>
                  <a:gd name="T15" fmla="*/ 144 h 144"/>
                  <a:gd name="T16" fmla="*/ 171 w 175"/>
                  <a:gd name="T17" fmla="*/ 102 h 144"/>
                  <a:gd name="T18" fmla="*/ 175 w 175"/>
                  <a:gd name="T19" fmla="*/ 9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44">
                    <a:moveTo>
                      <a:pt x="175" y="90"/>
                    </a:moveTo>
                    <a:lnTo>
                      <a:pt x="129" y="73"/>
                    </a:lnTo>
                    <a:lnTo>
                      <a:pt x="95" y="4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79" y="44"/>
                    </a:lnTo>
                    <a:lnTo>
                      <a:pt x="109" y="75"/>
                    </a:lnTo>
                    <a:lnTo>
                      <a:pt x="175" y="144"/>
                    </a:lnTo>
                    <a:lnTo>
                      <a:pt x="171" y="102"/>
                    </a:lnTo>
                    <a:lnTo>
                      <a:pt x="175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65" name="Freeform 134">
                <a:extLst>
                  <a:ext uri="{FF2B5EF4-FFF2-40B4-BE49-F238E27FC236}">
                    <a16:creationId xmlns:a16="http://schemas.microsoft.com/office/drawing/2014/main" id="{A5637626-5991-C959-154D-297449ADA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2" y="569"/>
                <a:ext cx="205" cy="219"/>
              </a:xfrm>
              <a:custGeom>
                <a:avLst/>
                <a:gdLst>
                  <a:gd name="T0" fmla="*/ 201 w 205"/>
                  <a:gd name="T1" fmla="*/ 163 h 219"/>
                  <a:gd name="T2" fmla="*/ 145 w 205"/>
                  <a:gd name="T3" fmla="*/ 113 h 219"/>
                  <a:gd name="T4" fmla="*/ 123 w 205"/>
                  <a:gd name="T5" fmla="*/ 79 h 219"/>
                  <a:gd name="T6" fmla="*/ 78 w 205"/>
                  <a:gd name="T7" fmla="*/ 46 h 219"/>
                  <a:gd name="T8" fmla="*/ 39 w 205"/>
                  <a:gd name="T9" fmla="*/ 17 h 219"/>
                  <a:gd name="T10" fmla="*/ 10 w 205"/>
                  <a:gd name="T11" fmla="*/ 0 h 219"/>
                  <a:gd name="T12" fmla="*/ 0 w 205"/>
                  <a:gd name="T13" fmla="*/ 0 h 219"/>
                  <a:gd name="T14" fmla="*/ 0 w 205"/>
                  <a:gd name="T15" fmla="*/ 17 h 219"/>
                  <a:gd name="T16" fmla="*/ 33 w 205"/>
                  <a:gd name="T17" fmla="*/ 38 h 219"/>
                  <a:gd name="T18" fmla="*/ 95 w 205"/>
                  <a:gd name="T19" fmla="*/ 78 h 219"/>
                  <a:gd name="T20" fmla="*/ 139 w 205"/>
                  <a:gd name="T21" fmla="*/ 122 h 219"/>
                  <a:gd name="T22" fmla="*/ 171 w 205"/>
                  <a:gd name="T23" fmla="*/ 172 h 219"/>
                  <a:gd name="T24" fmla="*/ 205 w 205"/>
                  <a:gd name="T25" fmla="*/ 219 h 219"/>
                  <a:gd name="T26" fmla="*/ 201 w 205"/>
                  <a:gd name="T27" fmla="*/ 16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19">
                    <a:moveTo>
                      <a:pt x="201" y="163"/>
                    </a:moveTo>
                    <a:lnTo>
                      <a:pt x="145" y="113"/>
                    </a:lnTo>
                    <a:lnTo>
                      <a:pt x="123" y="79"/>
                    </a:lnTo>
                    <a:lnTo>
                      <a:pt x="78" y="46"/>
                    </a:lnTo>
                    <a:lnTo>
                      <a:pt x="39" y="17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33" y="38"/>
                    </a:lnTo>
                    <a:lnTo>
                      <a:pt x="95" y="78"/>
                    </a:lnTo>
                    <a:lnTo>
                      <a:pt x="139" y="122"/>
                    </a:lnTo>
                    <a:lnTo>
                      <a:pt x="171" y="172"/>
                    </a:lnTo>
                    <a:lnTo>
                      <a:pt x="205" y="219"/>
                    </a:lnTo>
                    <a:lnTo>
                      <a:pt x="201" y="1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66" name="Freeform 135">
                <a:extLst>
                  <a:ext uri="{FF2B5EF4-FFF2-40B4-BE49-F238E27FC236}">
                    <a16:creationId xmlns:a16="http://schemas.microsoft.com/office/drawing/2014/main" id="{0D7F7F57-6D52-9FA2-F351-670B41DB8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" y="741"/>
                <a:ext cx="160" cy="132"/>
              </a:xfrm>
              <a:custGeom>
                <a:avLst/>
                <a:gdLst>
                  <a:gd name="T0" fmla="*/ 160 w 160"/>
                  <a:gd name="T1" fmla="*/ 109 h 132"/>
                  <a:gd name="T2" fmla="*/ 115 w 160"/>
                  <a:gd name="T3" fmla="*/ 59 h 132"/>
                  <a:gd name="T4" fmla="*/ 67 w 160"/>
                  <a:gd name="T5" fmla="*/ 28 h 132"/>
                  <a:gd name="T6" fmla="*/ 27 w 160"/>
                  <a:gd name="T7" fmla="*/ 7 h 132"/>
                  <a:gd name="T8" fmla="*/ 0 w 160"/>
                  <a:gd name="T9" fmla="*/ 0 h 132"/>
                  <a:gd name="T10" fmla="*/ 17 w 160"/>
                  <a:gd name="T11" fmla="*/ 28 h 132"/>
                  <a:gd name="T12" fmla="*/ 67 w 160"/>
                  <a:gd name="T13" fmla="*/ 56 h 132"/>
                  <a:gd name="T14" fmla="*/ 106 w 160"/>
                  <a:gd name="T15" fmla="*/ 99 h 132"/>
                  <a:gd name="T16" fmla="*/ 125 w 160"/>
                  <a:gd name="T17" fmla="*/ 126 h 132"/>
                  <a:gd name="T18" fmla="*/ 142 w 160"/>
                  <a:gd name="T19" fmla="*/ 132 h 132"/>
                  <a:gd name="T20" fmla="*/ 158 w 160"/>
                  <a:gd name="T21" fmla="*/ 122 h 132"/>
                  <a:gd name="T22" fmla="*/ 160 w 160"/>
                  <a:gd name="T23" fmla="*/ 10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132">
                    <a:moveTo>
                      <a:pt x="160" y="109"/>
                    </a:moveTo>
                    <a:lnTo>
                      <a:pt x="115" y="59"/>
                    </a:lnTo>
                    <a:lnTo>
                      <a:pt x="67" y="28"/>
                    </a:lnTo>
                    <a:lnTo>
                      <a:pt x="27" y="7"/>
                    </a:lnTo>
                    <a:lnTo>
                      <a:pt x="0" y="0"/>
                    </a:lnTo>
                    <a:lnTo>
                      <a:pt x="17" y="28"/>
                    </a:lnTo>
                    <a:lnTo>
                      <a:pt x="67" y="56"/>
                    </a:lnTo>
                    <a:lnTo>
                      <a:pt x="106" y="99"/>
                    </a:lnTo>
                    <a:lnTo>
                      <a:pt x="125" y="126"/>
                    </a:lnTo>
                    <a:lnTo>
                      <a:pt x="142" y="132"/>
                    </a:lnTo>
                    <a:lnTo>
                      <a:pt x="158" y="122"/>
                    </a:lnTo>
                    <a:lnTo>
                      <a:pt x="160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67" name="Freeform 136">
                <a:extLst>
                  <a:ext uri="{FF2B5EF4-FFF2-40B4-BE49-F238E27FC236}">
                    <a16:creationId xmlns:a16="http://schemas.microsoft.com/office/drawing/2014/main" id="{A5D12E10-0E1A-AFFF-B240-DE472C1AB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" y="829"/>
                <a:ext cx="176" cy="162"/>
              </a:xfrm>
              <a:custGeom>
                <a:avLst/>
                <a:gdLst>
                  <a:gd name="T0" fmla="*/ 176 w 176"/>
                  <a:gd name="T1" fmla="*/ 150 h 162"/>
                  <a:gd name="T2" fmla="*/ 131 w 176"/>
                  <a:gd name="T3" fmla="*/ 101 h 162"/>
                  <a:gd name="T4" fmla="*/ 74 w 176"/>
                  <a:gd name="T5" fmla="*/ 43 h 162"/>
                  <a:gd name="T6" fmla="*/ 41 w 176"/>
                  <a:gd name="T7" fmla="*/ 15 h 162"/>
                  <a:gd name="T8" fmla="*/ 15 w 176"/>
                  <a:gd name="T9" fmla="*/ 0 h 162"/>
                  <a:gd name="T10" fmla="*/ 0 w 176"/>
                  <a:gd name="T11" fmla="*/ 8 h 162"/>
                  <a:gd name="T12" fmla="*/ 29 w 176"/>
                  <a:gd name="T13" fmla="*/ 34 h 162"/>
                  <a:gd name="T14" fmla="*/ 80 w 176"/>
                  <a:gd name="T15" fmla="*/ 84 h 162"/>
                  <a:gd name="T16" fmla="*/ 127 w 176"/>
                  <a:gd name="T17" fmla="*/ 135 h 162"/>
                  <a:gd name="T18" fmla="*/ 158 w 176"/>
                  <a:gd name="T19" fmla="*/ 162 h 162"/>
                  <a:gd name="T20" fmla="*/ 167 w 176"/>
                  <a:gd name="T21" fmla="*/ 162 h 162"/>
                  <a:gd name="T22" fmla="*/ 176 w 176"/>
                  <a:gd name="T23" fmla="*/ 15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6" h="162">
                    <a:moveTo>
                      <a:pt x="176" y="150"/>
                    </a:moveTo>
                    <a:lnTo>
                      <a:pt x="131" y="101"/>
                    </a:lnTo>
                    <a:lnTo>
                      <a:pt x="74" y="43"/>
                    </a:lnTo>
                    <a:lnTo>
                      <a:pt x="41" y="15"/>
                    </a:lnTo>
                    <a:lnTo>
                      <a:pt x="15" y="0"/>
                    </a:lnTo>
                    <a:lnTo>
                      <a:pt x="0" y="8"/>
                    </a:lnTo>
                    <a:lnTo>
                      <a:pt x="29" y="34"/>
                    </a:lnTo>
                    <a:lnTo>
                      <a:pt x="80" y="84"/>
                    </a:lnTo>
                    <a:lnTo>
                      <a:pt x="127" y="135"/>
                    </a:lnTo>
                    <a:lnTo>
                      <a:pt x="158" y="162"/>
                    </a:lnTo>
                    <a:lnTo>
                      <a:pt x="167" y="162"/>
                    </a:lnTo>
                    <a:lnTo>
                      <a:pt x="176" y="1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68" name="Freeform 137">
                <a:extLst>
                  <a:ext uri="{FF2B5EF4-FFF2-40B4-BE49-F238E27FC236}">
                    <a16:creationId xmlns:a16="http://schemas.microsoft.com/office/drawing/2014/main" id="{EFCC493A-EC28-A9B6-0EDF-F7A7EC708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4" y="958"/>
                <a:ext cx="126" cy="130"/>
              </a:xfrm>
              <a:custGeom>
                <a:avLst/>
                <a:gdLst>
                  <a:gd name="T0" fmla="*/ 124 w 126"/>
                  <a:gd name="T1" fmla="*/ 109 h 130"/>
                  <a:gd name="T2" fmla="*/ 72 w 126"/>
                  <a:gd name="T3" fmla="*/ 32 h 130"/>
                  <a:gd name="T4" fmla="*/ 22 w 126"/>
                  <a:gd name="T5" fmla="*/ 3 h 130"/>
                  <a:gd name="T6" fmla="*/ 0 w 126"/>
                  <a:gd name="T7" fmla="*/ 0 h 130"/>
                  <a:gd name="T8" fmla="*/ 5 w 126"/>
                  <a:gd name="T9" fmla="*/ 15 h 130"/>
                  <a:gd name="T10" fmla="*/ 63 w 126"/>
                  <a:gd name="T11" fmla="*/ 56 h 130"/>
                  <a:gd name="T12" fmla="*/ 117 w 126"/>
                  <a:gd name="T13" fmla="*/ 124 h 130"/>
                  <a:gd name="T14" fmla="*/ 126 w 126"/>
                  <a:gd name="T15" fmla="*/ 130 h 130"/>
                  <a:gd name="T16" fmla="*/ 124 w 126"/>
                  <a:gd name="T17" fmla="*/ 10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0">
                    <a:moveTo>
                      <a:pt x="124" y="109"/>
                    </a:moveTo>
                    <a:lnTo>
                      <a:pt x="72" y="32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63" y="56"/>
                    </a:lnTo>
                    <a:lnTo>
                      <a:pt x="117" y="124"/>
                    </a:lnTo>
                    <a:lnTo>
                      <a:pt x="126" y="130"/>
                    </a:lnTo>
                    <a:lnTo>
                      <a:pt x="124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69" name="Freeform 138">
                <a:extLst>
                  <a:ext uri="{FF2B5EF4-FFF2-40B4-BE49-F238E27FC236}">
                    <a16:creationId xmlns:a16="http://schemas.microsoft.com/office/drawing/2014/main" id="{DAD178F6-8CC2-65EE-C476-C10F74B84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7" y="1076"/>
                <a:ext cx="89" cy="100"/>
              </a:xfrm>
              <a:custGeom>
                <a:avLst/>
                <a:gdLst>
                  <a:gd name="T0" fmla="*/ 85 w 89"/>
                  <a:gd name="T1" fmla="*/ 76 h 100"/>
                  <a:gd name="T2" fmla="*/ 41 w 89"/>
                  <a:gd name="T3" fmla="*/ 17 h 100"/>
                  <a:gd name="T4" fmla="*/ 1 w 89"/>
                  <a:gd name="T5" fmla="*/ 0 h 100"/>
                  <a:gd name="T6" fmla="*/ 0 w 89"/>
                  <a:gd name="T7" fmla="*/ 17 h 100"/>
                  <a:gd name="T8" fmla="*/ 18 w 89"/>
                  <a:gd name="T9" fmla="*/ 47 h 100"/>
                  <a:gd name="T10" fmla="*/ 65 w 89"/>
                  <a:gd name="T11" fmla="*/ 86 h 100"/>
                  <a:gd name="T12" fmla="*/ 79 w 89"/>
                  <a:gd name="T13" fmla="*/ 100 h 100"/>
                  <a:gd name="T14" fmla="*/ 89 w 89"/>
                  <a:gd name="T15" fmla="*/ 93 h 100"/>
                  <a:gd name="T16" fmla="*/ 85 w 89"/>
                  <a:gd name="T17" fmla="*/ 7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00">
                    <a:moveTo>
                      <a:pt x="85" y="76"/>
                    </a:moveTo>
                    <a:lnTo>
                      <a:pt x="41" y="1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18" y="47"/>
                    </a:lnTo>
                    <a:lnTo>
                      <a:pt x="65" y="86"/>
                    </a:lnTo>
                    <a:lnTo>
                      <a:pt x="79" y="100"/>
                    </a:lnTo>
                    <a:lnTo>
                      <a:pt x="89" y="93"/>
                    </a:lnTo>
                    <a:lnTo>
                      <a:pt x="85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70" name="Freeform 139">
                <a:extLst>
                  <a:ext uri="{FF2B5EF4-FFF2-40B4-BE49-F238E27FC236}">
                    <a16:creationId xmlns:a16="http://schemas.microsoft.com/office/drawing/2014/main" id="{06A04723-669F-793D-6A40-21FFEB536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198"/>
                <a:ext cx="110" cy="112"/>
              </a:xfrm>
              <a:custGeom>
                <a:avLst/>
                <a:gdLst>
                  <a:gd name="T0" fmla="*/ 110 w 110"/>
                  <a:gd name="T1" fmla="*/ 112 h 112"/>
                  <a:gd name="T2" fmla="*/ 94 w 110"/>
                  <a:gd name="T3" fmla="*/ 94 h 112"/>
                  <a:gd name="T4" fmla="*/ 64 w 110"/>
                  <a:gd name="T5" fmla="*/ 47 h 112"/>
                  <a:gd name="T6" fmla="*/ 18 w 110"/>
                  <a:gd name="T7" fmla="*/ 0 h 112"/>
                  <a:gd name="T8" fmla="*/ 0 w 110"/>
                  <a:gd name="T9" fmla="*/ 0 h 112"/>
                  <a:gd name="T10" fmla="*/ 8 w 110"/>
                  <a:gd name="T11" fmla="*/ 17 h 112"/>
                  <a:gd name="T12" fmla="*/ 42 w 110"/>
                  <a:gd name="T13" fmla="*/ 64 h 112"/>
                  <a:gd name="T14" fmla="*/ 77 w 110"/>
                  <a:gd name="T15" fmla="*/ 110 h 112"/>
                  <a:gd name="T16" fmla="*/ 110 w 110"/>
                  <a:gd name="T1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112">
                    <a:moveTo>
                      <a:pt x="110" y="112"/>
                    </a:moveTo>
                    <a:lnTo>
                      <a:pt x="94" y="94"/>
                    </a:lnTo>
                    <a:lnTo>
                      <a:pt x="64" y="47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8" y="17"/>
                    </a:lnTo>
                    <a:lnTo>
                      <a:pt x="42" y="64"/>
                    </a:lnTo>
                    <a:lnTo>
                      <a:pt x="77" y="110"/>
                    </a:lnTo>
                    <a:lnTo>
                      <a:pt x="110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71" name="Freeform 140">
                <a:extLst>
                  <a:ext uri="{FF2B5EF4-FFF2-40B4-BE49-F238E27FC236}">
                    <a16:creationId xmlns:a16="http://schemas.microsoft.com/office/drawing/2014/main" id="{56C4F8A8-04DD-3F20-6719-53D853EA3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2" y="332"/>
                <a:ext cx="320" cy="1166"/>
              </a:xfrm>
              <a:custGeom>
                <a:avLst/>
                <a:gdLst>
                  <a:gd name="T0" fmla="*/ 45 w 320"/>
                  <a:gd name="T1" fmla="*/ 142 h 1166"/>
                  <a:gd name="T2" fmla="*/ 56 w 320"/>
                  <a:gd name="T3" fmla="*/ 207 h 1166"/>
                  <a:gd name="T4" fmla="*/ 29 w 320"/>
                  <a:gd name="T5" fmla="*/ 251 h 1166"/>
                  <a:gd name="T6" fmla="*/ 33 w 320"/>
                  <a:gd name="T7" fmla="*/ 310 h 1166"/>
                  <a:gd name="T8" fmla="*/ 49 w 320"/>
                  <a:gd name="T9" fmla="*/ 358 h 1166"/>
                  <a:gd name="T10" fmla="*/ 24 w 320"/>
                  <a:gd name="T11" fmla="*/ 408 h 1166"/>
                  <a:gd name="T12" fmla="*/ 51 w 320"/>
                  <a:gd name="T13" fmla="*/ 492 h 1166"/>
                  <a:gd name="T14" fmla="*/ 17 w 320"/>
                  <a:gd name="T15" fmla="*/ 563 h 1166"/>
                  <a:gd name="T16" fmla="*/ 35 w 320"/>
                  <a:gd name="T17" fmla="*/ 633 h 1166"/>
                  <a:gd name="T18" fmla="*/ 44 w 320"/>
                  <a:gd name="T19" fmla="*/ 684 h 1166"/>
                  <a:gd name="T20" fmla="*/ 10 w 320"/>
                  <a:gd name="T21" fmla="*/ 727 h 1166"/>
                  <a:gd name="T22" fmla="*/ 29 w 320"/>
                  <a:gd name="T23" fmla="*/ 818 h 1166"/>
                  <a:gd name="T24" fmla="*/ 27 w 320"/>
                  <a:gd name="T25" fmla="*/ 866 h 1166"/>
                  <a:gd name="T26" fmla="*/ 0 w 320"/>
                  <a:gd name="T27" fmla="*/ 925 h 1166"/>
                  <a:gd name="T28" fmla="*/ 16 w 320"/>
                  <a:gd name="T29" fmla="*/ 976 h 1166"/>
                  <a:gd name="T30" fmla="*/ 17 w 320"/>
                  <a:gd name="T31" fmla="*/ 1023 h 1166"/>
                  <a:gd name="T32" fmla="*/ 24 w 320"/>
                  <a:gd name="T33" fmla="*/ 1071 h 1166"/>
                  <a:gd name="T34" fmla="*/ 45 w 320"/>
                  <a:gd name="T35" fmla="*/ 1115 h 1166"/>
                  <a:gd name="T36" fmla="*/ 49 w 320"/>
                  <a:gd name="T37" fmla="*/ 1166 h 1166"/>
                  <a:gd name="T38" fmla="*/ 121 w 320"/>
                  <a:gd name="T39" fmla="*/ 1122 h 1166"/>
                  <a:gd name="T40" fmla="*/ 205 w 320"/>
                  <a:gd name="T41" fmla="*/ 1112 h 1166"/>
                  <a:gd name="T42" fmla="*/ 265 w 320"/>
                  <a:gd name="T43" fmla="*/ 1087 h 1166"/>
                  <a:gd name="T44" fmla="*/ 283 w 320"/>
                  <a:gd name="T45" fmla="*/ 1055 h 1166"/>
                  <a:gd name="T46" fmla="*/ 288 w 320"/>
                  <a:gd name="T47" fmla="*/ 991 h 1166"/>
                  <a:gd name="T48" fmla="*/ 275 w 320"/>
                  <a:gd name="T49" fmla="*/ 905 h 1166"/>
                  <a:gd name="T50" fmla="*/ 261 w 320"/>
                  <a:gd name="T51" fmla="*/ 861 h 1166"/>
                  <a:gd name="T52" fmla="*/ 270 w 320"/>
                  <a:gd name="T53" fmla="*/ 807 h 1166"/>
                  <a:gd name="T54" fmla="*/ 244 w 320"/>
                  <a:gd name="T55" fmla="*/ 747 h 1166"/>
                  <a:gd name="T56" fmla="*/ 281 w 320"/>
                  <a:gd name="T57" fmla="*/ 700 h 1166"/>
                  <a:gd name="T58" fmla="*/ 253 w 320"/>
                  <a:gd name="T59" fmla="*/ 633 h 1166"/>
                  <a:gd name="T60" fmla="*/ 239 w 320"/>
                  <a:gd name="T61" fmla="*/ 570 h 1166"/>
                  <a:gd name="T62" fmla="*/ 293 w 320"/>
                  <a:gd name="T63" fmla="*/ 522 h 1166"/>
                  <a:gd name="T64" fmla="*/ 275 w 320"/>
                  <a:gd name="T65" fmla="*/ 486 h 1166"/>
                  <a:gd name="T66" fmla="*/ 275 w 320"/>
                  <a:gd name="T67" fmla="*/ 427 h 1166"/>
                  <a:gd name="T68" fmla="*/ 249 w 320"/>
                  <a:gd name="T69" fmla="*/ 390 h 1166"/>
                  <a:gd name="T70" fmla="*/ 270 w 320"/>
                  <a:gd name="T71" fmla="*/ 342 h 1166"/>
                  <a:gd name="T72" fmla="*/ 253 w 320"/>
                  <a:gd name="T73" fmla="*/ 304 h 1166"/>
                  <a:gd name="T74" fmla="*/ 253 w 320"/>
                  <a:gd name="T75" fmla="*/ 272 h 1166"/>
                  <a:gd name="T76" fmla="*/ 272 w 320"/>
                  <a:gd name="T77" fmla="*/ 243 h 1166"/>
                  <a:gd name="T78" fmla="*/ 248 w 320"/>
                  <a:gd name="T79" fmla="*/ 205 h 1166"/>
                  <a:gd name="T80" fmla="*/ 244 w 320"/>
                  <a:gd name="T81" fmla="*/ 151 h 1166"/>
                  <a:gd name="T82" fmla="*/ 305 w 320"/>
                  <a:gd name="T83" fmla="*/ 83 h 1166"/>
                  <a:gd name="T84" fmla="*/ 320 w 320"/>
                  <a:gd name="T85" fmla="*/ 10 h 1166"/>
                  <a:gd name="T86" fmla="*/ 283 w 320"/>
                  <a:gd name="T87" fmla="*/ 10 h 1166"/>
                  <a:gd name="T88" fmla="*/ 176 w 320"/>
                  <a:gd name="T89" fmla="*/ 66 h 1166"/>
                  <a:gd name="T90" fmla="*/ 88 w 320"/>
                  <a:gd name="T91" fmla="*/ 99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0" h="1166">
                    <a:moveTo>
                      <a:pt x="56" y="110"/>
                    </a:moveTo>
                    <a:lnTo>
                      <a:pt x="45" y="142"/>
                    </a:lnTo>
                    <a:lnTo>
                      <a:pt x="54" y="174"/>
                    </a:lnTo>
                    <a:lnTo>
                      <a:pt x="56" y="207"/>
                    </a:lnTo>
                    <a:lnTo>
                      <a:pt x="45" y="227"/>
                    </a:lnTo>
                    <a:lnTo>
                      <a:pt x="29" y="251"/>
                    </a:lnTo>
                    <a:lnTo>
                      <a:pt x="22" y="287"/>
                    </a:lnTo>
                    <a:lnTo>
                      <a:pt x="33" y="310"/>
                    </a:lnTo>
                    <a:lnTo>
                      <a:pt x="49" y="337"/>
                    </a:lnTo>
                    <a:lnTo>
                      <a:pt x="49" y="358"/>
                    </a:lnTo>
                    <a:lnTo>
                      <a:pt x="38" y="381"/>
                    </a:lnTo>
                    <a:lnTo>
                      <a:pt x="24" y="408"/>
                    </a:lnTo>
                    <a:lnTo>
                      <a:pt x="29" y="435"/>
                    </a:lnTo>
                    <a:lnTo>
                      <a:pt x="51" y="492"/>
                    </a:lnTo>
                    <a:lnTo>
                      <a:pt x="49" y="516"/>
                    </a:lnTo>
                    <a:lnTo>
                      <a:pt x="17" y="563"/>
                    </a:lnTo>
                    <a:lnTo>
                      <a:pt x="17" y="602"/>
                    </a:lnTo>
                    <a:lnTo>
                      <a:pt x="35" y="633"/>
                    </a:lnTo>
                    <a:lnTo>
                      <a:pt x="45" y="661"/>
                    </a:lnTo>
                    <a:lnTo>
                      <a:pt x="44" y="684"/>
                    </a:lnTo>
                    <a:lnTo>
                      <a:pt x="16" y="709"/>
                    </a:lnTo>
                    <a:lnTo>
                      <a:pt x="10" y="727"/>
                    </a:lnTo>
                    <a:lnTo>
                      <a:pt x="16" y="770"/>
                    </a:lnTo>
                    <a:lnTo>
                      <a:pt x="29" y="818"/>
                    </a:lnTo>
                    <a:lnTo>
                      <a:pt x="29" y="844"/>
                    </a:lnTo>
                    <a:lnTo>
                      <a:pt x="27" y="866"/>
                    </a:lnTo>
                    <a:lnTo>
                      <a:pt x="7" y="898"/>
                    </a:lnTo>
                    <a:lnTo>
                      <a:pt x="0" y="925"/>
                    </a:lnTo>
                    <a:lnTo>
                      <a:pt x="1" y="955"/>
                    </a:lnTo>
                    <a:lnTo>
                      <a:pt x="16" y="976"/>
                    </a:lnTo>
                    <a:lnTo>
                      <a:pt x="33" y="996"/>
                    </a:lnTo>
                    <a:lnTo>
                      <a:pt x="17" y="1023"/>
                    </a:lnTo>
                    <a:lnTo>
                      <a:pt x="10" y="1050"/>
                    </a:lnTo>
                    <a:lnTo>
                      <a:pt x="24" y="1071"/>
                    </a:lnTo>
                    <a:lnTo>
                      <a:pt x="44" y="1087"/>
                    </a:lnTo>
                    <a:lnTo>
                      <a:pt x="45" y="1115"/>
                    </a:lnTo>
                    <a:lnTo>
                      <a:pt x="45" y="1137"/>
                    </a:lnTo>
                    <a:lnTo>
                      <a:pt x="49" y="1166"/>
                    </a:lnTo>
                    <a:lnTo>
                      <a:pt x="84" y="1142"/>
                    </a:lnTo>
                    <a:lnTo>
                      <a:pt x="121" y="1122"/>
                    </a:lnTo>
                    <a:lnTo>
                      <a:pt x="154" y="1112"/>
                    </a:lnTo>
                    <a:lnTo>
                      <a:pt x="205" y="1112"/>
                    </a:lnTo>
                    <a:lnTo>
                      <a:pt x="242" y="1106"/>
                    </a:lnTo>
                    <a:lnTo>
                      <a:pt x="265" y="1087"/>
                    </a:lnTo>
                    <a:lnTo>
                      <a:pt x="303" y="1077"/>
                    </a:lnTo>
                    <a:lnTo>
                      <a:pt x="283" y="1055"/>
                    </a:lnTo>
                    <a:lnTo>
                      <a:pt x="275" y="1025"/>
                    </a:lnTo>
                    <a:lnTo>
                      <a:pt x="288" y="991"/>
                    </a:lnTo>
                    <a:lnTo>
                      <a:pt x="286" y="941"/>
                    </a:lnTo>
                    <a:lnTo>
                      <a:pt x="275" y="905"/>
                    </a:lnTo>
                    <a:lnTo>
                      <a:pt x="265" y="887"/>
                    </a:lnTo>
                    <a:lnTo>
                      <a:pt x="261" y="861"/>
                    </a:lnTo>
                    <a:lnTo>
                      <a:pt x="275" y="828"/>
                    </a:lnTo>
                    <a:lnTo>
                      <a:pt x="270" y="807"/>
                    </a:lnTo>
                    <a:lnTo>
                      <a:pt x="242" y="768"/>
                    </a:lnTo>
                    <a:lnTo>
                      <a:pt x="244" y="747"/>
                    </a:lnTo>
                    <a:lnTo>
                      <a:pt x="255" y="727"/>
                    </a:lnTo>
                    <a:lnTo>
                      <a:pt x="281" y="700"/>
                    </a:lnTo>
                    <a:lnTo>
                      <a:pt x="272" y="679"/>
                    </a:lnTo>
                    <a:lnTo>
                      <a:pt x="253" y="633"/>
                    </a:lnTo>
                    <a:lnTo>
                      <a:pt x="239" y="602"/>
                    </a:lnTo>
                    <a:lnTo>
                      <a:pt x="239" y="570"/>
                    </a:lnTo>
                    <a:lnTo>
                      <a:pt x="288" y="552"/>
                    </a:lnTo>
                    <a:lnTo>
                      <a:pt x="293" y="522"/>
                    </a:lnTo>
                    <a:lnTo>
                      <a:pt x="288" y="503"/>
                    </a:lnTo>
                    <a:lnTo>
                      <a:pt x="275" y="486"/>
                    </a:lnTo>
                    <a:lnTo>
                      <a:pt x="277" y="460"/>
                    </a:lnTo>
                    <a:lnTo>
                      <a:pt x="275" y="427"/>
                    </a:lnTo>
                    <a:lnTo>
                      <a:pt x="261" y="411"/>
                    </a:lnTo>
                    <a:lnTo>
                      <a:pt x="249" y="390"/>
                    </a:lnTo>
                    <a:lnTo>
                      <a:pt x="258" y="368"/>
                    </a:lnTo>
                    <a:lnTo>
                      <a:pt x="270" y="342"/>
                    </a:lnTo>
                    <a:lnTo>
                      <a:pt x="270" y="326"/>
                    </a:lnTo>
                    <a:lnTo>
                      <a:pt x="253" y="304"/>
                    </a:lnTo>
                    <a:lnTo>
                      <a:pt x="248" y="287"/>
                    </a:lnTo>
                    <a:lnTo>
                      <a:pt x="253" y="272"/>
                    </a:lnTo>
                    <a:lnTo>
                      <a:pt x="270" y="261"/>
                    </a:lnTo>
                    <a:lnTo>
                      <a:pt x="272" y="243"/>
                    </a:lnTo>
                    <a:lnTo>
                      <a:pt x="267" y="233"/>
                    </a:lnTo>
                    <a:lnTo>
                      <a:pt x="248" y="205"/>
                    </a:lnTo>
                    <a:lnTo>
                      <a:pt x="242" y="174"/>
                    </a:lnTo>
                    <a:lnTo>
                      <a:pt x="244" y="151"/>
                    </a:lnTo>
                    <a:lnTo>
                      <a:pt x="261" y="130"/>
                    </a:lnTo>
                    <a:lnTo>
                      <a:pt x="305" y="83"/>
                    </a:lnTo>
                    <a:lnTo>
                      <a:pt x="320" y="43"/>
                    </a:lnTo>
                    <a:lnTo>
                      <a:pt x="320" y="10"/>
                    </a:lnTo>
                    <a:lnTo>
                      <a:pt x="305" y="0"/>
                    </a:lnTo>
                    <a:lnTo>
                      <a:pt x="283" y="10"/>
                    </a:lnTo>
                    <a:lnTo>
                      <a:pt x="228" y="44"/>
                    </a:lnTo>
                    <a:lnTo>
                      <a:pt x="176" y="66"/>
                    </a:lnTo>
                    <a:lnTo>
                      <a:pt x="123" y="88"/>
                    </a:lnTo>
                    <a:lnTo>
                      <a:pt x="88" y="99"/>
                    </a:lnTo>
                    <a:lnTo>
                      <a:pt x="56" y="1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72" name="Freeform 141">
                <a:extLst>
                  <a:ext uri="{FF2B5EF4-FFF2-40B4-BE49-F238E27FC236}">
                    <a16:creationId xmlns:a16="http://schemas.microsoft.com/office/drawing/2014/main" id="{C04F85C6-2308-E668-9DAB-1B4499533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" y="322"/>
                <a:ext cx="565" cy="1192"/>
              </a:xfrm>
              <a:custGeom>
                <a:avLst/>
                <a:gdLst>
                  <a:gd name="T0" fmla="*/ 368 w 565"/>
                  <a:gd name="T1" fmla="*/ 1120 h 1192"/>
                  <a:gd name="T2" fmla="*/ 260 w 565"/>
                  <a:gd name="T3" fmla="*/ 1157 h 1192"/>
                  <a:gd name="T4" fmla="*/ 45 w 565"/>
                  <a:gd name="T5" fmla="*/ 964 h 1192"/>
                  <a:gd name="T6" fmla="*/ 34 w 565"/>
                  <a:gd name="T7" fmla="*/ 997 h 1192"/>
                  <a:gd name="T8" fmla="*/ 267 w 565"/>
                  <a:gd name="T9" fmla="*/ 1192 h 1192"/>
                  <a:gd name="T10" fmla="*/ 379 w 565"/>
                  <a:gd name="T11" fmla="*/ 1132 h 1192"/>
                  <a:gd name="T12" fmla="*/ 534 w 565"/>
                  <a:gd name="T13" fmla="*/ 1081 h 1192"/>
                  <a:gd name="T14" fmla="*/ 526 w 565"/>
                  <a:gd name="T15" fmla="*/ 997 h 1192"/>
                  <a:gd name="T16" fmla="*/ 495 w 565"/>
                  <a:gd name="T17" fmla="*/ 903 h 1192"/>
                  <a:gd name="T18" fmla="*/ 510 w 565"/>
                  <a:gd name="T19" fmla="*/ 828 h 1192"/>
                  <a:gd name="T20" fmla="*/ 478 w 565"/>
                  <a:gd name="T21" fmla="*/ 753 h 1192"/>
                  <a:gd name="T22" fmla="*/ 494 w 565"/>
                  <a:gd name="T23" fmla="*/ 666 h 1192"/>
                  <a:gd name="T24" fmla="*/ 506 w 565"/>
                  <a:gd name="T25" fmla="*/ 580 h 1192"/>
                  <a:gd name="T26" fmla="*/ 510 w 565"/>
                  <a:gd name="T27" fmla="*/ 472 h 1192"/>
                  <a:gd name="T28" fmla="*/ 488 w 565"/>
                  <a:gd name="T29" fmla="*/ 380 h 1192"/>
                  <a:gd name="T30" fmla="*/ 478 w 565"/>
                  <a:gd name="T31" fmla="*/ 308 h 1192"/>
                  <a:gd name="T32" fmla="*/ 504 w 565"/>
                  <a:gd name="T33" fmla="*/ 245 h 1192"/>
                  <a:gd name="T34" fmla="*/ 490 w 565"/>
                  <a:gd name="T35" fmla="*/ 140 h 1192"/>
                  <a:gd name="T36" fmla="*/ 559 w 565"/>
                  <a:gd name="T37" fmla="*/ 12 h 1192"/>
                  <a:gd name="T38" fmla="*/ 528 w 565"/>
                  <a:gd name="T39" fmla="*/ 39 h 1192"/>
                  <a:gd name="T40" fmla="*/ 457 w 565"/>
                  <a:gd name="T41" fmla="*/ 156 h 1192"/>
                  <a:gd name="T42" fmla="*/ 354 w 565"/>
                  <a:gd name="T43" fmla="*/ 254 h 1192"/>
                  <a:gd name="T44" fmla="*/ 461 w 565"/>
                  <a:gd name="T45" fmla="*/ 217 h 1192"/>
                  <a:gd name="T46" fmla="*/ 451 w 565"/>
                  <a:gd name="T47" fmla="*/ 286 h 1192"/>
                  <a:gd name="T48" fmla="*/ 401 w 565"/>
                  <a:gd name="T49" fmla="*/ 358 h 1192"/>
                  <a:gd name="T50" fmla="*/ 474 w 565"/>
                  <a:gd name="T51" fmla="*/ 342 h 1192"/>
                  <a:gd name="T52" fmla="*/ 455 w 565"/>
                  <a:gd name="T53" fmla="*/ 397 h 1192"/>
                  <a:gd name="T54" fmla="*/ 450 w 565"/>
                  <a:gd name="T55" fmla="*/ 456 h 1192"/>
                  <a:gd name="T56" fmla="*/ 343 w 565"/>
                  <a:gd name="T57" fmla="*/ 535 h 1192"/>
                  <a:gd name="T58" fmla="*/ 463 w 565"/>
                  <a:gd name="T59" fmla="*/ 481 h 1192"/>
                  <a:gd name="T60" fmla="*/ 506 w 565"/>
                  <a:gd name="T61" fmla="*/ 535 h 1192"/>
                  <a:gd name="T62" fmla="*/ 434 w 565"/>
                  <a:gd name="T63" fmla="*/ 586 h 1192"/>
                  <a:gd name="T64" fmla="*/ 299 w 565"/>
                  <a:gd name="T65" fmla="*/ 650 h 1192"/>
                  <a:gd name="T66" fmla="*/ 451 w 565"/>
                  <a:gd name="T67" fmla="*/ 623 h 1192"/>
                  <a:gd name="T68" fmla="*/ 483 w 565"/>
                  <a:gd name="T69" fmla="*/ 725 h 1192"/>
                  <a:gd name="T70" fmla="*/ 303 w 565"/>
                  <a:gd name="T71" fmla="*/ 773 h 1192"/>
                  <a:gd name="T72" fmla="*/ 401 w 565"/>
                  <a:gd name="T73" fmla="*/ 769 h 1192"/>
                  <a:gd name="T74" fmla="*/ 463 w 565"/>
                  <a:gd name="T75" fmla="*/ 800 h 1192"/>
                  <a:gd name="T76" fmla="*/ 461 w 565"/>
                  <a:gd name="T77" fmla="*/ 860 h 1192"/>
                  <a:gd name="T78" fmla="*/ 288 w 565"/>
                  <a:gd name="T79" fmla="*/ 894 h 1192"/>
                  <a:gd name="T80" fmla="*/ 373 w 565"/>
                  <a:gd name="T81" fmla="*/ 894 h 1192"/>
                  <a:gd name="T82" fmla="*/ 472 w 565"/>
                  <a:gd name="T83" fmla="*/ 878 h 1192"/>
                  <a:gd name="T84" fmla="*/ 386 w 565"/>
                  <a:gd name="T85" fmla="*/ 958 h 1192"/>
                  <a:gd name="T86" fmla="*/ 288 w 565"/>
                  <a:gd name="T87" fmla="*/ 1006 h 1192"/>
                  <a:gd name="T88" fmla="*/ 412 w 565"/>
                  <a:gd name="T89" fmla="*/ 962 h 1192"/>
                  <a:gd name="T90" fmla="*/ 485 w 565"/>
                  <a:gd name="T91" fmla="*/ 946 h 1192"/>
                  <a:gd name="T92" fmla="*/ 483 w 565"/>
                  <a:gd name="T93" fmla="*/ 1017 h 1192"/>
                  <a:gd name="T94" fmla="*/ 494 w 565"/>
                  <a:gd name="T95" fmla="*/ 1076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5" h="1192">
                    <a:moveTo>
                      <a:pt x="479" y="1078"/>
                    </a:moveTo>
                    <a:lnTo>
                      <a:pt x="455" y="1105"/>
                    </a:lnTo>
                    <a:lnTo>
                      <a:pt x="417" y="1113"/>
                    </a:lnTo>
                    <a:lnTo>
                      <a:pt x="368" y="1120"/>
                    </a:lnTo>
                    <a:lnTo>
                      <a:pt x="315" y="1131"/>
                    </a:lnTo>
                    <a:lnTo>
                      <a:pt x="281" y="1152"/>
                    </a:lnTo>
                    <a:lnTo>
                      <a:pt x="270" y="1163"/>
                    </a:lnTo>
                    <a:lnTo>
                      <a:pt x="260" y="1157"/>
                    </a:lnTo>
                    <a:lnTo>
                      <a:pt x="196" y="1110"/>
                    </a:lnTo>
                    <a:lnTo>
                      <a:pt x="114" y="1045"/>
                    </a:lnTo>
                    <a:lnTo>
                      <a:pt x="86" y="1006"/>
                    </a:lnTo>
                    <a:lnTo>
                      <a:pt x="45" y="964"/>
                    </a:lnTo>
                    <a:lnTo>
                      <a:pt x="32" y="932"/>
                    </a:lnTo>
                    <a:lnTo>
                      <a:pt x="0" y="926"/>
                    </a:lnTo>
                    <a:lnTo>
                      <a:pt x="16" y="962"/>
                    </a:lnTo>
                    <a:lnTo>
                      <a:pt x="34" y="997"/>
                    </a:lnTo>
                    <a:lnTo>
                      <a:pt x="86" y="1035"/>
                    </a:lnTo>
                    <a:lnTo>
                      <a:pt x="123" y="1081"/>
                    </a:lnTo>
                    <a:lnTo>
                      <a:pt x="212" y="1138"/>
                    </a:lnTo>
                    <a:lnTo>
                      <a:pt x="267" y="1192"/>
                    </a:lnTo>
                    <a:lnTo>
                      <a:pt x="288" y="1186"/>
                    </a:lnTo>
                    <a:lnTo>
                      <a:pt x="310" y="1159"/>
                    </a:lnTo>
                    <a:lnTo>
                      <a:pt x="341" y="1143"/>
                    </a:lnTo>
                    <a:lnTo>
                      <a:pt x="379" y="1132"/>
                    </a:lnTo>
                    <a:lnTo>
                      <a:pt x="461" y="1125"/>
                    </a:lnTo>
                    <a:lnTo>
                      <a:pt x="485" y="1110"/>
                    </a:lnTo>
                    <a:lnTo>
                      <a:pt x="526" y="1099"/>
                    </a:lnTo>
                    <a:lnTo>
                      <a:pt x="534" y="1081"/>
                    </a:lnTo>
                    <a:lnTo>
                      <a:pt x="521" y="1060"/>
                    </a:lnTo>
                    <a:lnTo>
                      <a:pt x="506" y="1038"/>
                    </a:lnTo>
                    <a:lnTo>
                      <a:pt x="515" y="1011"/>
                    </a:lnTo>
                    <a:lnTo>
                      <a:pt x="526" y="997"/>
                    </a:lnTo>
                    <a:lnTo>
                      <a:pt x="526" y="974"/>
                    </a:lnTo>
                    <a:lnTo>
                      <a:pt x="515" y="937"/>
                    </a:lnTo>
                    <a:lnTo>
                      <a:pt x="510" y="919"/>
                    </a:lnTo>
                    <a:lnTo>
                      <a:pt x="495" y="903"/>
                    </a:lnTo>
                    <a:lnTo>
                      <a:pt x="488" y="883"/>
                    </a:lnTo>
                    <a:lnTo>
                      <a:pt x="495" y="865"/>
                    </a:lnTo>
                    <a:lnTo>
                      <a:pt x="512" y="851"/>
                    </a:lnTo>
                    <a:lnTo>
                      <a:pt x="510" y="828"/>
                    </a:lnTo>
                    <a:lnTo>
                      <a:pt x="501" y="811"/>
                    </a:lnTo>
                    <a:lnTo>
                      <a:pt x="483" y="785"/>
                    </a:lnTo>
                    <a:lnTo>
                      <a:pt x="472" y="773"/>
                    </a:lnTo>
                    <a:lnTo>
                      <a:pt x="478" y="753"/>
                    </a:lnTo>
                    <a:lnTo>
                      <a:pt x="504" y="737"/>
                    </a:lnTo>
                    <a:lnTo>
                      <a:pt x="515" y="716"/>
                    </a:lnTo>
                    <a:lnTo>
                      <a:pt x="512" y="698"/>
                    </a:lnTo>
                    <a:lnTo>
                      <a:pt x="494" y="666"/>
                    </a:lnTo>
                    <a:lnTo>
                      <a:pt x="474" y="629"/>
                    </a:lnTo>
                    <a:lnTo>
                      <a:pt x="467" y="602"/>
                    </a:lnTo>
                    <a:lnTo>
                      <a:pt x="478" y="591"/>
                    </a:lnTo>
                    <a:lnTo>
                      <a:pt x="506" y="580"/>
                    </a:lnTo>
                    <a:lnTo>
                      <a:pt x="522" y="570"/>
                    </a:lnTo>
                    <a:lnTo>
                      <a:pt x="526" y="535"/>
                    </a:lnTo>
                    <a:lnTo>
                      <a:pt x="506" y="497"/>
                    </a:lnTo>
                    <a:lnTo>
                      <a:pt x="510" y="472"/>
                    </a:lnTo>
                    <a:lnTo>
                      <a:pt x="517" y="449"/>
                    </a:lnTo>
                    <a:lnTo>
                      <a:pt x="499" y="422"/>
                    </a:lnTo>
                    <a:lnTo>
                      <a:pt x="483" y="397"/>
                    </a:lnTo>
                    <a:lnTo>
                      <a:pt x="488" y="380"/>
                    </a:lnTo>
                    <a:lnTo>
                      <a:pt x="499" y="363"/>
                    </a:lnTo>
                    <a:lnTo>
                      <a:pt x="499" y="336"/>
                    </a:lnTo>
                    <a:lnTo>
                      <a:pt x="488" y="320"/>
                    </a:lnTo>
                    <a:lnTo>
                      <a:pt x="478" y="308"/>
                    </a:lnTo>
                    <a:lnTo>
                      <a:pt x="479" y="288"/>
                    </a:lnTo>
                    <a:lnTo>
                      <a:pt x="499" y="277"/>
                    </a:lnTo>
                    <a:lnTo>
                      <a:pt x="510" y="267"/>
                    </a:lnTo>
                    <a:lnTo>
                      <a:pt x="504" y="245"/>
                    </a:lnTo>
                    <a:lnTo>
                      <a:pt x="483" y="217"/>
                    </a:lnTo>
                    <a:lnTo>
                      <a:pt x="474" y="194"/>
                    </a:lnTo>
                    <a:lnTo>
                      <a:pt x="472" y="167"/>
                    </a:lnTo>
                    <a:lnTo>
                      <a:pt x="490" y="140"/>
                    </a:lnTo>
                    <a:lnTo>
                      <a:pt x="528" y="99"/>
                    </a:lnTo>
                    <a:lnTo>
                      <a:pt x="548" y="66"/>
                    </a:lnTo>
                    <a:lnTo>
                      <a:pt x="565" y="39"/>
                    </a:lnTo>
                    <a:lnTo>
                      <a:pt x="559" y="12"/>
                    </a:lnTo>
                    <a:lnTo>
                      <a:pt x="545" y="0"/>
                    </a:lnTo>
                    <a:lnTo>
                      <a:pt x="534" y="1"/>
                    </a:lnTo>
                    <a:lnTo>
                      <a:pt x="515" y="23"/>
                    </a:lnTo>
                    <a:lnTo>
                      <a:pt x="528" y="39"/>
                    </a:lnTo>
                    <a:lnTo>
                      <a:pt x="526" y="66"/>
                    </a:lnTo>
                    <a:lnTo>
                      <a:pt x="501" y="113"/>
                    </a:lnTo>
                    <a:lnTo>
                      <a:pt x="469" y="140"/>
                    </a:lnTo>
                    <a:lnTo>
                      <a:pt x="457" y="156"/>
                    </a:lnTo>
                    <a:lnTo>
                      <a:pt x="450" y="178"/>
                    </a:lnTo>
                    <a:lnTo>
                      <a:pt x="446" y="190"/>
                    </a:lnTo>
                    <a:lnTo>
                      <a:pt x="398" y="229"/>
                    </a:lnTo>
                    <a:lnTo>
                      <a:pt x="354" y="254"/>
                    </a:lnTo>
                    <a:lnTo>
                      <a:pt x="348" y="272"/>
                    </a:lnTo>
                    <a:lnTo>
                      <a:pt x="363" y="276"/>
                    </a:lnTo>
                    <a:lnTo>
                      <a:pt x="428" y="229"/>
                    </a:lnTo>
                    <a:lnTo>
                      <a:pt x="461" y="217"/>
                    </a:lnTo>
                    <a:lnTo>
                      <a:pt x="478" y="249"/>
                    </a:lnTo>
                    <a:lnTo>
                      <a:pt x="483" y="261"/>
                    </a:lnTo>
                    <a:lnTo>
                      <a:pt x="467" y="276"/>
                    </a:lnTo>
                    <a:lnTo>
                      <a:pt x="451" y="286"/>
                    </a:lnTo>
                    <a:lnTo>
                      <a:pt x="450" y="304"/>
                    </a:lnTo>
                    <a:lnTo>
                      <a:pt x="455" y="324"/>
                    </a:lnTo>
                    <a:lnTo>
                      <a:pt x="441" y="340"/>
                    </a:lnTo>
                    <a:lnTo>
                      <a:pt x="401" y="358"/>
                    </a:lnTo>
                    <a:lnTo>
                      <a:pt x="341" y="384"/>
                    </a:lnTo>
                    <a:lnTo>
                      <a:pt x="363" y="391"/>
                    </a:lnTo>
                    <a:lnTo>
                      <a:pt x="425" y="367"/>
                    </a:lnTo>
                    <a:lnTo>
                      <a:pt x="474" y="342"/>
                    </a:lnTo>
                    <a:lnTo>
                      <a:pt x="483" y="347"/>
                    </a:lnTo>
                    <a:lnTo>
                      <a:pt x="478" y="363"/>
                    </a:lnTo>
                    <a:lnTo>
                      <a:pt x="461" y="380"/>
                    </a:lnTo>
                    <a:lnTo>
                      <a:pt x="455" y="397"/>
                    </a:lnTo>
                    <a:lnTo>
                      <a:pt x="463" y="418"/>
                    </a:lnTo>
                    <a:lnTo>
                      <a:pt x="483" y="434"/>
                    </a:lnTo>
                    <a:lnTo>
                      <a:pt x="483" y="449"/>
                    </a:lnTo>
                    <a:lnTo>
                      <a:pt x="450" y="456"/>
                    </a:lnTo>
                    <a:lnTo>
                      <a:pt x="423" y="492"/>
                    </a:lnTo>
                    <a:lnTo>
                      <a:pt x="391" y="513"/>
                    </a:lnTo>
                    <a:lnTo>
                      <a:pt x="347" y="525"/>
                    </a:lnTo>
                    <a:lnTo>
                      <a:pt x="343" y="535"/>
                    </a:lnTo>
                    <a:lnTo>
                      <a:pt x="370" y="532"/>
                    </a:lnTo>
                    <a:lnTo>
                      <a:pt x="428" y="513"/>
                    </a:lnTo>
                    <a:lnTo>
                      <a:pt x="450" y="497"/>
                    </a:lnTo>
                    <a:lnTo>
                      <a:pt x="463" y="481"/>
                    </a:lnTo>
                    <a:lnTo>
                      <a:pt x="483" y="477"/>
                    </a:lnTo>
                    <a:lnTo>
                      <a:pt x="483" y="497"/>
                    </a:lnTo>
                    <a:lnTo>
                      <a:pt x="495" y="515"/>
                    </a:lnTo>
                    <a:lnTo>
                      <a:pt x="506" y="535"/>
                    </a:lnTo>
                    <a:lnTo>
                      <a:pt x="499" y="552"/>
                    </a:lnTo>
                    <a:lnTo>
                      <a:pt x="474" y="562"/>
                    </a:lnTo>
                    <a:lnTo>
                      <a:pt x="450" y="570"/>
                    </a:lnTo>
                    <a:lnTo>
                      <a:pt x="434" y="586"/>
                    </a:lnTo>
                    <a:lnTo>
                      <a:pt x="359" y="607"/>
                    </a:lnTo>
                    <a:lnTo>
                      <a:pt x="304" y="627"/>
                    </a:lnTo>
                    <a:lnTo>
                      <a:pt x="283" y="638"/>
                    </a:lnTo>
                    <a:lnTo>
                      <a:pt x="299" y="650"/>
                    </a:lnTo>
                    <a:lnTo>
                      <a:pt x="332" y="643"/>
                    </a:lnTo>
                    <a:lnTo>
                      <a:pt x="398" y="618"/>
                    </a:lnTo>
                    <a:lnTo>
                      <a:pt x="441" y="605"/>
                    </a:lnTo>
                    <a:lnTo>
                      <a:pt x="451" y="623"/>
                    </a:lnTo>
                    <a:lnTo>
                      <a:pt x="463" y="656"/>
                    </a:lnTo>
                    <a:lnTo>
                      <a:pt x="483" y="683"/>
                    </a:lnTo>
                    <a:lnTo>
                      <a:pt x="485" y="705"/>
                    </a:lnTo>
                    <a:lnTo>
                      <a:pt x="483" y="725"/>
                    </a:lnTo>
                    <a:lnTo>
                      <a:pt x="461" y="732"/>
                    </a:lnTo>
                    <a:lnTo>
                      <a:pt x="423" y="741"/>
                    </a:lnTo>
                    <a:lnTo>
                      <a:pt x="373" y="762"/>
                    </a:lnTo>
                    <a:lnTo>
                      <a:pt x="303" y="773"/>
                    </a:lnTo>
                    <a:lnTo>
                      <a:pt x="276" y="785"/>
                    </a:lnTo>
                    <a:lnTo>
                      <a:pt x="294" y="794"/>
                    </a:lnTo>
                    <a:lnTo>
                      <a:pt x="357" y="785"/>
                    </a:lnTo>
                    <a:lnTo>
                      <a:pt x="401" y="769"/>
                    </a:lnTo>
                    <a:lnTo>
                      <a:pt x="430" y="759"/>
                    </a:lnTo>
                    <a:lnTo>
                      <a:pt x="455" y="753"/>
                    </a:lnTo>
                    <a:lnTo>
                      <a:pt x="451" y="773"/>
                    </a:lnTo>
                    <a:lnTo>
                      <a:pt x="463" y="800"/>
                    </a:lnTo>
                    <a:lnTo>
                      <a:pt x="479" y="816"/>
                    </a:lnTo>
                    <a:lnTo>
                      <a:pt x="483" y="835"/>
                    </a:lnTo>
                    <a:lnTo>
                      <a:pt x="483" y="851"/>
                    </a:lnTo>
                    <a:lnTo>
                      <a:pt x="461" y="860"/>
                    </a:lnTo>
                    <a:lnTo>
                      <a:pt x="419" y="862"/>
                    </a:lnTo>
                    <a:lnTo>
                      <a:pt x="391" y="871"/>
                    </a:lnTo>
                    <a:lnTo>
                      <a:pt x="325" y="892"/>
                    </a:lnTo>
                    <a:lnTo>
                      <a:pt x="288" y="894"/>
                    </a:lnTo>
                    <a:lnTo>
                      <a:pt x="276" y="910"/>
                    </a:lnTo>
                    <a:lnTo>
                      <a:pt x="292" y="915"/>
                    </a:lnTo>
                    <a:lnTo>
                      <a:pt x="325" y="908"/>
                    </a:lnTo>
                    <a:lnTo>
                      <a:pt x="373" y="894"/>
                    </a:lnTo>
                    <a:lnTo>
                      <a:pt x="401" y="883"/>
                    </a:lnTo>
                    <a:lnTo>
                      <a:pt x="435" y="876"/>
                    </a:lnTo>
                    <a:lnTo>
                      <a:pt x="463" y="878"/>
                    </a:lnTo>
                    <a:lnTo>
                      <a:pt x="472" y="878"/>
                    </a:lnTo>
                    <a:lnTo>
                      <a:pt x="472" y="903"/>
                    </a:lnTo>
                    <a:lnTo>
                      <a:pt x="479" y="915"/>
                    </a:lnTo>
                    <a:lnTo>
                      <a:pt x="430" y="926"/>
                    </a:lnTo>
                    <a:lnTo>
                      <a:pt x="386" y="958"/>
                    </a:lnTo>
                    <a:lnTo>
                      <a:pt x="338" y="976"/>
                    </a:lnTo>
                    <a:lnTo>
                      <a:pt x="304" y="981"/>
                    </a:lnTo>
                    <a:lnTo>
                      <a:pt x="278" y="995"/>
                    </a:lnTo>
                    <a:lnTo>
                      <a:pt x="288" y="1006"/>
                    </a:lnTo>
                    <a:lnTo>
                      <a:pt x="315" y="997"/>
                    </a:lnTo>
                    <a:lnTo>
                      <a:pt x="347" y="986"/>
                    </a:lnTo>
                    <a:lnTo>
                      <a:pt x="381" y="981"/>
                    </a:lnTo>
                    <a:lnTo>
                      <a:pt x="412" y="962"/>
                    </a:lnTo>
                    <a:lnTo>
                      <a:pt x="428" y="946"/>
                    </a:lnTo>
                    <a:lnTo>
                      <a:pt x="450" y="942"/>
                    </a:lnTo>
                    <a:lnTo>
                      <a:pt x="478" y="942"/>
                    </a:lnTo>
                    <a:lnTo>
                      <a:pt x="485" y="946"/>
                    </a:lnTo>
                    <a:lnTo>
                      <a:pt x="494" y="964"/>
                    </a:lnTo>
                    <a:lnTo>
                      <a:pt x="499" y="986"/>
                    </a:lnTo>
                    <a:lnTo>
                      <a:pt x="494" y="1006"/>
                    </a:lnTo>
                    <a:lnTo>
                      <a:pt x="483" y="1017"/>
                    </a:lnTo>
                    <a:lnTo>
                      <a:pt x="474" y="1044"/>
                    </a:lnTo>
                    <a:lnTo>
                      <a:pt x="483" y="1054"/>
                    </a:lnTo>
                    <a:lnTo>
                      <a:pt x="494" y="1065"/>
                    </a:lnTo>
                    <a:lnTo>
                      <a:pt x="494" y="1076"/>
                    </a:lnTo>
                    <a:lnTo>
                      <a:pt x="479" y="10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73" name="Freeform 142">
                <a:extLst>
                  <a:ext uri="{FF2B5EF4-FFF2-40B4-BE49-F238E27FC236}">
                    <a16:creationId xmlns:a16="http://schemas.microsoft.com/office/drawing/2014/main" id="{FB1A7154-9906-A191-1EBB-DD8A80C61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340"/>
                <a:ext cx="169" cy="61"/>
              </a:xfrm>
              <a:custGeom>
                <a:avLst/>
                <a:gdLst>
                  <a:gd name="T0" fmla="*/ 0 w 169"/>
                  <a:gd name="T1" fmla="*/ 48 h 61"/>
                  <a:gd name="T2" fmla="*/ 67 w 169"/>
                  <a:gd name="T3" fmla="*/ 46 h 61"/>
                  <a:gd name="T4" fmla="*/ 93 w 169"/>
                  <a:gd name="T5" fmla="*/ 30 h 61"/>
                  <a:gd name="T6" fmla="*/ 115 w 169"/>
                  <a:gd name="T7" fmla="*/ 12 h 61"/>
                  <a:gd name="T8" fmla="*/ 157 w 169"/>
                  <a:gd name="T9" fmla="*/ 0 h 61"/>
                  <a:gd name="T10" fmla="*/ 169 w 169"/>
                  <a:gd name="T11" fmla="*/ 12 h 61"/>
                  <a:gd name="T12" fmla="*/ 151 w 169"/>
                  <a:gd name="T13" fmla="*/ 17 h 61"/>
                  <a:gd name="T14" fmla="*/ 122 w 169"/>
                  <a:gd name="T15" fmla="*/ 35 h 61"/>
                  <a:gd name="T16" fmla="*/ 106 w 169"/>
                  <a:gd name="T17" fmla="*/ 46 h 61"/>
                  <a:gd name="T18" fmla="*/ 79 w 169"/>
                  <a:gd name="T19" fmla="*/ 54 h 61"/>
                  <a:gd name="T20" fmla="*/ 37 w 169"/>
                  <a:gd name="T21" fmla="*/ 59 h 61"/>
                  <a:gd name="T22" fmla="*/ 3 w 169"/>
                  <a:gd name="T23" fmla="*/ 61 h 61"/>
                  <a:gd name="T24" fmla="*/ 0 w 169"/>
                  <a:gd name="T25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" h="61">
                    <a:moveTo>
                      <a:pt x="0" y="48"/>
                    </a:moveTo>
                    <a:lnTo>
                      <a:pt x="67" y="46"/>
                    </a:lnTo>
                    <a:lnTo>
                      <a:pt x="93" y="30"/>
                    </a:lnTo>
                    <a:lnTo>
                      <a:pt x="115" y="12"/>
                    </a:lnTo>
                    <a:lnTo>
                      <a:pt x="157" y="0"/>
                    </a:lnTo>
                    <a:lnTo>
                      <a:pt x="169" y="12"/>
                    </a:lnTo>
                    <a:lnTo>
                      <a:pt x="151" y="17"/>
                    </a:lnTo>
                    <a:lnTo>
                      <a:pt x="122" y="35"/>
                    </a:lnTo>
                    <a:lnTo>
                      <a:pt x="106" y="46"/>
                    </a:lnTo>
                    <a:lnTo>
                      <a:pt x="79" y="54"/>
                    </a:lnTo>
                    <a:lnTo>
                      <a:pt x="37" y="59"/>
                    </a:lnTo>
                    <a:lnTo>
                      <a:pt x="3" y="61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74" name="Freeform 143">
                <a:extLst>
                  <a:ext uri="{FF2B5EF4-FFF2-40B4-BE49-F238E27FC236}">
                    <a16:creationId xmlns:a16="http://schemas.microsoft.com/office/drawing/2014/main" id="{AB3C0F19-74F8-E604-4A58-9B4EA6596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2" y="182"/>
                <a:ext cx="476" cy="262"/>
              </a:xfrm>
              <a:custGeom>
                <a:avLst/>
                <a:gdLst>
                  <a:gd name="T0" fmla="*/ 14 w 476"/>
                  <a:gd name="T1" fmla="*/ 29 h 262"/>
                  <a:gd name="T2" fmla="*/ 70 w 476"/>
                  <a:gd name="T3" fmla="*/ 33 h 262"/>
                  <a:gd name="T4" fmla="*/ 131 w 476"/>
                  <a:gd name="T5" fmla="*/ 34 h 262"/>
                  <a:gd name="T6" fmla="*/ 169 w 476"/>
                  <a:gd name="T7" fmla="*/ 34 h 262"/>
                  <a:gd name="T8" fmla="*/ 200 w 476"/>
                  <a:gd name="T9" fmla="*/ 27 h 262"/>
                  <a:gd name="T10" fmla="*/ 249 w 476"/>
                  <a:gd name="T11" fmla="*/ 12 h 262"/>
                  <a:gd name="T12" fmla="*/ 273 w 476"/>
                  <a:gd name="T13" fmla="*/ 0 h 262"/>
                  <a:gd name="T14" fmla="*/ 306 w 476"/>
                  <a:gd name="T15" fmla="*/ 18 h 262"/>
                  <a:gd name="T16" fmla="*/ 359 w 476"/>
                  <a:gd name="T17" fmla="*/ 55 h 262"/>
                  <a:gd name="T18" fmla="*/ 397 w 476"/>
                  <a:gd name="T19" fmla="*/ 83 h 262"/>
                  <a:gd name="T20" fmla="*/ 447 w 476"/>
                  <a:gd name="T21" fmla="*/ 118 h 262"/>
                  <a:gd name="T22" fmla="*/ 476 w 476"/>
                  <a:gd name="T23" fmla="*/ 143 h 262"/>
                  <a:gd name="T24" fmla="*/ 449 w 476"/>
                  <a:gd name="T25" fmla="*/ 167 h 262"/>
                  <a:gd name="T26" fmla="*/ 421 w 476"/>
                  <a:gd name="T27" fmla="*/ 193 h 262"/>
                  <a:gd name="T28" fmla="*/ 377 w 476"/>
                  <a:gd name="T29" fmla="*/ 211 h 262"/>
                  <a:gd name="T30" fmla="*/ 332 w 476"/>
                  <a:gd name="T31" fmla="*/ 232 h 262"/>
                  <a:gd name="T32" fmla="*/ 290 w 476"/>
                  <a:gd name="T33" fmla="*/ 249 h 262"/>
                  <a:gd name="T34" fmla="*/ 251 w 476"/>
                  <a:gd name="T35" fmla="*/ 254 h 262"/>
                  <a:gd name="T36" fmla="*/ 212 w 476"/>
                  <a:gd name="T37" fmla="*/ 262 h 262"/>
                  <a:gd name="T38" fmla="*/ 162 w 476"/>
                  <a:gd name="T39" fmla="*/ 227 h 262"/>
                  <a:gd name="T40" fmla="*/ 123 w 476"/>
                  <a:gd name="T41" fmla="*/ 195 h 262"/>
                  <a:gd name="T42" fmla="*/ 79 w 476"/>
                  <a:gd name="T43" fmla="*/ 157 h 262"/>
                  <a:gd name="T44" fmla="*/ 44 w 476"/>
                  <a:gd name="T45" fmla="*/ 118 h 262"/>
                  <a:gd name="T46" fmla="*/ 16 w 476"/>
                  <a:gd name="T47" fmla="*/ 90 h 262"/>
                  <a:gd name="T48" fmla="*/ 0 w 476"/>
                  <a:gd name="T49" fmla="*/ 52 h 262"/>
                  <a:gd name="T50" fmla="*/ 14 w 476"/>
                  <a:gd name="T51" fmla="*/ 29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6" h="262">
                    <a:moveTo>
                      <a:pt x="14" y="29"/>
                    </a:moveTo>
                    <a:lnTo>
                      <a:pt x="70" y="33"/>
                    </a:lnTo>
                    <a:lnTo>
                      <a:pt x="131" y="34"/>
                    </a:lnTo>
                    <a:lnTo>
                      <a:pt x="169" y="34"/>
                    </a:lnTo>
                    <a:lnTo>
                      <a:pt x="200" y="27"/>
                    </a:lnTo>
                    <a:lnTo>
                      <a:pt x="249" y="12"/>
                    </a:lnTo>
                    <a:lnTo>
                      <a:pt x="273" y="0"/>
                    </a:lnTo>
                    <a:lnTo>
                      <a:pt x="306" y="18"/>
                    </a:lnTo>
                    <a:lnTo>
                      <a:pt x="359" y="55"/>
                    </a:lnTo>
                    <a:lnTo>
                      <a:pt x="397" y="83"/>
                    </a:lnTo>
                    <a:lnTo>
                      <a:pt x="447" y="118"/>
                    </a:lnTo>
                    <a:lnTo>
                      <a:pt x="476" y="143"/>
                    </a:lnTo>
                    <a:lnTo>
                      <a:pt x="449" y="167"/>
                    </a:lnTo>
                    <a:lnTo>
                      <a:pt x="421" y="193"/>
                    </a:lnTo>
                    <a:lnTo>
                      <a:pt x="377" y="211"/>
                    </a:lnTo>
                    <a:lnTo>
                      <a:pt x="332" y="232"/>
                    </a:lnTo>
                    <a:lnTo>
                      <a:pt x="290" y="249"/>
                    </a:lnTo>
                    <a:lnTo>
                      <a:pt x="251" y="254"/>
                    </a:lnTo>
                    <a:lnTo>
                      <a:pt x="212" y="262"/>
                    </a:lnTo>
                    <a:lnTo>
                      <a:pt x="162" y="227"/>
                    </a:lnTo>
                    <a:lnTo>
                      <a:pt x="123" y="195"/>
                    </a:lnTo>
                    <a:lnTo>
                      <a:pt x="79" y="157"/>
                    </a:lnTo>
                    <a:lnTo>
                      <a:pt x="44" y="118"/>
                    </a:lnTo>
                    <a:lnTo>
                      <a:pt x="16" y="90"/>
                    </a:lnTo>
                    <a:lnTo>
                      <a:pt x="0" y="52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75" name="Freeform 144">
                <a:extLst>
                  <a:ext uri="{FF2B5EF4-FFF2-40B4-BE49-F238E27FC236}">
                    <a16:creationId xmlns:a16="http://schemas.microsoft.com/office/drawing/2014/main" id="{FECB592C-B003-238A-EBB2-951D3774B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173"/>
                <a:ext cx="514" cy="304"/>
              </a:xfrm>
              <a:custGeom>
                <a:avLst/>
                <a:gdLst>
                  <a:gd name="T0" fmla="*/ 251 w 514"/>
                  <a:gd name="T1" fmla="*/ 259 h 304"/>
                  <a:gd name="T2" fmla="*/ 333 w 514"/>
                  <a:gd name="T3" fmla="*/ 237 h 304"/>
                  <a:gd name="T4" fmla="*/ 398 w 514"/>
                  <a:gd name="T5" fmla="*/ 207 h 304"/>
                  <a:gd name="T6" fmla="*/ 446 w 514"/>
                  <a:gd name="T7" fmla="*/ 175 h 304"/>
                  <a:gd name="T8" fmla="*/ 464 w 514"/>
                  <a:gd name="T9" fmla="*/ 154 h 304"/>
                  <a:gd name="T10" fmla="*/ 397 w 514"/>
                  <a:gd name="T11" fmla="*/ 91 h 304"/>
                  <a:gd name="T12" fmla="*/ 342 w 514"/>
                  <a:gd name="T13" fmla="*/ 59 h 304"/>
                  <a:gd name="T14" fmla="*/ 290 w 514"/>
                  <a:gd name="T15" fmla="*/ 26 h 304"/>
                  <a:gd name="T16" fmla="*/ 278 w 514"/>
                  <a:gd name="T17" fmla="*/ 26 h 304"/>
                  <a:gd name="T18" fmla="*/ 246 w 514"/>
                  <a:gd name="T19" fmla="*/ 36 h 304"/>
                  <a:gd name="T20" fmla="*/ 202 w 514"/>
                  <a:gd name="T21" fmla="*/ 49 h 304"/>
                  <a:gd name="T22" fmla="*/ 124 w 514"/>
                  <a:gd name="T23" fmla="*/ 54 h 304"/>
                  <a:gd name="T24" fmla="*/ 47 w 514"/>
                  <a:gd name="T25" fmla="*/ 53 h 304"/>
                  <a:gd name="T26" fmla="*/ 26 w 514"/>
                  <a:gd name="T27" fmla="*/ 54 h 304"/>
                  <a:gd name="T28" fmla="*/ 26 w 514"/>
                  <a:gd name="T29" fmla="*/ 70 h 304"/>
                  <a:gd name="T30" fmla="*/ 44 w 514"/>
                  <a:gd name="T31" fmla="*/ 91 h 304"/>
                  <a:gd name="T32" fmla="*/ 74 w 514"/>
                  <a:gd name="T33" fmla="*/ 132 h 304"/>
                  <a:gd name="T34" fmla="*/ 115 w 514"/>
                  <a:gd name="T35" fmla="*/ 165 h 304"/>
                  <a:gd name="T36" fmla="*/ 164 w 514"/>
                  <a:gd name="T37" fmla="*/ 214 h 304"/>
                  <a:gd name="T38" fmla="*/ 211 w 514"/>
                  <a:gd name="T39" fmla="*/ 249 h 304"/>
                  <a:gd name="T40" fmla="*/ 240 w 514"/>
                  <a:gd name="T41" fmla="*/ 268 h 304"/>
                  <a:gd name="T42" fmla="*/ 249 w 514"/>
                  <a:gd name="T43" fmla="*/ 291 h 304"/>
                  <a:gd name="T44" fmla="*/ 239 w 514"/>
                  <a:gd name="T45" fmla="*/ 304 h 304"/>
                  <a:gd name="T46" fmla="*/ 221 w 514"/>
                  <a:gd name="T47" fmla="*/ 296 h 304"/>
                  <a:gd name="T48" fmla="*/ 175 w 514"/>
                  <a:gd name="T49" fmla="*/ 252 h 304"/>
                  <a:gd name="T50" fmla="*/ 115 w 514"/>
                  <a:gd name="T51" fmla="*/ 202 h 304"/>
                  <a:gd name="T52" fmla="*/ 70 w 514"/>
                  <a:gd name="T53" fmla="*/ 165 h 304"/>
                  <a:gd name="T54" fmla="*/ 42 w 514"/>
                  <a:gd name="T55" fmla="*/ 132 h 304"/>
                  <a:gd name="T56" fmla="*/ 16 w 514"/>
                  <a:gd name="T57" fmla="*/ 98 h 304"/>
                  <a:gd name="T58" fmla="*/ 5 w 514"/>
                  <a:gd name="T59" fmla="*/ 75 h 304"/>
                  <a:gd name="T60" fmla="*/ 0 w 514"/>
                  <a:gd name="T61" fmla="*/ 49 h 304"/>
                  <a:gd name="T62" fmla="*/ 7 w 514"/>
                  <a:gd name="T63" fmla="*/ 33 h 304"/>
                  <a:gd name="T64" fmla="*/ 25 w 514"/>
                  <a:gd name="T65" fmla="*/ 26 h 304"/>
                  <a:gd name="T66" fmla="*/ 58 w 514"/>
                  <a:gd name="T67" fmla="*/ 27 h 304"/>
                  <a:gd name="T68" fmla="*/ 120 w 514"/>
                  <a:gd name="T69" fmla="*/ 36 h 304"/>
                  <a:gd name="T70" fmla="*/ 173 w 514"/>
                  <a:gd name="T71" fmla="*/ 36 h 304"/>
                  <a:gd name="T72" fmla="*/ 211 w 514"/>
                  <a:gd name="T73" fmla="*/ 26 h 304"/>
                  <a:gd name="T74" fmla="*/ 255 w 514"/>
                  <a:gd name="T75" fmla="*/ 16 h 304"/>
                  <a:gd name="T76" fmla="*/ 273 w 514"/>
                  <a:gd name="T77" fmla="*/ 0 h 304"/>
                  <a:gd name="T78" fmla="*/ 293 w 514"/>
                  <a:gd name="T79" fmla="*/ 0 h 304"/>
                  <a:gd name="T80" fmla="*/ 338 w 514"/>
                  <a:gd name="T81" fmla="*/ 27 h 304"/>
                  <a:gd name="T82" fmla="*/ 388 w 514"/>
                  <a:gd name="T83" fmla="*/ 66 h 304"/>
                  <a:gd name="T84" fmla="*/ 441 w 514"/>
                  <a:gd name="T85" fmla="*/ 99 h 304"/>
                  <a:gd name="T86" fmla="*/ 469 w 514"/>
                  <a:gd name="T87" fmla="*/ 121 h 304"/>
                  <a:gd name="T88" fmla="*/ 501 w 514"/>
                  <a:gd name="T89" fmla="*/ 142 h 304"/>
                  <a:gd name="T90" fmla="*/ 514 w 514"/>
                  <a:gd name="T91" fmla="*/ 149 h 304"/>
                  <a:gd name="T92" fmla="*/ 506 w 514"/>
                  <a:gd name="T93" fmla="*/ 163 h 304"/>
                  <a:gd name="T94" fmla="*/ 485 w 514"/>
                  <a:gd name="T95" fmla="*/ 177 h 304"/>
                  <a:gd name="T96" fmla="*/ 459 w 514"/>
                  <a:gd name="T97" fmla="*/ 198 h 304"/>
                  <a:gd name="T98" fmla="*/ 435 w 514"/>
                  <a:gd name="T99" fmla="*/ 207 h 304"/>
                  <a:gd name="T100" fmla="*/ 391 w 514"/>
                  <a:gd name="T101" fmla="*/ 226 h 304"/>
                  <a:gd name="T102" fmla="*/ 361 w 514"/>
                  <a:gd name="T103" fmla="*/ 241 h 304"/>
                  <a:gd name="T104" fmla="*/ 326 w 514"/>
                  <a:gd name="T105" fmla="*/ 263 h 304"/>
                  <a:gd name="T106" fmla="*/ 290 w 514"/>
                  <a:gd name="T107" fmla="*/ 268 h 304"/>
                  <a:gd name="T108" fmla="*/ 260 w 514"/>
                  <a:gd name="T109" fmla="*/ 270 h 304"/>
                  <a:gd name="T110" fmla="*/ 251 w 514"/>
                  <a:gd name="T111" fmla="*/ 259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4" h="304">
                    <a:moveTo>
                      <a:pt x="251" y="259"/>
                    </a:moveTo>
                    <a:lnTo>
                      <a:pt x="333" y="237"/>
                    </a:lnTo>
                    <a:lnTo>
                      <a:pt x="398" y="207"/>
                    </a:lnTo>
                    <a:lnTo>
                      <a:pt x="446" y="175"/>
                    </a:lnTo>
                    <a:lnTo>
                      <a:pt x="464" y="154"/>
                    </a:lnTo>
                    <a:lnTo>
                      <a:pt x="397" y="91"/>
                    </a:lnTo>
                    <a:lnTo>
                      <a:pt x="342" y="59"/>
                    </a:lnTo>
                    <a:lnTo>
                      <a:pt x="290" y="26"/>
                    </a:lnTo>
                    <a:lnTo>
                      <a:pt x="278" y="26"/>
                    </a:lnTo>
                    <a:lnTo>
                      <a:pt x="246" y="36"/>
                    </a:lnTo>
                    <a:lnTo>
                      <a:pt x="202" y="49"/>
                    </a:lnTo>
                    <a:lnTo>
                      <a:pt x="124" y="54"/>
                    </a:lnTo>
                    <a:lnTo>
                      <a:pt x="47" y="53"/>
                    </a:lnTo>
                    <a:lnTo>
                      <a:pt x="26" y="54"/>
                    </a:lnTo>
                    <a:lnTo>
                      <a:pt x="26" y="70"/>
                    </a:lnTo>
                    <a:lnTo>
                      <a:pt x="44" y="91"/>
                    </a:lnTo>
                    <a:lnTo>
                      <a:pt x="74" y="132"/>
                    </a:lnTo>
                    <a:lnTo>
                      <a:pt x="115" y="165"/>
                    </a:lnTo>
                    <a:lnTo>
                      <a:pt x="164" y="214"/>
                    </a:lnTo>
                    <a:lnTo>
                      <a:pt x="211" y="249"/>
                    </a:lnTo>
                    <a:lnTo>
                      <a:pt x="240" y="268"/>
                    </a:lnTo>
                    <a:lnTo>
                      <a:pt x="249" y="291"/>
                    </a:lnTo>
                    <a:lnTo>
                      <a:pt x="239" y="304"/>
                    </a:lnTo>
                    <a:lnTo>
                      <a:pt x="221" y="296"/>
                    </a:lnTo>
                    <a:lnTo>
                      <a:pt x="175" y="252"/>
                    </a:lnTo>
                    <a:lnTo>
                      <a:pt x="115" y="202"/>
                    </a:lnTo>
                    <a:lnTo>
                      <a:pt x="70" y="165"/>
                    </a:lnTo>
                    <a:lnTo>
                      <a:pt x="42" y="132"/>
                    </a:lnTo>
                    <a:lnTo>
                      <a:pt x="16" y="98"/>
                    </a:lnTo>
                    <a:lnTo>
                      <a:pt x="5" y="75"/>
                    </a:lnTo>
                    <a:lnTo>
                      <a:pt x="0" y="49"/>
                    </a:lnTo>
                    <a:lnTo>
                      <a:pt x="7" y="33"/>
                    </a:lnTo>
                    <a:lnTo>
                      <a:pt x="25" y="26"/>
                    </a:lnTo>
                    <a:lnTo>
                      <a:pt x="58" y="27"/>
                    </a:lnTo>
                    <a:lnTo>
                      <a:pt x="120" y="36"/>
                    </a:lnTo>
                    <a:lnTo>
                      <a:pt x="173" y="36"/>
                    </a:lnTo>
                    <a:lnTo>
                      <a:pt x="211" y="26"/>
                    </a:lnTo>
                    <a:lnTo>
                      <a:pt x="255" y="16"/>
                    </a:lnTo>
                    <a:lnTo>
                      <a:pt x="273" y="0"/>
                    </a:lnTo>
                    <a:lnTo>
                      <a:pt x="293" y="0"/>
                    </a:lnTo>
                    <a:lnTo>
                      <a:pt x="338" y="27"/>
                    </a:lnTo>
                    <a:lnTo>
                      <a:pt x="388" y="66"/>
                    </a:lnTo>
                    <a:lnTo>
                      <a:pt x="441" y="99"/>
                    </a:lnTo>
                    <a:lnTo>
                      <a:pt x="469" y="121"/>
                    </a:lnTo>
                    <a:lnTo>
                      <a:pt x="501" y="142"/>
                    </a:lnTo>
                    <a:lnTo>
                      <a:pt x="514" y="149"/>
                    </a:lnTo>
                    <a:lnTo>
                      <a:pt x="506" y="163"/>
                    </a:lnTo>
                    <a:lnTo>
                      <a:pt x="485" y="177"/>
                    </a:lnTo>
                    <a:lnTo>
                      <a:pt x="459" y="198"/>
                    </a:lnTo>
                    <a:lnTo>
                      <a:pt x="435" y="207"/>
                    </a:lnTo>
                    <a:lnTo>
                      <a:pt x="391" y="226"/>
                    </a:lnTo>
                    <a:lnTo>
                      <a:pt x="361" y="241"/>
                    </a:lnTo>
                    <a:lnTo>
                      <a:pt x="326" y="263"/>
                    </a:lnTo>
                    <a:lnTo>
                      <a:pt x="290" y="268"/>
                    </a:lnTo>
                    <a:lnTo>
                      <a:pt x="260" y="270"/>
                    </a:lnTo>
                    <a:lnTo>
                      <a:pt x="251" y="2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76" name="Freeform 145">
                <a:extLst>
                  <a:ext uri="{FF2B5EF4-FFF2-40B4-BE49-F238E27FC236}">
                    <a16:creationId xmlns:a16="http://schemas.microsoft.com/office/drawing/2014/main" id="{BA921CAE-103A-3741-CF2E-DD35DE01C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397"/>
                <a:ext cx="168" cy="110"/>
              </a:xfrm>
              <a:custGeom>
                <a:avLst/>
                <a:gdLst>
                  <a:gd name="T0" fmla="*/ 141 w 168"/>
                  <a:gd name="T1" fmla="*/ 13 h 110"/>
                  <a:gd name="T2" fmla="*/ 105 w 168"/>
                  <a:gd name="T3" fmla="*/ 42 h 110"/>
                  <a:gd name="T4" fmla="*/ 74 w 168"/>
                  <a:gd name="T5" fmla="*/ 69 h 110"/>
                  <a:gd name="T6" fmla="*/ 26 w 168"/>
                  <a:gd name="T7" fmla="*/ 86 h 110"/>
                  <a:gd name="T8" fmla="*/ 0 w 168"/>
                  <a:gd name="T9" fmla="*/ 94 h 110"/>
                  <a:gd name="T10" fmla="*/ 20 w 168"/>
                  <a:gd name="T11" fmla="*/ 110 h 110"/>
                  <a:gd name="T12" fmla="*/ 55 w 168"/>
                  <a:gd name="T13" fmla="*/ 104 h 110"/>
                  <a:gd name="T14" fmla="*/ 107 w 168"/>
                  <a:gd name="T15" fmla="*/ 69 h 110"/>
                  <a:gd name="T16" fmla="*/ 168 w 168"/>
                  <a:gd name="T17" fmla="*/ 0 h 110"/>
                  <a:gd name="T18" fmla="*/ 141 w 168"/>
                  <a:gd name="T19" fmla="*/ 1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10">
                    <a:moveTo>
                      <a:pt x="141" y="13"/>
                    </a:moveTo>
                    <a:lnTo>
                      <a:pt x="105" y="42"/>
                    </a:lnTo>
                    <a:lnTo>
                      <a:pt x="74" y="69"/>
                    </a:lnTo>
                    <a:lnTo>
                      <a:pt x="26" y="86"/>
                    </a:lnTo>
                    <a:lnTo>
                      <a:pt x="0" y="94"/>
                    </a:lnTo>
                    <a:lnTo>
                      <a:pt x="20" y="110"/>
                    </a:lnTo>
                    <a:lnTo>
                      <a:pt x="55" y="104"/>
                    </a:lnTo>
                    <a:lnTo>
                      <a:pt x="107" y="69"/>
                    </a:lnTo>
                    <a:lnTo>
                      <a:pt x="168" y="0"/>
                    </a:lnTo>
                    <a:lnTo>
                      <a:pt x="141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31122" name="Group 146">
              <a:extLst>
                <a:ext uri="{FF2B5EF4-FFF2-40B4-BE49-F238E27FC236}">
                  <a16:creationId xmlns:a16="http://schemas.microsoft.com/office/drawing/2014/main" id="{F6BFAF45-79E1-64B2-04B4-7256C34BB0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4" y="2151"/>
              <a:ext cx="310" cy="696"/>
              <a:chOff x="2962" y="173"/>
              <a:chExt cx="597" cy="1341"/>
            </a:xfrm>
          </p:grpSpPr>
          <p:sp>
            <p:nvSpPr>
              <p:cNvPr id="131143" name="Freeform 147">
                <a:extLst>
                  <a:ext uri="{FF2B5EF4-FFF2-40B4-BE49-F238E27FC236}">
                    <a16:creationId xmlns:a16="http://schemas.microsoft.com/office/drawing/2014/main" id="{34B02A7F-6FD6-46C7-6207-DE47F23FA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232"/>
                <a:ext cx="318" cy="1264"/>
              </a:xfrm>
              <a:custGeom>
                <a:avLst/>
                <a:gdLst>
                  <a:gd name="T0" fmla="*/ 312 w 318"/>
                  <a:gd name="T1" fmla="*/ 226 h 1264"/>
                  <a:gd name="T2" fmla="*/ 318 w 318"/>
                  <a:gd name="T3" fmla="*/ 274 h 1264"/>
                  <a:gd name="T4" fmla="*/ 318 w 318"/>
                  <a:gd name="T5" fmla="*/ 524 h 1264"/>
                  <a:gd name="T6" fmla="*/ 295 w 318"/>
                  <a:gd name="T7" fmla="*/ 859 h 1264"/>
                  <a:gd name="T8" fmla="*/ 297 w 318"/>
                  <a:gd name="T9" fmla="*/ 1074 h 1264"/>
                  <a:gd name="T10" fmla="*/ 309 w 318"/>
                  <a:gd name="T11" fmla="*/ 1222 h 1264"/>
                  <a:gd name="T12" fmla="*/ 297 w 318"/>
                  <a:gd name="T13" fmla="*/ 1264 h 1264"/>
                  <a:gd name="T14" fmla="*/ 279 w 318"/>
                  <a:gd name="T15" fmla="*/ 1255 h 1264"/>
                  <a:gd name="T16" fmla="*/ 170 w 318"/>
                  <a:gd name="T17" fmla="*/ 1173 h 1264"/>
                  <a:gd name="T18" fmla="*/ 143 w 318"/>
                  <a:gd name="T19" fmla="*/ 1157 h 1264"/>
                  <a:gd name="T20" fmla="*/ 126 w 318"/>
                  <a:gd name="T21" fmla="*/ 1133 h 1264"/>
                  <a:gd name="T22" fmla="*/ 98 w 318"/>
                  <a:gd name="T23" fmla="*/ 1103 h 1264"/>
                  <a:gd name="T24" fmla="*/ 62 w 318"/>
                  <a:gd name="T25" fmla="*/ 1071 h 1264"/>
                  <a:gd name="T26" fmla="*/ 44 w 318"/>
                  <a:gd name="T27" fmla="*/ 1028 h 1264"/>
                  <a:gd name="T28" fmla="*/ 0 w 318"/>
                  <a:gd name="T29" fmla="*/ 989 h 1264"/>
                  <a:gd name="T30" fmla="*/ 0 w 318"/>
                  <a:gd name="T31" fmla="*/ 968 h 1264"/>
                  <a:gd name="T32" fmla="*/ 24 w 318"/>
                  <a:gd name="T33" fmla="*/ 939 h 1264"/>
                  <a:gd name="T34" fmla="*/ 33 w 318"/>
                  <a:gd name="T35" fmla="*/ 901 h 1264"/>
                  <a:gd name="T36" fmla="*/ 27 w 318"/>
                  <a:gd name="T37" fmla="*/ 882 h 1264"/>
                  <a:gd name="T38" fmla="*/ 16 w 318"/>
                  <a:gd name="T39" fmla="*/ 848 h 1264"/>
                  <a:gd name="T40" fmla="*/ 12 w 318"/>
                  <a:gd name="T41" fmla="*/ 825 h 1264"/>
                  <a:gd name="T42" fmla="*/ 29 w 318"/>
                  <a:gd name="T43" fmla="*/ 789 h 1264"/>
                  <a:gd name="T44" fmla="*/ 29 w 318"/>
                  <a:gd name="T45" fmla="*/ 766 h 1264"/>
                  <a:gd name="T46" fmla="*/ 10 w 318"/>
                  <a:gd name="T47" fmla="*/ 718 h 1264"/>
                  <a:gd name="T48" fmla="*/ 10 w 318"/>
                  <a:gd name="T49" fmla="*/ 690 h 1264"/>
                  <a:gd name="T50" fmla="*/ 22 w 318"/>
                  <a:gd name="T51" fmla="*/ 668 h 1264"/>
                  <a:gd name="T52" fmla="*/ 40 w 318"/>
                  <a:gd name="T53" fmla="*/ 643 h 1264"/>
                  <a:gd name="T54" fmla="*/ 38 w 318"/>
                  <a:gd name="T55" fmla="*/ 600 h 1264"/>
                  <a:gd name="T56" fmla="*/ 27 w 318"/>
                  <a:gd name="T57" fmla="*/ 566 h 1264"/>
                  <a:gd name="T58" fmla="*/ 38 w 318"/>
                  <a:gd name="T59" fmla="*/ 524 h 1264"/>
                  <a:gd name="T60" fmla="*/ 49 w 318"/>
                  <a:gd name="T61" fmla="*/ 513 h 1264"/>
                  <a:gd name="T62" fmla="*/ 40 w 318"/>
                  <a:gd name="T63" fmla="*/ 476 h 1264"/>
                  <a:gd name="T64" fmla="*/ 16 w 318"/>
                  <a:gd name="T65" fmla="*/ 436 h 1264"/>
                  <a:gd name="T66" fmla="*/ 10 w 318"/>
                  <a:gd name="T67" fmla="*/ 409 h 1264"/>
                  <a:gd name="T68" fmla="*/ 16 w 318"/>
                  <a:gd name="T69" fmla="*/ 383 h 1264"/>
                  <a:gd name="T70" fmla="*/ 45 w 318"/>
                  <a:gd name="T71" fmla="*/ 362 h 1264"/>
                  <a:gd name="T72" fmla="*/ 44 w 318"/>
                  <a:gd name="T73" fmla="*/ 344 h 1264"/>
                  <a:gd name="T74" fmla="*/ 12 w 318"/>
                  <a:gd name="T75" fmla="*/ 286 h 1264"/>
                  <a:gd name="T76" fmla="*/ 1 w 318"/>
                  <a:gd name="T77" fmla="*/ 242 h 1264"/>
                  <a:gd name="T78" fmla="*/ 10 w 318"/>
                  <a:gd name="T79" fmla="*/ 216 h 1264"/>
                  <a:gd name="T80" fmla="*/ 40 w 318"/>
                  <a:gd name="T81" fmla="*/ 192 h 1264"/>
                  <a:gd name="T82" fmla="*/ 33 w 318"/>
                  <a:gd name="T83" fmla="*/ 173 h 1264"/>
                  <a:gd name="T84" fmla="*/ 12 w 318"/>
                  <a:gd name="T85" fmla="*/ 149 h 1264"/>
                  <a:gd name="T86" fmla="*/ 12 w 318"/>
                  <a:gd name="T87" fmla="*/ 124 h 1264"/>
                  <a:gd name="T88" fmla="*/ 45 w 318"/>
                  <a:gd name="T89" fmla="*/ 108 h 1264"/>
                  <a:gd name="T90" fmla="*/ 61 w 318"/>
                  <a:gd name="T91" fmla="*/ 90 h 1264"/>
                  <a:gd name="T92" fmla="*/ 33 w 318"/>
                  <a:gd name="T93" fmla="*/ 51 h 1264"/>
                  <a:gd name="T94" fmla="*/ 33 w 318"/>
                  <a:gd name="T95" fmla="*/ 32 h 1264"/>
                  <a:gd name="T96" fmla="*/ 66 w 318"/>
                  <a:gd name="T97" fmla="*/ 19 h 1264"/>
                  <a:gd name="T98" fmla="*/ 68 w 318"/>
                  <a:gd name="T99" fmla="*/ 0 h 1264"/>
                  <a:gd name="T100" fmla="*/ 105 w 318"/>
                  <a:gd name="T101" fmla="*/ 51 h 1264"/>
                  <a:gd name="T102" fmla="*/ 149 w 318"/>
                  <a:gd name="T103" fmla="*/ 106 h 1264"/>
                  <a:gd name="T104" fmla="*/ 203 w 318"/>
                  <a:gd name="T105" fmla="*/ 149 h 1264"/>
                  <a:gd name="T106" fmla="*/ 247 w 318"/>
                  <a:gd name="T107" fmla="*/ 183 h 1264"/>
                  <a:gd name="T108" fmla="*/ 295 w 318"/>
                  <a:gd name="T109" fmla="*/ 210 h 1264"/>
                  <a:gd name="T110" fmla="*/ 312 w 318"/>
                  <a:gd name="T111" fmla="*/ 226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8" h="1264">
                    <a:moveTo>
                      <a:pt x="312" y="226"/>
                    </a:moveTo>
                    <a:lnTo>
                      <a:pt x="318" y="274"/>
                    </a:lnTo>
                    <a:lnTo>
                      <a:pt x="318" y="524"/>
                    </a:lnTo>
                    <a:lnTo>
                      <a:pt x="295" y="859"/>
                    </a:lnTo>
                    <a:lnTo>
                      <a:pt x="297" y="1074"/>
                    </a:lnTo>
                    <a:lnTo>
                      <a:pt x="309" y="1222"/>
                    </a:lnTo>
                    <a:lnTo>
                      <a:pt x="297" y="1264"/>
                    </a:lnTo>
                    <a:lnTo>
                      <a:pt x="279" y="1255"/>
                    </a:lnTo>
                    <a:lnTo>
                      <a:pt x="170" y="1173"/>
                    </a:lnTo>
                    <a:lnTo>
                      <a:pt x="143" y="1157"/>
                    </a:lnTo>
                    <a:lnTo>
                      <a:pt x="126" y="1133"/>
                    </a:lnTo>
                    <a:lnTo>
                      <a:pt x="98" y="1103"/>
                    </a:lnTo>
                    <a:lnTo>
                      <a:pt x="62" y="1071"/>
                    </a:lnTo>
                    <a:lnTo>
                      <a:pt x="44" y="1028"/>
                    </a:lnTo>
                    <a:lnTo>
                      <a:pt x="0" y="989"/>
                    </a:lnTo>
                    <a:lnTo>
                      <a:pt x="0" y="968"/>
                    </a:lnTo>
                    <a:lnTo>
                      <a:pt x="24" y="939"/>
                    </a:lnTo>
                    <a:lnTo>
                      <a:pt x="33" y="901"/>
                    </a:lnTo>
                    <a:lnTo>
                      <a:pt x="27" y="882"/>
                    </a:lnTo>
                    <a:lnTo>
                      <a:pt x="16" y="848"/>
                    </a:lnTo>
                    <a:lnTo>
                      <a:pt x="12" y="825"/>
                    </a:lnTo>
                    <a:lnTo>
                      <a:pt x="29" y="789"/>
                    </a:lnTo>
                    <a:lnTo>
                      <a:pt x="29" y="766"/>
                    </a:lnTo>
                    <a:lnTo>
                      <a:pt x="10" y="718"/>
                    </a:lnTo>
                    <a:lnTo>
                      <a:pt x="10" y="690"/>
                    </a:lnTo>
                    <a:lnTo>
                      <a:pt x="22" y="668"/>
                    </a:lnTo>
                    <a:lnTo>
                      <a:pt x="40" y="643"/>
                    </a:lnTo>
                    <a:lnTo>
                      <a:pt x="38" y="600"/>
                    </a:lnTo>
                    <a:lnTo>
                      <a:pt x="27" y="566"/>
                    </a:lnTo>
                    <a:lnTo>
                      <a:pt x="38" y="524"/>
                    </a:lnTo>
                    <a:lnTo>
                      <a:pt x="49" y="513"/>
                    </a:lnTo>
                    <a:lnTo>
                      <a:pt x="40" y="476"/>
                    </a:lnTo>
                    <a:lnTo>
                      <a:pt x="16" y="436"/>
                    </a:lnTo>
                    <a:lnTo>
                      <a:pt x="10" y="409"/>
                    </a:lnTo>
                    <a:lnTo>
                      <a:pt x="16" y="383"/>
                    </a:lnTo>
                    <a:lnTo>
                      <a:pt x="45" y="362"/>
                    </a:lnTo>
                    <a:lnTo>
                      <a:pt x="44" y="344"/>
                    </a:lnTo>
                    <a:lnTo>
                      <a:pt x="12" y="286"/>
                    </a:lnTo>
                    <a:lnTo>
                      <a:pt x="1" y="242"/>
                    </a:lnTo>
                    <a:lnTo>
                      <a:pt x="10" y="216"/>
                    </a:lnTo>
                    <a:lnTo>
                      <a:pt x="40" y="192"/>
                    </a:lnTo>
                    <a:lnTo>
                      <a:pt x="33" y="173"/>
                    </a:lnTo>
                    <a:lnTo>
                      <a:pt x="12" y="149"/>
                    </a:lnTo>
                    <a:lnTo>
                      <a:pt x="12" y="124"/>
                    </a:lnTo>
                    <a:lnTo>
                      <a:pt x="45" y="108"/>
                    </a:lnTo>
                    <a:lnTo>
                      <a:pt x="61" y="90"/>
                    </a:lnTo>
                    <a:lnTo>
                      <a:pt x="33" y="51"/>
                    </a:lnTo>
                    <a:lnTo>
                      <a:pt x="33" y="32"/>
                    </a:lnTo>
                    <a:lnTo>
                      <a:pt x="66" y="19"/>
                    </a:lnTo>
                    <a:lnTo>
                      <a:pt x="68" y="0"/>
                    </a:lnTo>
                    <a:lnTo>
                      <a:pt x="105" y="51"/>
                    </a:lnTo>
                    <a:lnTo>
                      <a:pt x="149" y="106"/>
                    </a:lnTo>
                    <a:lnTo>
                      <a:pt x="203" y="149"/>
                    </a:lnTo>
                    <a:lnTo>
                      <a:pt x="247" y="183"/>
                    </a:lnTo>
                    <a:lnTo>
                      <a:pt x="295" y="210"/>
                    </a:lnTo>
                    <a:lnTo>
                      <a:pt x="312" y="22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44" name="Freeform 148">
                <a:extLst>
                  <a:ext uri="{FF2B5EF4-FFF2-40B4-BE49-F238E27FC236}">
                    <a16:creationId xmlns:a16="http://schemas.microsoft.com/office/drawing/2014/main" id="{9CE3A392-17B8-3BE3-103D-9AF28ACA8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2" y="252"/>
                <a:ext cx="97" cy="965"/>
              </a:xfrm>
              <a:custGeom>
                <a:avLst/>
                <a:gdLst>
                  <a:gd name="T0" fmla="*/ 65 w 97"/>
                  <a:gd name="T1" fmla="*/ 32 h 965"/>
                  <a:gd name="T2" fmla="*/ 97 w 97"/>
                  <a:gd name="T3" fmla="*/ 67 h 965"/>
                  <a:gd name="T4" fmla="*/ 77 w 97"/>
                  <a:gd name="T5" fmla="*/ 94 h 965"/>
                  <a:gd name="T6" fmla="*/ 36 w 97"/>
                  <a:gd name="T7" fmla="*/ 113 h 965"/>
                  <a:gd name="T8" fmla="*/ 52 w 97"/>
                  <a:gd name="T9" fmla="*/ 140 h 965"/>
                  <a:gd name="T10" fmla="*/ 71 w 97"/>
                  <a:gd name="T11" fmla="*/ 174 h 965"/>
                  <a:gd name="T12" fmla="*/ 48 w 97"/>
                  <a:gd name="T13" fmla="*/ 197 h 965"/>
                  <a:gd name="T14" fmla="*/ 28 w 97"/>
                  <a:gd name="T15" fmla="*/ 224 h 965"/>
                  <a:gd name="T16" fmla="*/ 48 w 97"/>
                  <a:gd name="T17" fmla="*/ 272 h 965"/>
                  <a:gd name="T18" fmla="*/ 71 w 97"/>
                  <a:gd name="T19" fmla="*/ 316 h 965"/>
                  <a:gd name="T20" fmla="*/ 65 w 97"/>
                  <a:gd name="T21" fmla="*/ 354 h 965"/>
                  <a:gd name="T22" fmla="*/ 36 w 97"/>
                  <a:gd name="T23" fmla="*/ 386 h 965"/>
                  <a:gd name="T24" fmla="*/ 70 w 97"/>
                  <a:gd name="T25" fmla="*/ 455 h 965"/>
                  <a:gd name="T26" fmla="*/ 83 w 97"/>
                  <a:gd name="T27" fmla="*/ 498 h 965"/>
                  <a:gd name="T28" fmla="*/ 58 w 97"/>
                  <a:gd name="T29" fmla="*/ 530 h 965"/>
                  <a:gd name="T30" fmla="*/ 63 w 97"/>
                  <a:gd name="T31" fmla="*/ 580 h 965"/>
                  <a:gd name="T32" fmla="*/ 81 w 97"/>
                  <a:gd name="T33" fmla="*/ 628 h 965"/>
                  <a:gd name="T34" fmla="*/ 60 w 97"/>
                  <a:gd name="T35" fmla="*/ 655 h 965"/>
                  <a:gd name="T36" fmla="*/ 31 w 97"/>
                  <a:gd name="T37" fmla="*/ 688 h 965"/>
                  <a:gd name="T38" fmla="*/ 60 w 97"/>
                  <a:gd name="T39" fmla="*/ 747 h 965"/>
                  <a:gd name="T40" fmla="*/ 71 w 97"/>
                  <a:gd name="T41" fmla="*/ 788 h 965"/>
                  <a:gd name="T42" fmla="*/ 46 w 97"/>
                  <a:gd name="T43" fmla="*/ 797 h 965"/>
                  <a:gd name="T44" fmla="*/ 52 w 97"/>
                  <a:gd name="T45" fmla="*/ 861 h 965"/>
                  <a:gd name="T46" fmla="*/ 65 w 97"/>
                  <a:gd name="T47" fmla="*/ 895 h 965"/>
                  <a:gd name="T48" fmla="*/ 46 w 97"/>
                  <a:gd name="T49" fmla="*/ 934 h 965"/>
                  <a:gd name="T50" fmla="*/ 1 w 97"/>
                  <a:gd name="T51" fmla="*/ 954 h 965"/>
                  <a:gd name="T52" fmla="*/ 35 w 97"/>
                  <a:gd name="T53" fmla="*/ 888 h 965"/>
                  <a:gd name="T54" fmla="*/ 19 w 97"/>
                  <a:gd name="T55" fmla="*/ 834 h 965"/>
                  <a:gd name="T56" fmla="*/ 23 w 97"/>
                  <a:gd name="T57" fmla="*/ 788 h 965"/>
                  <a:gd name="T58" fmla="*/ 36 w 97"/>
                  <a:gd name="T59" fmla="*/ 764 h 965"/>
                  <a:gd name="T60" fmla="*/ 8 w 97"/>
                  <a:gd name="T61" fmla="*/ 706 h 965"/>
                  <a:gd name="T62" fmla="*/ 8 w 97"/>
                  <a:gd name="T63" fmla="*/ 646 h 965"/>
                  <a:gd name="T64" fmla="*/ 43 w 97"/>
                  <a:gd name="T65" fmla="*/ 619 h 965"/>
                  <a:gd name="T66" fmla="*/ 35 w 97"/>
                  <a:gd name="T67" fmla="*/ 576 h 965"/>
                  <a:gd name="T68" fmla="*/ 25 w 97"/>
                  <a:gd name="T69" fmla="*/ 525 h 965"/>
                  <a:gd name="T70" fmla="*/ 52 w 97"/>
                  <a:gd name="T71" fmla="*/ 493 h 965"/>
                  <a:gd name="T72" fmla="*/ 40 w 97"/>
                  <a:gd name="T73" fmla="*/ 457 h 965"/>
                  <a:gd name="T74" fmla="*/ 8 w 97"/>
                  <a:gd name="T75" fmla="*/ 400 h 965"/>
                  <a:gd name="T76" fmla="*/ 13 w 97"/>
                  <a:gd name="T77" fmla="*/ 363 h 965"/>
                  <a:gd name="T78" fmla="*/ 43 w 97"/>
                  <a:gd name="T79" fmla="*/ 332 h 965"/>
                  <a:gd name="T80" fmla="*/ 11 w 97"/>
                  <a:gd name="T81" fmla="*/ 260 h 965"/>
                  <a:gd name="T82" fmla="*/ 0 w 97"/>
                  <a:gd name="T83" fmla="*/ 218 h 965"/>
                  <a:gd name="T84" fmla="*/ 25 w 97"/>
                  <a:gd name="T85" fmla="*/ 186 h 965"/>
                  <a:gd name="T86" fmla="*/ 36 w 97"/>
                  <a:gd name="T87" fmla="*/ 164 h 965"/>
                  <a:gd name="T88" fmla="*/ 8 w 97"/>
                  <a:gd name="T89" fmla="*/ 130 h 965"/>
                  <a:gd name="T90" fmla="*/ 19 w 97"/>
                  <a:gd name="T91" fmla="*/ 97 h 965"/>
                  <a:gd name="T92" fmla="*/ 52 w 97"/>
                  <a:gd name="T93" fmla="*/ 76 h 965"/>
                  <a:gd name="T94" fmla="*/ 53 w 97"/>
                  <a:gd name="T95" fmla="*/ 50 h 965"/>
                  <a:gd name="T96" fmla="*/ 36 w 97"/>
                  <a:gd name="T97" fmla="*/ 17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965">
                    <a:moveTo>
                      <a:pt x="48" y="0"/>
                    </a:moveTo>
                    <a:lnTo>
                      <a:pt x="65" y="32"/>
                    </a:lnTo>
                    <a:lnTo>
                      <a:pt x="81" y="53"/>
                    </a:lnTo>
                    <a:lnTo>
                      <a:pt x="97" y="67"/>
                    </a:lnTo>
                    <a:lnTo>
                      <a:pt x="93" y="83"/>
                    </a:lnTo>
                    <a:lnTo>
                      <a:pt x="77" y="94"/>
                    </a:lnTo>
                    <a:lnTo>
                      <a:pt x="53" y="99"/>
                    </a:lnTo>
                    <a:lnTo>
                      <a:pt x="36" y="113"/>
                    </a:lnTo>
                    <a:lnTo>
                      <a:pt x="40" y="130"/>
                    </a:lnTo>
                    <a:lnTo>
                      <a:pt x="52" y="140"/>
                    </a:lnTo>
                    <a:lnTo>
                      <a:pt x="71" y="162"/>
                    </a:lnTo>
                    <a:lnTo>
                      <a:pt x="71" y="174"/>
                    </a:lnTo>
                    <a:lnTo>
                      <a:pt x="65" y="186"/>
                    </a:lnTo>
                    <a:lnTo>
                      <a:pt x="48" y="197"/>
                    </a:lnTo>
                    <a:lnTo>
                      <a:pt x="31" y="208"/>
                    </a:lnTo>
                    <a:lnTo>
                      <a:pt x="28" y="224"/>
                    </a:lnTo>
                    <a:lnTo>
                      <a:pt x="35" y="240"/>
                    </a:lnTo>
                    <a:lnTo>
                      <a:pt x="48" y="272"/>
                    </a:lnTo>
                    <a:lnTo>
                      <a:pt x="60" y="297"/>
                    </a:lnTo>
                    <a:lnTo>
                      <a:pt x="71" y="316"/>
                    </a:lnTo>
                    <a:lnTo>
                      <a:pt x="71" y="336"/>
                    </a:lnTo>
                    <a:lnTo>
                      <a:pt x="65" y="354"/>
                    </a:lnTo>
                    <a:lnTo>
                      <a:pt x="48" y="370"/>
                    </a:lnTo>
                    <a:lnTo>
                      <a:pt x="36" y="386"/>
                    </a:lnTo>
                    <a:lnTo>
                      <a:pt x="40" y="413"/>
                    </a:lnTo>
                    <a:lnTo>
                      <a:pt x="70" y="455"/>
                    </a:lnTo>
                    <a:lnTo>
                      <a:pt x="81" y="477"/>
                    </a:lnTo>
                    <a:lnTo>
                      <a:pt x="83" y="498"/>
                    </a:lnTo>
                    <a:lnTo>
                      <a:pt x="71" y="514"/>
                    </a:lnTo>
                    <a:lnTo>
                      <a:pt x="58" y="530"/>
                    </a:lnTo>
                    <a:lnTo>
                      <a:pt x="53" y="553"/>
                    </a:lnTo>
                    <a:lnTo>
                      <a:pt x="63" y="580"/>
                    </a:lnTo>
                    <a:lnTo>
                      <a:pt x="75" y="608"/>
                    </a:lnTo>
                    <a:lnTo>
                      <a:pt x="81" y="628"/>
                    </a:lnTo>
                    <a:lnTo>
                      <a:pt x="75" y="641"/>
                    </a:lnTo>
                    <a:lnTo>
                      <a:pt x="60" y="655"/>
                    </a:lnTo>
                    <a:lnTo>
                      <a:pt x="40" y="672"/>
                    </a:lnTo>
                    <a:lnTo>
                      <a:pt x="31" y="688"/>
                    </a:lnTo>
                    <a:lnTo>
                      <a:pt x="40" y="717"/>
                    </a:lnTo>
                    <a:lnTo>
                      <a:pt x="60" y="747"/>
                    </a:lnTo>
                    <a:lnTo>
                      <a:pt x="70" y="769"/>
                    </a:lnTo>
                    <a:lnTo>
                      <a:pt x="71" y="788"/>
                    </a:lnTo>
                    <a:lnTo>
                      <a:pt x="65" y="797"/>
                    </a:lnTo>
                    <a:lnTo>
                      <a:pt x="46" y="797"/>
                    </a:lnTo>
                    <a:lnTo>
                      <a:pt x="40" y="836"/>
                    </a:lnTo>
                    <a:lnTo>
                      <a:pt x="52" y="861"/>
                    </a:lnTo>
                    <a:lnTo>
                      <a:pt x="63" y="879"/>
                    </a:lnTo>
                    <a:lnTo>
                      <a:pt x="65" y="895"/>
                    </a:lnTo>
                    <a:lnTo>
                      <a:pt x="65" y="911"/>
                    </a:lnTo>
                    <a:lnTo>
                      <a:pt x="46" y="934"/>
                    </a:lnTo>
                    <a:lnTo>
                      <a:pt x="19" y="965"/>
                    </a:lnTo>
                    <a:lnTo>
                      <a:pt x="1" y="954"/>
                    </a:lnTo>
                    <a:lnTo>
                      <a:pt x="8" y="929"/>
                    </a:lnTo>
                    <a:lnTo>
                      <a:pt x="35" y="888"/>
                    </a:lnTo>
                    <a:lnTo>
                      <a:pt x="31" y="863"/>
                    </a:lnTo>
                    <a:lnTo>
                      <a:pt x="19" y="834"/>
                    </a:lnTo>
                    <a:lnTo>
                      <a:pt x="11" y="809"/>
                    </a:lnTo>
                    <a:lnTo>
                      <a:pt x="23" y="788"/>
                    </a:lnTo>
                    <a:lnTo>
                      <a:pt x="35" y="780"/>
                    </a:lnTo>
                    <a:lnTo>
                      <a:pt x="36" y="764"/>
                    </a:lnTo>
                    <a:lnTo>
                      <a:pt x="23" y="733"/>
                    </a:lnTo>
                    <a:lnTo>
                      <a:pt x="8" y="706"/>
                    </a:lnTo>
                    <a:lnTo>
                      <a:pt x="0" y="679"/>
                    </a:lnTo>
                    <a:lnTo>
                      <a:pt x="8" y="646"/>
                    </a:lnTo>
                    <a:lnTo>
                      <a:pt x="35" y="634"/>
                    </a:lnTo>
                    <a:lnTo>
                      <a:pt x="43" y="619"/>
                    </a:lnTo>
                    <a:lnTo>
                      <a:pt x="40" y="598"/>
                    </a:lnTo>
                    <a:lnTo>
                      <a:pt x="35" y="576"/>
                    </a:lnTo>
                    <a:lnTo>
                      <a:pt x="25" y="548"/>
                    </a:lnTo>
                    <a:lnTo>
                      <a:pt x="25" y="525"/>
                    </a:lnTo>
                    <a:lnTo>
                      <a:pt x="36" y="511"/>
                    </a:lnTo>
                    <a:lnTo>
                      <a:pt x="52" y="493"/>
                    </a:lnTo>
                    <a:lnTo>
                      <a:pt x="52" y="482"/>
                    </a:lnTo>
                    <a:lnTo>
                      <a:pt x="40" y="457"/>
                    </a:lnTo>
                    <a:lnTo>
                      <a:pt x="17" y="425"/>
                    </a:lnTo>
                    <a:lnTo>
                      <a:pt x="8" y="400"/>
                    </a:lnTo>
                    <a:lnTo>
                      <a:pt x="8" y="381"/>
                    </a:lnTo>
                    <a:lnTo>
                      <a:pt x="13" y="363"/>
                    </a:lnTo>
                    <a:lnTo>
                      <a:pt x="28" y="348"/>
                    </a:lnTo>
                    <a:lnTo>
                      <a:pt x="43" y="332"/>
                    </a:lnTo>
                    <a:lnTo>
                      <a:pt x="43" y="320"/>
                    </a:lnTo>
                    <a:lnTo>
                      <a:pt x="11" y="260"/>
                    </a:lnTo>
                    <a:lnTo>
                      <a:pt x="5" y="238"/>
                    </a:lnTo>
                    <a:lnTo>
                      <a:pt x="0" y="218"/>
                    </a:lnTo>
                    <a:lnTo>
                      <a:pt x="11" y="200"/>
                    </a:lnTo>
                    <a:lnTo>
                      <a:pt x="25" y="186"/>
                    </a:lnTo>
                    <a:lnTo>
                      <a:pt x="36" y="174"/>
                    </a:lnTo>
                    <a:lnTo>
                      <a:pt x="36" y="164"/>
                    </a:lnTo>
                    <a:lnTo>
                      <a:pt x="25" y="147"/>
                    </a:lnTo>
                    <a:lnTo>
                      <a:pt x="8" y="130"/>
                    </a:lnTo>
                    <a:lnTo>
                      <a:pt x="8" y="113"/>
                    </a:lnTo>
                    <a:lnTo>
                      <a:pt x="19" y="97"/>
                    </a:lnTo>
                    <a:lnTo>
                      <a:pt x="36" y="83"/>
                    </a:lnTo>
                    <a:lnTo>
                      <a:pt x="52" y="76"/>
                    </a:lnTo>
                    <a:lnTo>
                      <a:pt x="60" y="65"/>
                    </a:lnTo>
                    <a:lnTo>
                      <a:pt x="53" y="50"/>
                    </a:lnTo>
                    <a:lnTo>
                      <a:pt x="43" y="34"/>
                    </a:lnTo>
                    <a:lnTo>
                      <a:pt x="36" y="17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45" name="Freeform 149">
                <a:extLst>
                  <a:ext uri="{FF2B5EF4-FFF2-40B4-BE49-F238E27FC236}">
                    <a16:creationId xmlns:a16="http://schemas.microsoft.com/office/drawing/2014/main" id="{A9CF57D2-4062-DF5E-E5E6-7C7555A71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" y="485"/>
                <a:ext cx="93" cy="782"/>
              </a:xfrm>
              <a:custGeom>
                <a:avLst/>
                <a:gdLst>
                  <a:gd name="T0" fmla="*/ 82 w 93"/>
                  <a:gd name="T1" fmla="*/ 21 h 782"/>
                  <a:gd name="T2" fmla="*/ 86 w 93"/>
                  <a:gd name="T3" fmla="*/ 76 h 782"/>
                  <a:gd name="T4" fmla="*/ 47 w 93"/>
                  <a:gd name="T5" fmla="*/ 97 h 782"/>
                  <a:gd name="T6" fmla="*/ 59 w 93"/>
                  <a:gd name="T7" fmla="*/ 157 h 782"/>
                  <a:gd name="T8" fmla="*/ 77 w 93"/>
                  <a:gd name="T9" fmla="*/ 215 h 782"/>
                  <a:gd name="T10" fmla="*/ 53 w 93"/>
                  <a:gd name="T11" fmla="*/ 243 h 782"/>
                  <a:gd name="T12" fmla="*/ 59 w 93"/>
                  <a:gd name="T13" fmla="*/ 293 h 782"/>
                  <a:gd name="T14" fmla="*/ 77 w 93"/>
                  <a:gd name="T15" fmla="*/ 346 h 782"/>
                  <a:gd name="T16" fmla="*/ 65 w 93"/>
                  <a:gd name="T17" fmla="*/ 383 h 782"/>
                  <a:gd name="T18" fmla="*/ 45 w 93"/>
                  <a:gd name="T19" fmla="*/ 417 h 782"/>
                  <a:gd name="T20" fmla="*/ 71 w 93"/>
                  <a:gd name="T21" fmla="*/ 486 h 782"/>
                  <a:gd name="T22" fmla="*/ 77 w 93"/>
                  <a:gd name="T23" fmla="*/ 531 h 782"/>
                  <a:gd name="T24" fmla="*/ 33 w 93"/>
                  <a:gd name="T25" fmla="*/ 565 h 782"/>
                  <a:gd name="T26" fmla="*/ 45 w 93"/>
                  <a:gd name="T27" fmla="*/ 633 h 782"/>
                  <a:gd name="T28" fmla="*/ 57 w 93"/>
                  <a:gd name="T29" fmla="*/ 693 h 782"/>
                  <a:gd name="T30" fmla="*/ 33 w 93"/>
                  <a:gd name="T31" fmla="*/ 727 h 782"/>
                  <a:gd name="T32" fmla="*/ 21 w 93"/>
                  <a:gd name="T33" fmla="*/ 774 h 782"/>
                  <a:gd name="T34" fmla="*/ 10 w 93"/>
                  <a:gd name="T35" fmla="*/ 755 h 782"/>
                  <a:gd name="T36" fmla="*/ 33 w 93"/>
                  <a:gd name="T37" fmla="*/ 700 h 782"/>
                  <a:gd name="T38" fmla="*/ 21 w 93"/>
                  <a:gd name="T39" fmla="*/ 618 h 782"/>
                  <a:gd name="T40" fmla="*/ 15 w 93"/>
                  <a:gd name="T41" fmla="*/ 559 h 782"/>
                  <a:gd name="T42" fmla="*/ 47 w 93"/>
                  <a:gd name="T43" fmla="*/ 519 h 782"/>
                  <a:gd name="T44" fmla="*/ 21 w 93"/>
                  <a:gd name="T45" fmla="*/ 461 h 782"/>
                  <a:gd name="T46" fmla="*/ 15 w 93"/>
                  <a:gd name="T47" fmla="*/ 407 h 782"/>
                  <a:gd name="T48" fmla="*/ 39 w 93"/>
                  <a:gd name="T49" fmla="*/ 364 h 782"/>
                  <a:gd name="T50" fmla="*/ 51 w 93"/>
                  <a:gd name="T51" fmla="*/ 330 h 782"/>
                  <a:gd name="T52" fmla="*/ 27 w 93"/>
                  <a:gd name="T53" fmla="*/ 277 h 782"/>
                  <a:gd name="T54" fmla="*/ 33 w 93"/>
                  <a:gd name="T55" fmla="*/ 231 h 782"/>
                  <a:gd name="T56" fmla="*/ 47 w 93"/>
                  <a:gd name="T57" fmla="*/ 199 h 782"/>
                  <a:gd name="T58" fmla="*/ 30 w 93"/>
                  <a:gd name="T59" fmla="*/ 150 h 782"/>
                  <a:gd name="T60" fmla="*/ 23 w 93"/>
                  <a:gd name="T61" fmla="*/ 95 h 782"/>
                  <a:gd name="T62" fmla="*/ 51 w 93"/>
                  <a:gd name="T63" fmla="*/ 60 h 782"/>
                  <a:gd name="T64" fmla="*/ 53 w 93"/>
                  <a:gd name="T65" fmla="*/ 25 h 782"/>
                  <a:gd name="T66" fmla="*/ 71 w 93"/>
                  <a:gd name="T67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782">
                    <a:moveTo>
                      <a:pt x="71" y="0"/>
                    </a:moveTo>
                    <a:lnTo>
                      <a:pt x="82" y="21"/>
                    </a:lnTo>
                    <a:lnTo>
                      <a:pt x="93" y="60"/>
                    </a:lnTo>
                    <a:lnTo>
                      <a:pt x="86" y="76"/>
                    </a:lnTo>
                    <a:lnTo>
                      <a:pt x="62" y="87"/>
                    </a:lnTo>
                    <a:lnTo>
                      <a:pt x="47" y="97"/>
                    </a:lnTo>
                    <a:lnTo>
                      <a:pt x="47" y="128"/>
                    </a:lnTo>
                    <a:lnTo>
                      <a:pt x="59" y="157"/>
                    </a:lnTo>
                    <a:lnTo>
                      <a:pt x="74" y="177"/>
                    </a:lnTo>
                    <a:lnTo>
                      <a:pt x="77" y="215"/>
                    </a:lnTo>
                    <a:lnTo>
                      <a:pt x="69" y="227"/>
                    </a:lnTo>
                    <a:lnTo>
                      <a:pt x="53" y="243"/>
                    </a:lnTo>
                    <a:lnTo>
                      <a:pt x="51" y="269"/>
                    </a:lnTo>
                    <a:lnTo>
                      <a:pt x="59" y="293"/>
                    </a:lnTo>
                    <a:lnTo>
                      <a:pt x="71" y="312"/>
                    </a:lnTo>
                    <a:lnTo>
                      <a:pt x="77" y="346"/>
                    </a:lnTo>
                    <a:lnTo>
                      <a:pt x="77" y="364"/>
                    </a:lnTo>
                    <a:lnTo>
                      <a:pt x="65" y="383"/>
                    </a:lnTo>
                    <a:lnTo>
                      <a:pt x="45" y="401"/>
                    </a:lnTo>
                    <a:lnTo>
                      <a:pt x="45" y="417"/>
                    </a:lnTo>
                    <a:lnTo>
                      <a:pt x="51" y="467"/>
                    </a:lnTo>
                    <a:lnTo>
                      <a:pt x="71" y="486"/>
                    </a:lnTo>
                    <a:lnTo>
                      <a:pt x="82" y="508"/>
                    </a:lnTo>
                    <a:lnTo>
                      <a:pt x="77" y="531"/>
                    </a:lnTo>
                    <a:lnTo>
                      <a:pt x="47" y="548"/>
                    </a:lnTo>
                    <a:lnTo>
                      <a:pt x="33" y="565"/>
                    </a:lnTo>
                    <a:lnTo>
                      <a:pt x="30" y="595"/>
                    </a:lnTo>
                    <a:lnTo>
                      <a:pt x="45" y="633"/>
                    </a:lnTo>
                    <a:lnTo>
                      <a:pt x="57" y="671"/>
                    </a:lnTo>
                    <a:lnTo>
                      <a:pt x="57" y="693"/>
                    </a:lnTo>
                    <a:lnTo>
                      <a:pt x="51" y="721"/>
                    </a:lnTo>
                    <a:lnTo>
                      <a:pt x="33" y="727"/>
                    </a:lnTo>
                    <a:lnTo>
                      <a:pt x="21" y="749"/>
                    </a:lnTo>
                    <a:lnTo>
                      <a:pt x="21" y="774"/>
                    </a:lnTo>
                    <a:lnTo>
                      <a:pt x="0" y="782"/>
                    </a:lnTo>
                    <a:lnTo>
                      <a:pt x="10" y="755"/>
                    </a:lnTo>
                    <a:lnTo>
                      <a:pt x="27" y="721"/>
                    </a:lnTo>
                    <a:lnTo>
                      <a:pt x="33" y="700"/>
                    </a:lnTo>
                    <a:lnTo>
                      <a:pt x="33" y="657"/>
                    </a:lnTo>
                    <a:lnTo>
                      <a:pt x="21" y="618"/>
                    </a:lnTo>
                    <a:lnTo>
                      <a:pt x="18" y="590"/>
                    </a:lnTo>
                    <a:lnTo>
                      <a:pt x="15" y="559"/>
                    </a:lnTo>
                    <a:lnTo>
                      <a:pt x="35" y="535"/>
                    </a:lnTo>
                    <a:lnTo>
                      <a:pt x="47" y="519"/>
                    </a:lnTo>
                    <a:lnTo>
                      <a:pt x="39" y="486"/>
                    </a:lnTo>
                    <a:lnTo>
                      <a:pt x="21" y="461"/>
                    </a:lnTo>
                    <a:lnTo>
                      <a:pt x="18" y="439"/>
                    </a:lnTo>
                    <a:lnTo>
                      <a:pt x="15" y="407"/>
                    </a:lnTo>
                    <a:lnTo>
                      <a:pt x="23" y="385"/>
                    </a:lnTo>
                    <a:lnTo>
                      <a:pt x="39" y="364"/>
                    </a:lnTo>
                    <a:lnTo>
                      <a:pt x="51" y="348"/>
                    </a:lnTo>
                    <a:lnTo>
                      <a:pt x="51" y="330"/>
                    </a:lnTo>
                    <a:lnTo>
                      <a:pt x="39" y="312"/>
                    </a:lnTo>
                    <a:lnTo>
                      <a:pt x="27" y="277"/>
                    </a:lnTo>
                    <a:lnTo>
                      <a:pt x="27" y="253"/>
                    </a:lnTo>
                    <a:lnTo>
                      <a:pt x="33" y="231"/>
                    </a:lnTo>
                    <a:lnTo>
                      <a:pt x="45" y="215"/>
                    </a:lnTo>
                    <a:lnTo>
                      <a:pt x="47" y="199"/>
                    </a:lnTo>
                    <a:lnTo>
                      <a:pt x="45" y="179"/>
                    </a:lnTo>
                    <a:lnTo>
                      <a:pt x="30" y="150"/>
                    </a:lnTo>
                    <a:lnTo>
                      <a:pt x="21" y="130"/>
                    </a:lnTo>
                    <a:lnTo>
                      <a:pt x="23" y="95"/>
                    </a:lnTo>
                    <a:lnTo>
                      <a:pt x="35" y="81"/>
                    </a:lnTo>
                    <a:lnTo>
                      <a:pt x="51" y="60"/>
                    </a:lnTo>
                    <a:lnTo>
                      <a:pt x="59" y="41"/>
                    </a:lnTo>
                    <a:lnTo>
                      <a:pt x="53" y="25"/>
                    </a:lnTo>
                    <a:lnTo>
                      <a:pt x="57" y="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46" name="Freeform 150">
                <a:extLst>
                  <a:ext uri="{FF2B5EF4-FFF2-40B4-BE49-F238E27FC236}">
                    <a16:creationId xmlns:a16="http://schemas.microsoft.com/office/drawing/2014/main" id="{C3568929-84EA-BAD3-543F-47FCDCD03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9" y="391"/>
                <a:ext cx="202" cy="175"/>
              </a:xfrm>
              <a:custGeom>
                <a:avLst/>
                <a:gdLst>
                  <a:gd name="T0" fmla="*/ 202 w 202"/>
                  <a:gd name="T1" fmla="*/ 140 h 175"/>
                  <a:gd name="T2" fmla="*/ 140 w 202"/>
                  <a:gd name="T3" fmla="*/ 90 h 175"/>
                  <a:gd name="T4" fmla="*/ 90 w 202"/>
                  <a:gd name="T5" fmla="*/ 45 h 175"/>
                  <a:gd name="T6" fmla="*/ 43 w 202"/>
                  <a:gd name="T7" fmla="*/ 0 h 175"/>
                  <a:gd name="T8" fmla="*/ 0 w 202"/>
                  <a:gd name="T9" fmla="*/ 0 h 175"/>
                  <a:gd name="T10" fmla="*/ 101 w 202"/>
                  <a:gd name="T11" fmla="*/ 73 h 175"/>
                  <a:gd name="T12" fmla="*/ 149 w 202"/>
                  <a:gd name="T13" fmla="*/ 118 h 175"/>
                  <a:gd name="T14" fmla="*/ 191 w 202"/>
                  <a:gd name="T15" fmla="*/ 175 h 175"/>
                  <a:gd name="T16" fmla="*/ 202 w 202"/>
                  <a:gd name="T17" fmla="*/ 14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" h="175">
                    <a:moveTo>
                      <a:pt x="202" y="140"/>
                    </a:moveTo>
                    <a:lnTo>
                      <a:pt x="140" y="90"/>
                    </a:lnTo>
                    <a:lnTo>
                      <a:pt x="90" y="45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101" y="73"/>
                    </a:lnTo>
                    <a:lnTo>
                      <a:pt x="149" y="118"/>
                    </a:lnTo>
                    <a:lnTo>
                      <a:pt x="191" y="175"/>
                    </a:lnTo>
                    <a:lnTo>
                      <a:pt x="202" y="1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47" name="Freeform 151">
                <a:extLst>
                  <a:ext uri="{FF2B5EF4-FFF2-40B4-BE49-F238E27FC236}">
                    <a16:creationId xmlns:a16="http://schemas.microsoft.com/office/drawing/2014/main" id="{8EBC7DC9-34A4-A087-A974-62D6B5465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7" y="488"/>
                <a:ext cx="175" cy="144"/>
              </a:xfrm>
              <a:custGeom>
                <a:avLst/>
                <a:gdLst>
                  <a:gd name="T0" fmla="*/ 175 w 175"/>
                  <a:gd name="T1" fmla="*/ 90 h 144"/>
                  <a:gd name="T2" fmla="*/ 129 w 175"/>
                  <a:gd name="T3" fmla="*/ 73 h 144"/>
                  <a:gd name="T4" fmla="*/ 95 w 175"/>
                  <a:gd name="T5" fmla="*/ 44 h 144"/>
                  <a:gd name="T6" fmla="*/ 34 w 175"/>
                  <a:gd name="T7" fmla="*/ 0 h 144"/>
                  <a:gd name="T8" fmla="*/ 0 w 175"/>
                  <a:gd name="T9" fmla="*/ 0 h 144"/>
                  <a:gd name="T10" fmla="*/ 79 w 175"/>
                  <a:gd name="T11" fmla="*/ 44 h 144"/>
                  <a:gd name="T12" fmla="*/ 109 w 175"/>
                  <a:gd name="T13" fmla="*/ 75 h 144"/>
                  <a:gd name="T14" fmla="*/ 175 w 175"/>
                  <a:gd name="T15" fmla="*/ 144 h 144"/>
                  <a:gd name="T16" fmla="*/ 171 w 175"/>
                  <a:gd name="T17" fmla="*/ 102 h 144"/>
                  <a:gd name="T18" fmla="*/ 175 w 175"/>
                  <a:gd name="T19" fmla="*/ 9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44">
                    <a:moveTo>
                      <a:pt x="175" y="90"/>
                    </a:moveTo>
                    <a:lnTo>
                      <a:pt x="129" y="73"/>
                    </a:lnTo>
                    <a:lnTo>
                      <a:pt x="95" y="4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79" y="44"/>
                    </a:lnTo>
                    <a:lnTo>
                      <a:pt x="109" y="75"/>
                    </a:lnTo>
                    <a:lnTo>
                      <a:pt x="175" y="144"/>
                    </a:lnTo>
                    <a:lnTo>
                      <a:pt x="171" y="102"/>
                    </a:lnTo>
                    <a:lnTo>
                      <a:pt x="175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48" name="Freeform 152">
                <a:extLst>
                  <a:ext uri="{FF2B5EF4-FFF2-40B4-BE49-F238E27FC236}">
                    <a16:creationId xmlns:a16="http://schemas.microsoft.com/office/drawing/2014/main" id="{678B27AC-311F-3B7C-1EF3-F53A7A2D5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2" y="569"/>
                <a:ext cx="205" cy="219"/>
              </a:xfrm>
              <a:custGeom>
                <a:avLst/>
                <a:gdLst>
                  <a:gd name="T0" fmla="*/ 201 w 205"/>
                  <a:gd name="T1" fmla="*/ 163 h 219"/>
                  <a:gd name="T2" fmla="*/ 145 w 205"/>
                  <a:gd name="T3" fmla="*/ 113 h 219"/>
                  <a:gd name="T4" fmla="*/ 123 w 205"/>
                  <a:gd name="T5" fmla="*/ 79 h 219"/>
                  <a:gd name="T6" fmla="*/ 78 w 205"/>
                  <a:gd name="T7" fmla="*/ 46 h 219"/>
                  <a:gd name="T8" fmla="*/ 39 w 205"/>
                  <a:gd name="T9" fmla="*/ 17 h 219"/>
                  <a:gd name="T10" fmla="*/ 10 w 205"/>
                  <a:gd name="T11" fmla="*/ 0 h 219"/>
                  <a:gd name="T12" fmla="*/ 0 w 205"/>
                  <a:gd name="T13" fmla="*/ 0 h 219"/>
                  <a:gd name="T14" fmla="*/ 0 w 205"/>
                  <a:gd name="T15" fmla="*/ 17 h 219"/>
                  <a:gd name="T16" fmla="*/ 33 w 205"/>
                  <a:gd name="T17" fmla="*/ 38 h 219"/>
                  <a:gd name="T18" fmla="*/ 95 w 205"/>
                  <a:gd name="T19" fmla="*/ 78 h 219"/>
                  <a:gd name="T20" fmla="*/ 139 w 205"/>
                  <a:gd name="T21" fmla="*/ 122 h 219"/>
                  <a:gd name="T22" fmla="*/ 171 w 205"/>
                  <a:gd name="T23" fmla="*/ 172 h 219"/>
                  <a:gd name="T24" fmla="*/ 205 w 205"/>
                  <a:gd name="T25" fmla="*/ 219 h 219"/>
                  <a:gd name="T26" fmla="*/ 201 w 205"/>
                  <a:gd name="T27" fmla="*/ 16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5" h="219">
                    <a:moveTo>
                      <a:pt x="201" y="163"/>
                    </a:moveTo>
                    <a:lnTo>
                      <a:pt x="145" y="113"/>
                    </a:lnTo>
                    <a:lnTo>
                      <a:pt x="123" y="79"/>
                    </a:lnTo>
                    <a:lnTo>
                      <a:pt x="78" y="46"/>
                    </a:lnTo>
                    <a:lnTo>
                      <a:pt x="39" y="17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33" y="38"/>
                    </a:lnTo>
                    <a:lnTo>
                      <a:pt x="95" y="78"/>
                    </a:lnTo>
                    <a:lnTo>
                      <a:pt x="139" y="122"/>
                    </a:lnTo>
                    <a:lnTo>
                      <a:pt x="171" y="172"/>
                    </a:lnTo>
                    <a:lnTo>
                      <a:pt x="205" y="219"/>
                    </a:lnTo>
                    <a:lnTo>
                      <a:pt x="201" y="1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49" name="Freeform 153">
                <a:extLst>
                  <a:ext uri="{FF2B5EF4-FFF2-40B4-BE49-F238E27FC236}">
                    <a16:creationId xmlns:a16="http://schemas.microsoft.com/office/drawing/2014/main" id="{C6A151BA-58F3-040A-6627-A843992F3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" y="741"/>
                <a:ext cx="160" cy="132"/>
              </a:xfrm>
              <a:custGeom>
                <a:avLst/>
                <a:gdLst>
                  <a:gd name="T0" fmla="*/ 160 w 160"/>
                  <a:gd name="T1" fmla="*/ 109 h 132"/>
                  <a:gd name="T2" fmla="*/ 115 w 160"/>
                  <a:gd name="T3" fmla="*/ 59 h 132"/>
                  <a:gd name="T4" fmla="*/ 67 w 160"/>
                  <a:gd name="T5" fmla="*/ 28 h 132"/>
                  <a:gd name="T6" fmla="*/ 27 w 160"/>
                  <a:gd name="T7" fmla="*/ 7 h 132"/>
                  <a:gd name="T8" fmla="*/ 0 w 160"/>
                  <a:gd name="T9" fmla="*/ 0 h 132"/>
                  <a:gd name="T10" fmla="*/ 17 w 160"/>
                  <a:gd name="T11" fmla="*/ 28 h 132"/>
                  <a:gd name="T12" fmla="*/ 67 w 160"/>
                  <a:gd name="T13" fmla="*/ 56 h 132"/>
                  <a:gd name="T14" fmla="*/ 106 w 160"/>
                  <a:gd name="T15" fmla="*/ 99 h 132"/>
                  <a:gd name="T16" fmla="*/ 125 w 160"/>
                  <a:gd name="T17" fmla="*/ 126 h 132"/>
                  <a:gd name="T18" fmla="*/ 142 w 160"/>
                  <a:gd name="T19" fmla="*/ 132 h 132"/>
                  <a:gd name="T20" fmla="*/ 158 w 160"/>
                  <a:gd name="T21" fmla="*/ 122 h 132"/>
                  <a:gd name="T22" fmla="*/ 160 w 160"/>
                  <a:gd name="T23" fmla="*/ 10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132">
                    <a:moveTo>
                      <a:pt x="160" y="109"/>
                    </a:moveTo>
                    <a:lnTo>
                      <a:pt x="115" y="59"/>
                    </a:lnTo>
                    <a:lnTo>
                      <a:pt x="67" y="28"/>
                    </a:lnTo>
                    <a:lnTo>
                      <a:pt x="27" y="7"/>
                    </a:lnTo>
                    <a:lnTo>
                      <a:pt x="0" y="0"/>
                    </a:lnTo>
                    <a:lnTo>
                      <a:pt x="17" y="28"/>
                    </a:lnTo>
                    <a:lnTo>
                      <a:pt x="67" y="56"/>
                    </a:lnTo>
                    <a:lnTo>
                      <a:pt x="106" y="99"/>
                    </a:lnTo>
                    <a:lnTo>
                      <a:pt x="125" y="126"/>
                    </a:lnTo>
                    <a:lnTo>
                      <a:pt x="142" y="132"/>
                    </a:lnTo>
                    <a:lnTo>
                      <a:pt x="158" y="122"/>
                    </a:lnTo>
                    <a:lnTo>
                      <a:pt x="160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0" name="Freeform 154">
                <a:extLst>
                  <a:ext uri="{FF2B5EF4-FFF2-40B4-BE49-F238E27FC236}">
                    <a16:creationId xmlns:a16="http://schemas.microsoft.com/office/drawing/2014/main" id="{FC3C0777-B176-6898-8F57-8C7ED721D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" y="829"/>
                <a:ext cx="176" cy="162"/>
              </a:xfrm>
              <a:custGeom>
                <a:avLst/>
                <a:gdLst>
                  <a:gd name="T0" fmla="*/ 176 w 176"/>
                  <a:gd name="T1" fmla="*/ 150 h 162"/>
                  <a:gd name="T2" fmla="*/ 131 w 176"/>
                  <a:gd name="T3" fmla="*/ 101 h 162"/>
                  <a:gd name="T4" fmla="*/ 74 w 176"/>
                  <a:gd name="T5" fmla="*/ 43 h 162"/>
                  <a:gd name="T6" fmla="*/ 41 w 176"/>
                  <a:gd name="T7" fmla="*/ 15 h 162"/>
                  <a:gd name="T8" fmla="*/ 15 w 176"/>
                  <a:gd name="T9" fmla="*/ 0 h 162"/>
                  <a:gd name="T10" fmla="*/ 0 w 176"/>
                  <a:gd name="T11" fmla="*/ 8 h 162"/>
                  <a:gd name="T12" fmla="*/ 29 w 176"/>
                  <a:gd name="T13" fmla="*/ 34 h 162"/>
                  <a:gd name="T14" fmla="*/ 80 w 176"/>
                  <a:gd name="T15" fmla="*/ 84 h 162"/>
                  <a:gd name="T16" fmla="*/ 127 w 176"/>
                  <a:gd name="T17" fmla="*/ 135 h 162"/>
                  <a:gd name="T18" fmla="*/ 158 w 176"/>
                  <a:gd name="T19" fmla="*/ 162 h 162"/>
                  <a:gd name="T20" fmla="*/ 167 w 176"/>
                  <a:gd name="T21" fmla="*/ 162 h 162"/>
                  <a:gd name="T22" fmla="*/ 176 w 176"/>
                  <a:gd name="T23" fmla="*/ 15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6" h="162">
                    <a:moveTo>
                      <a:pt x="176" y="150"/>
                    </a:moveTo>
                    <a:lnTo>
                      <a:pt x="131" y="101"/>
                    </a:lnTo>
                    <a:lnTo>
                      <a:pt x="74" y="43"/>
                    </a:lnTo>
                    <a:lnTo>
                      <a:pt x="41" y="15"/>
                    </a:lnTo>
                    <a:lnTo>
                      <a:pt x="15" y="0"/>
                    </a:lnTo>
                    <a:lnTo>
                      <a:pt x="0" y="8"/>
                    </a:lnTo>
                    <a:lnTo>
                      <a:pt x="29" y="34"/>
                    </a:lnTo>
                    <a:lnTo>
                      <a:pt x="80" y="84"/>
                    </a:lnTo>
                    <a:lnTo>
                      <a:pt x="127" y="135"/>
                    </a:lnTo>
                    <a:lnTo>
                      <a:pt x="158" y="162"/>
                    </a:lnTo>
                    <a:lnTo>
                      <a:pt x="167" y="162"/>
                    </a:lnTo>
                    <a:lnTo>
                      <a:pt x="176" y="1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1" name="Freeform 155">
                <a:extLst>
                  <a:ext uri="{FF2B5EF4-FFF2-40B4-BE49-F238E27FC236}">
                    <a16:creationId xmlns:a16="http://schemas.microsoft.com/office/drawing/2014/main" id="{3B16FCB7-8DE5-BBD6-7707-7546CBD3C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4" y="958"/>
                <a:ext cx="126" cy="130"/>
              </a:xfrm>
              <a:custGeom>
                <a:avLst/>
                <a:gdLst>
                  <a:gd name="T0" fmla="*/ 124 w 126"/>
                  <a:gd name="T1" fmla="*/ 109 h 130"/>
                  <a:gd name="T2" fmla="*/ 72 w 126"/>
                  <a:gd name="T3" fmla="*/ 32 h 130"/>
                  <a:gd name="T4" fmla="*/ 22 w 126"/>
                  <a:gd name="T5" fmla="*/ 3 h 130"/>
                  <a:gd name="T6" fmla="*/ 0 w 126"/>
                  <a:gd name="T7" fmla="*/ 0 h 130"/>
                  <a:gd name="T8" fmla="*/ 5 w 126"/>
                  <a:gd name="T9" fmla="*/ 15 h 130"/>
                  <a:gd name="T10" fmla="*/ 63 w 126"/>
                  <a:gd name="T11" fmla="*/ 56 h 130"/>
                  <a:gd name="T12" fmla="*/ 117 w 126"/>
                  <a:gd name="T13" fmla="*/ 124 h 130"/>
                  <a:gd name="T14" fmla="*/ 126 w 126"/>
                  <a:gd name="T15" fmla="*/ 130 h 130"/>
                  <a:gd name="T16" fmla="*/ 124 w 126"/>
                  <a:gd name="T17" fmla="*/ 10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0">
                    <a:moveTo>
                      <a:pt x="124" y="109"/>
                    </a:moveTo>
                    <a:lnTo>
                      <a:pt x="72" y="32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63" y="56"/>
                    </a:lnTo>
                    <a:lnTo>
                      <a:pt x="117" y="124"/>
                    </a:lnTo>
                    <a:lnTo>
                      <a:pt x="126" y="130"/>
                    </a:lnTo>
                    <a:lnTo>
                      <a:pt x="124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2" name="Freeform 156">
                <a:extLst>
                  <a:ext uri="{FF2B5EF4-FFF2-40B4-BE49-F238E27FC236}">
                    <a16:creationId xmlns:a16="http://schemas.microsoft.com/office/drawing/2014/main" id="{0005CD83-8543-654F-A7A2-F6B7D5098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7" y="1076"/>
                <a:ext cx="89" cy="100"/>
              </a:xfrm>
              <a:custGeom>
                <a:avLst/>
                <a:gdLst>
                  <a:gd name="T0" fmla="*/ 85 w 89"/>
                  <a:gd name="T1" fmla="*/ 76 h 100"/>
                  <a:gd name="T2" fmla="*/ 41 w 89"/>
                  <a:gd name="T3" fmla="*/ 17 h 100"/>
                  <a:gd name="T4" fmla="*/ 1 w 89"/>
                  <a:gd name="T5" fmla="*/ 0 h 100"/>
                  <a:gd name="T6" fmla="*/ 0 w 89"/>
                  <a:gd name="T7" fmla="*/ 17 h 100"/>
                  <a:gd name="T8" fmla="*/ 18 w 89"/>
                  <a:gd name="T9" fmla="*/ 47 h 100"/>
                  <a:gd name="T10" fmla="*/ 65 w 89"/>
                  <a:gd name="T11" fmla="*/ 86 h 100"/>
                  <a:gd name="T12" fmla="*/ 79 w 89"/>
                  <a:gd name="T13" fmla="*/ 100 h 100"/>
                  <a:gd name="T14" fmla="*/ 89 w 89"/>
                  <a:gd name="T15" fmla="*/ 93 h 100"/>
                  <a:gd name="T16" fmla="*/ 85 w 89"/>
                  <a:gd name="T17" fmla="*/ 7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00">
                    <a:moveTo>
                      <a:pt x="85" y="76"/>
                    </a:moveTo>
                    <a:lnTo>
                      <a:pt x="41" y="1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18" y="47"/>
                    </a:lnTo>
                    <a:lnTo>
                      <a:pt x="65" y="86"/>
                    </a:lnTo>
                    <a:lnTo>
                      <a:pt x="79" y="100"/>
                    </a:lnTo>
                    <a:lnTo>
                      <a:pt x="89" y="93"/>
                    </a:lnTo>
                    <a:lnTo>
                      <a:pt x="85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3" name="Freeform 157">
                <a:extLst>
                  <a:ext uri="{FF2B5EF4-FFF2-40B4-BE49-F238E27FC236}">
                    <a16:creationId xmlns:a16="http://schemas.microsoft.com/office/drawing/2014/main" id="{8533045E-FD35-EBC8-4F77-AA4BE6C8A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198"/>
                <a:ext cx="110" cy="112"/>
              </a:xfrm>
              <a:custGeom>
                <a:avLst/>
                <a:gdLst>
                  <a:gd name="T0" fmla="*/ 110 w 110"/>
                  <a:gd name="T1" fmla="*/ 112 h 112"/>
                  <a:gd name="T2" fmla="*/ 94 w 110"/>
                  <a:gd name="T3" fmla="*/ 94 h 112"/>
                  <a:gd name="T4" fmla="*/ 64 w 110"/>
                  <a:gd name="T5" fmla="*/ 47 h 112"/>
                  <a:gd name="T6" fmla="*/ 18 w 110"/>
                  <a:gd name="T7" fmla="*/ 0 h 112"/>
                  <a:gd name="T8" fmla="*/ 0 w 110"/>
                  <a:gd name="T9" fmla="*/ 0 h 112"/>
                  <a:gd name="T10" fmla="*/ 8 w 110"/>
                  <a:gd name="T11" fmla="*/ 17 h 112"/>
                  <a:gd name="T12" fmla="*/ 42 w 110"/>
                  <a:gd name="T13" fmla="*/ 64 h 112"/>
                  <a:gd name="T14" fmla="*/ 77 w 110"/>
                  <a:gd name="T15" fmla="*/ 110 h 112"/>
                  <a:gd name="T16" fmla="*/ 110 w 110"/>
                  <a:gd name="T1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112">
                    <a:moveTo>
                      <a:pt x="110" y="112"/>
                    </a:moveTo>
                    <a:lnTo>
                      <a:pt x="94" y="94"/>
                    </a:lnTo>
                    <a:lnTo>
                      <a:pt x="64" y="47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8" y="17"/>
                    </a:lnTo>
                    <a:lnTo>
                      <a:pt x="42" y="64"/>
                    </a:lnTo>
                    <a:lnTo>
                      <a:pt x="77" y="110"/>
                    </a:lnTo>
                    <a:lnTo>
                      <a:pt x="110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4" name="Freeform 158">
                <a:extLst>
                  <a:ext uri="{FF2B5EF4-FFF2-40B4-BE49-F238E27FC236}">
                    <a16:creationId xmlns:a16="http://schemas.microsoft.com/office/drawing/2014/main" id="{91C8332B-4A1A-F48C-51D4-E51631DF2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2" y="332"/>
                <a:ext cx="320" cy="1166"/>
              </a:xfrm>
              <a:custGeom>
                <a:avLst/>
                <a:gdLst>
                  <a:gd name="T0" fmla="*/ 45 w 320"/>
                  <a:gd name="T1" fmla="*/ 142 h 1166"/>
                  <a:gd name="T2" fmla="*/ 56 w 320"/>
                  <a:gd name="T3" fmla="*/ 207 h 1166"/>
                  <a:gd name="T4" fmla="*/ 29 w 320"/>
                  <a:gd name="T5" fmla="*/ 251 h 1166"/>
                  <a:gd name="T6" fmla="*/ 33 w 320"/>
                  <a:gd name="T7" fmla="*/ 310 h 1166"/>
                  <a:gd name="T8" fmla="*/ 49 w 320"/>
                  <a:gd name="T9" fmla="*/ 358 h 1166"/>
                  <a:gd name="T10" fmla="*/ 24 w 320"/>
                  <a:gd name="T11" fmla="*/ 408 h 1166"/>
                  <a:gd name="T12" fmla="*/ 51 w 320"/>
                  <a:gd name="T13" fmla="*/ 492 h 1166"/>
                  <a:gd name="T14" fmla="*/ 17 w 320"/>
                  <a:gd name="T15" fmla="*/ 563 h 1166"/>
                  <a:gd name="T16" fmla="*/ 35 w 320"/>
                  <a:gd name="T17" fmla="*/ 633 h 1166"/>
                  <a:gd name="T18" fmla="*/ 44 w 320"/>
                  <a:gd name="T19" fmla="*/ 684 h 1166"/>
                  <a:gd name="T20" fmla="*/ 10 w 320"/>
                  <a:gd name="T21" fmla="*/ 727 h 1166"/>
                  <a:gd name="T22" fmla="*/ 29 w 320"/>
                  <a:gd name="T23" fmla="*/ 818 h 1166"/>
                  <a:gd name="T24" fmla="*/ 27 w 320"/>
                  <a:gd name="T25" fmla="*/ 866 h 1166"/>
                  <a:gd name="T26" fmla="*/ 0 w 320"/>
                  <a:gd name="T27" fmla="*/ 925 h 1166"/>
                  <a:gd name="T28" fmla="*/ 16 w 320"/>
                  <a:gd name="T29" fmla="*/ 976 h 1166"/>
                  <a:gd name="T30" fmla="*/ 17 w 320"/>
                  <a:gd name="T31" fmla="*/ 1023 h 1166"/>
                  <a:gd name="T32" fmla="*/ 24 w 320"/>
                  <a:gd name="T33" fmla="*/ 1071 h 1166"/>
                  <a:gd name="T34" fmla="*/ 45 w 320"/>
                  <a:gd name="T35" fmla="*/ 1115 h 1166"/>
                  <a:gd name="T36" fmla="*/ 49 w 320"/>
                  <a:gd name="T37" fmla="*/ 1166 h 1166"/>
                  <a:gd name="T38" fmla="*/ 121 w 320"/>
                  <a:gd name="T39" fmla="*/ 1122 h 1166"/>
                  <a:gd name="T40" fmla="*/ 205 w 320"/>
                  <a:gd name="T41" fmla="*/ 1112 h 1166"/>
                  <a:gd name="T42" fmla="*/ 265 w 320"/>
                  <a:gd name="T43" fmla="*/ 1087 h 1166"/>
                  <a:gd name="T44" fmla="*/ 283 w 320"/>
                  <a:gd name="T45" fmla="*/ 1055 h 1166"/>
                  <a:gd name="T46" fmla="*/ 288 w 320"/>
                  <a:gd name="T47" fmla="*/ 991 h 1166"/>
                  <a:gd name="T48" fmla="*/ 275 w 320"/>
                  <a:gd name="T49" fmla="*/ 905 h 1166"/>
                  <a:gd name="T50" fmla="*/ 261 w 320"/>
                  <a:gd name="T51" fmla="*/ 861 h 1166"/>
                  <a:gd name="T52" fmla="*/ 270 w 320"/>
                  <a:gd name="T53" fmla="*/ 807 h 1166"/>
                  <a:gd name="T54" fmla="*/ 244 w 320"/>
                  <a:gd name="T55" fmla="*/ 747 h 1166"/>
                  <a:gd name="T56" fmla="*/ 281 w 320"/>
                  <a:gd name="T57" fmla="*/ 700 h 1166"/>
                  <a:gd name="T58" fmla="*/ 253 w 320"/>
                  <a:gd name="T59" fmla="*/ 633 h 1166"/>
                  <a:gd name="T60" fmla="*/ 239 w 320"/>
                  <a:gd name="T61" fmla="*/ 570 h 1166"/>
                  <a:gd name="T62" fmla="*/ 293 w 320"/>
                  <a:gd name="T63" fmla="*/ 522 h 1166"/>
                  <a:gd name="T64" fmla="*/ 275 w 320"/>
                  <a:gd name="T65" fmla="*/ 486 h 1166"/>
                  <a:gd name="T66" fmla="*/ 275 w 320"/>
                  <a:gd name="T67" fmla="*/ 427 h 1166"/>
                  <a:gd name="T68" fmla="*/ 249 w 320"/>
                  <a:gd name="T69" fmla="*/ 390 h 1166"/>
                  <a:gd name="T70" fmla="*/ 270 w 320"/>
                  <a:gd name="T71" fmla="*/ 342 h 1166"/>
                  <a:gd name="T72" fmla="*/ 253 w 320"/>
                  <a:gd name="T73" fmla="*/ 304 h 1166"/>
                  <a:gd name="T74" fmla="*/ 253 w 320"/>
                  <a:gd name="T75" fmla="*/ 272 h 1166"/>
                  <a:gd name="T76" fmla="*/ 272 w 320"/>
                  <a:gd name="T77" fmla="*/ 243 h 1166"/>
                  <a:gd name="T78" fmla="*/ 248 w 320"/>
                  <a:gd name="T79" fmla="*/ 205 h 1166"/>
                  <a:gd name="T80" fmla="*/ 244 w 320"/>
                  <a:gd name="T81" fmla="*/ 151 h 1166"/>
                  <a:gd name="T82" fmla="*/ 305 w 320"/>
                  <a:gd name="T83" fmla="*/ 83 h 1166"/>
                  <a:gd name="T84" fmla="*/ 320 w 320"/>
                  <a:gd name="T85" fmla="*/ 10 h 1166"/>
                  <a:gd name="T86" fmla="*/ 283 w 320"/>
                  <a:gd name="T87" fmla="*/ 10 h 1166"/>
                  <a:gd name="T88" fmla="*/ 176 w 320"/>
                  <a:gd name="T89" fmla="*/ 66 h 1166"/>
                  <a:gd name="T90" fmla="*/ 88 w 320"/>
                  <a:gd name="T91" fmla="*/ 99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0" h="1166">
                    <a:moveTo>
                      <a:pt x="56" y="110"/>
                    </a:moveTo>
                    <a:lnTo>
                      <a:pt x="45" y="142"/>
                    </a:lnTo>
                    <a:lnTo>
                      <a:pt x="54" y="174"/>
                    </a:lnTo>
                    <a:lnTo>
                      <a:pt x="56" y="207"/>
                    </a:lnTo>
                    <a:lnTo>
                      <a:pt x="45" y="227"/>
                    </a:lnTo>
                    <a:lnTo>
                      <a:pt x="29" y="251"/>
                    </a:lnTo>
                    <a:lnTo>
                      <a:pt x="22" y="287"/>
                    </a:lnTo>
                    <a:lnTo>
                      <a:pt x="33" y="310"/>
                    </a:lnTo>
                    <a:lnTo>
                      <a:pt x="49" y="337"/>
                    </a:lnTo>
                    <a:lnTo>
                      <a:pt x="49" y="358"/>
                    </a:lnTo>
                    <a:lnTo>
                      <a:pt x="38" y="381"/>
                    </a:lnTo>
                    <a:lnTo>
                      <a:pt x="24" y="408"/>
                    </a:lnTo>
                    <a:lnTo>
                      <a:pt x="29" y="435"/>
                    </a:lnTo>
                    <a:lnTo>
                      <a:pt x="51" y="492"/>
                    </a:lnTo>
                    <a:lnTo>
                      <a:pt x="49" y="516"/>
                    </a:lnTo>
                    <a:lnTo>
                      <a:pt x="17" y="563"/>
                    </a:lnTo>
                    <a:lnTo>
                      <a:pt x="17" y="602"/>
                    </a:lnTo>
                    <a:lnTo>
                      <a:pt x="35" y="633"/>
                    </a:lnTo>
                    <a:lnTo>
                      <a:pt x="45" y="661"/>
                    </a:lnTo>
                    <a:lnTo>
                      <a:pt x="44" y="684"/>
                    </a:lnTo>
                    <a:lnTo>
                      <a:pt x="16" y="709"/>
                    </a:lnTo>
                    <a:lnTo>
                      <a:pt x="10" y="727"/>
                    </a:lnTo>
                    <a:lnTo>
                      <a:pt x="16" y="770"/>
                    </a:lnTo>
                    <a:lnTo>
                      <a:pt x="29" y="818"/>
                    </a:lnTo>
                    <a:lnTo>
                      <a:pt x="29" y="844"/>
                    </a:lnTo>
                    <a:lnTo>
                      <a:pt x="27" y="866"/>
                    </a:lnTo>
                    <a:lnTo>
                      <a:pt x="7" y="898"/>
                    </a:lnTo>
                    <a:lnTo>
                      <a:pt x="0" y="925"/>
                    </a:lnTo>
                    <a:lnTo>
                      <a:pt x="1" y="955"/>
                    </a:lnTo>
                    <a:lnTo>
                      <a:pt x="16" y="976"/>
                    </a:lnTo>
                    <a:lnTo>
                      <a:pt x="33" y="996"/>
                    </a:lnTo>
                    <a:lnTo>
                      <a:pt x="17" y="1023"/>
                    </a:lnTo>
                    <a:lnTo>
                      <a:pt x="10" y="1050"/>
                    </a:lnTo>
                    <a:lnTo>
                      <a:pt x="24" y="1071"/>
                    </a:lnTo>
                    <a:lnTo>
                      <a:pt x="44" y="1087"/>
                    </a:lnTo>
                    <a:lnTo>
                      <a:pt x="45" y="1115"/>
                    </a:lnTo>
                    <a:lnTo>
                      <a:pt x="45" y="1137"/>
                    </a:lnTo>
                    <a:lnTo>
                      <a:pt x="49" y="1166"/>
                    </a:lnTo>
                    <a:lnTo>
                      <a:pt x="84" y="1142"/>
                    </a:lnTo>
                    <a:lnTo>
                      <a:pt x="121" y="1122"/>
                    </a:lnTo>
                    <a:lnTo>
                      <a:pt x="154" y="1112"/>
                    </a:lnTo>
                    <a:lnTo>
                      <a:pt x="205" y="1112"/>
                    </a:lnTo>
                    <a:lnTo>
                      <a:pt x="242" y="1106"/>
                    </a:lnTo>
                    <a:lnTo>
                      <a:pt x="265" y="1087"/>
                    </a:lnTo>
                    <a:lnTo>
                      <a:pt x="303" y="1077"/>
                    </a:lnTo>
                    <a:lnTo>
                      <a:pt x="283" y="1055"/>
                    </a:lnTo>
                    <a:lnTo>
                      <a:pt x="275" y="1025"/>
                    </a:lnTo>
                    <a:lnTo>
                      <a:pt x="288" y="991"/>
                    </a:lnTo>
                    <a:lnTo>
                      <a:pt x="286" y="941"/>
                    </a:lnTo>
                    <a:lnTo>
                      <a:pt x="275" y="905"/>
                    </a:lnTo>
                    <a:lnTo>
                      <a:pt x="265" y="887"/>
                    </a:lnTo>
                    <a:lnTo>
                      <a:pt x="261" y="861"/>
                    </a:lnTo>
                    <a:lnTo>
                      <a:pt x="275" y="828"/>
                    </a:lnTo>
                    <a:lnTo>
                      <a:pt x="270" y="807"/>
                    </a:lnTo>
                    <a:lnTo>
                      <a:pt x="242" y="768"/>
                    </a:lnTo>
                    <a:lnTo>
                      <a:pt x="244" y="747"/>
                    </a:lnTo>
                    <a:lnTo>
                      <a:pt x="255" y="727"/>
                    </a:lnTo>
                    <a:lnTo>
                      <a:pt x="281" y="700"/>
                    </a:lnTo>
                    <a:lnTo>
                      <a:pt x="272" y="679"/>
                    </a:lnTo>
                    <a:lnTo>
                      <a:pt x="253" y="633"/>
                    </a:lnTo>
                    <a:lnTo>
                      <a:pt x="239" y="602"/>
                    </a:lnTo>
                    <a:lnTo>
                      <a:pt x="239" y="570"/>
                    </a:lnTo>
                    <a:lnTo>
                      <a:pt x="288" y="552"/>
                    </a:lnTo>
                    <a:lnTo>
                      <a:pt x="293" y="522"/>
                    </a:lnTo>
                    <a:lnTo>
                      <a:pt x="288" y="503"/>
                    </a:lnTo>
                    <a:lnTo>
                      <a:pt x="275" y="486"/>
                    </a:lnTo>
                    <a:lnTo>
                      <a:pt x="277" y="460"/>
                    </a:lnTo>
                    <a:lnTo>
                      <a:pt x="275" y="427"/>
                    </a:lnTo>
                    <a:lnTo>
                      <a:pt x="261" y="411"/>
                    </a:lnTo>
                    <a:lnTo>
                      <a:pt x="249" y="390"/>
                    </a:lnTo>
                    <a:lnTo>
                      <a:pt x="258" y="368"/>
                    </a:lnTo>
                    <a:lnTo>
                      <a:pt x="270" y="342"/>
                    </a:lnTo>
                    <a:lnTo>
                      <a:pt x="270" y="326"/>
                    </a:lnTo>
                    <a:lnTo>
                      <a:pt x="253" y="304"/>
                    </a:lnTo>
                    <a:lnTo>
                      <a:pt x="248" y="287"/>
                    </a:lnTo>
                    <a:lnTo>
                      <a:pt x="253" y="272"/>
                    </a:lnTo>
                    <a:lnTo>
                      <a:pt x="270" y="261"/>
                    </a:lnTo>
                    <a:lnTo>
                      <a:pt x="272" y="243"/>
                    </a:lnTo>
                    <a:lnTo>
                      <a:pt x="267" y="233"/>
                    </a:lnTo>
                    <a:lnTo>
                      <a:pt x="248" y="205"/>
                    </a:lnTo>
                    <a:lnTo>
                      <a:pt x="242" y="174"/>
                    </a:lnTo>
                    <a:lnTo>
                      <a:pt x="244" y="151"/>
                    </a:lnTo>
                    <a:lnTo>
                      <a:pt x="261" y="130"/>
                    </a:lnTo>
                    <a:lnTo>
                      <a:pt x="305" y="83"/>
                    </a:lnTo>
                    <a:lnTo>
                      <a:pt x="320" y="43"/>
                    </a:lnTo>
                    <a:lnTo>
                      <a:pt x="320" y="10"/>
                    </a:lnTo>
                    <a:lnTo>
                      <a:pt x="305" y="0"/>
                    </a:lnTo>
                    <a:lnTo>
                      <a:pt x="283" y="10"/>
                    </a:lnTo>
                    <a:lnTo>
                      <a:pt x="228" y="44"/>
                    </a:lnTo>
                    <a:lnTo>
                      <a:pt x="176" y="66"/>
                    </a:lnTo>
                    <a:lnTo>
                      <a:pt x="123" y="88"/>
                    </a:lnTo>
                    <a:lnTo>
                      <a:pt x="88" y="99"/>
                    </a:lnTo>
                    <a:lnTo>
                      <a:pt x="56" y="1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5" name="Freeform 159">
                <a:extLst>
                  <a:ext uri="{FF2B5EF4-FFF2-40B4-BE49-F238E27FC236}">
                    <a16:creationId xmlns:a16="http://schemas.microsoft.com/office/drawing/2014/main" id="{3D134CD2-A19A-92D2-F0F0-8D8B08A00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" y="322"/>
                <a:ext cx="565" cy="1192"/>
              </a:xfrm>
              <a:custGeom>
                <a:avLst/>
                <a:gdLst>
                  <a:gd name="T0" fmla="*/ 368 w 565"/>
                  <a:gd name="T1" fmla="*/ 1120 h 1192"/>
                  <a:gd name="T2" fmla="*/ 260 w 565"/>
                  <a:gd name="T3" fmla="*/ 1157 h 1192"/>
                  <a:gd name="T4" fmla="*/ 45 w 565"/>
                  <a:gd name="T5" fmla="*/ 964 h 1192"/>
                  <a:gd name="T6" fmla="*/ 34 w 565"/>
                  <a:gd name="T7" fmla="*/ 997 h 1192"/>
                  <a:gd name="T8" fmla="*/ 267 w 565"/>
                  <a:gd name="T9" fmla="*/ 1192 h 1192"/>
                  <a:gd name="T10" fmla="*/ 379 w 565"/>
                  <a:gd name="T11" fmla="*/ 1132 h 1192"/>
                  <a:gd name="T12" fmla="*/ 534 w 565"/>
                  <a:gd name="T13" fmla="*/ 1081 h 1192"/>
                  <a:gd name="T14" fmla="*/ 526 w 565"/>
                  <a:gd name="T15" fmla="*/ 997 h 1192"/>
                  <a:gd name="T16" fmla="*/ 495 w 565"/>
                  <a:gd name="T17" fmla="*/ 903 h 1192"/>
                  <a:gd name="T18" fmla="*/ 510 w 565"/>
                  <a:gd name="T19" fmla="*/ 828 h 1192"/>
                  <a:gd name="T20" fmla="*/ 478 w 565"/>
                  <a:gd name="T21" fmla="*/ 753 h 1192"/>
                  <a:gd name="T22" fmla="*/ 494 w 565"/>
                  <a:gd name="T23" fmla="*/ 666 h 1192"/>
                  <a:gd name="T24" fmla="*/ 506 w 565"/>
                  <a:gd name="T25" fmla="*/ 580 h 1192"/>
                  <a:gd name="T26" fmla="*/ 510 w 565"/>
                  <a:gd name="T27" fmla="*/ 472 h 1192"/>
                  <a:gd name="T28" fmla="*/ 488 w 565"/>
                  <a:gd name="T29" fmla="*/ 380 h 1192"/>
                  <a:gd name="T30" fmla="*/ 478 w 565"/>
                  <a:gd name="T31" fmla="*/ 308 h 1192"/>
                  <a:gd name="T32" fmla="*/ 504 w 565"/>
                  <a:gd name="T33" fmla="*/ 245 h 1192"/>
                  <a:gd name="T34" fmla="*/ 490 w 565"/>
                  <a:gd name="T35" fmla="*/ 140 h 1192"/>
                  <a:gd name="T36" fmla="*/ 559 w 565"/>
                  <a:gd name="T37" fmla="*/ 12 h 1192"/>
                  <a:gd name="T38" fmla="*/ 528 w 565"/>
                  <a:gd name="T39" fmla="*/ 39 h 1192"/>
                  <a:gd name="T40" fmla="*/ 457 w 565"/>
                  <a:gd name="T41" fmla="*/ 156 h 1192"/>
                  <a:gd name="T42" fmla="*/ 354 w 565"/>
                  <a:gd name="T43" fmla="*/ 254 h 1192"/>
                  <a:gd name="T44" fmla="*/ 461 w 565"/>
                  <a:gd name="T45" fmla="*/ 217 h 1192"/>
                  <a:gd name="T46" fmla="*/ 451 w 565"/>
                  <a:gd name="T47" fmla="*/ 286 h 1192"/>
                  <a:gd name="T48" fmla="*/ 401 w 565"/>
                  <a:gd name="T49" fmla="*/ 358 h 1192"/>
                  <a:gd name="T50" fmla="*/ 474 w 565"/>
                  <a:gd name="T51" fmla="*/ 342 h 1192"/>
                  <a:gd name="T52" fmla="*/ 455 w 565"/>
                  <a:gd name="T53" fmla="*/ 397 h 1192"/>
                  <a:gd name="T54" fmla="*/ 450 w 565"/>
                  <a:gd name="T55" fmla="*/ 456 h 1192"/>
                  <a:gd name="T56" fmla="*/ 343 w 565"/>
                  <a:gd name="T57" fmla="*/ 535 h 1192"/>
                  <a:gd name="T58" fmla="*/ 463 w 565"/>
                  <a:gd name="T59" fmla="*/ 481 h 1192"/>
                  <a:gd name="T60" fmla="*/ 506 w 565"/>
                  <a:gd name="T61" fmla="*/ 535 h 1192"/>
                  <a:gd name="T62" fmla="*/ 434 w 565"/>
                  <a:gd name="T63" fmla="*/ 586 h 1192"/>
                  <a:gd name="T64" fmla="*/ 299 w 565"/>
                  <a:gd name="T65" fmla="*/ 650 h 1192"/>
                  <a:gd name="T66" fmla="*/ 451 w 565"/>
                  <a:gd name="T67" fmla="*/ 623 h 1192"/>
                  <a:gd name="T68" fmla="*/ 483 w 565"/>
                  <a:gd name="T69" fmla="*/ 725 h 1192"/>
                  <a:gd name="T70" fmla="*/ 303 w 565"/>
                  <a:gd name="T71" fmla="*/ 773 h 1192"/>
                  <a:gd name="T72" fmla="*/ 401 w 565"/>
                  <a:gd name="T73" fmla="*/ 769 h 1192"/>
                  <a:gd name="T74" fmla="*/ 463 w 565"/>
                  <a:gd name="T75" fmla="*/ 800 h 1192"/>
                  <a:gd name="T76" fmla="*/ 461 w 565"/>
                  <a:gd name="T77" fmla="*/ 860 h 1192"/>
                  <a:gd name="T78" fmla="*/ 288 w 565"/>
                  <a:gd name="T79" fmla="*/ 894 h 1192"/>
                  <a:gd name="T80" fmla="*/ 373 w 565"/>
                  <a:gd name="T81" fmla="*/ 894 h 1192"/>
                  <a:gd name="T82" fmla="*/ 472 w 565"/>
                  <a:gd name="T83" fmla="*/ 878 h 1192"/>
                  <a:gd name="T84" fmla="*/ 386 w 565"/>
                  <a:gd name="T85" fmla="*/ 958 h 1192"/>
                  <a:gd name="T86" fmla="*/ 288 w 565"/>
                  <a:gd name="T87" fmla="*/ 1006 h 1192"/>
                  <a:gd name="T88" fmla="*/ 412 w 565"/>
                  <a:gd name="T89" fmla="*/ 962 h 1192"/>
                  <a:gd name="T90" fmla="*/ 485 w 565"/>
                  <a:gd name="T91" fmla="*/ 946 h 1192"/>
                  <a:gd name="T92" fmla="*/ 483 w 565"/>
                  <a:gd name="T93" fmla="*/ 1017 h 1192"/>
                  <a:gd name="T94" fmla="*/ 494 w 565"/>
                  <a:gd name="T95" fmla="*/ 1076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5" h="1192">
                    <a:moveTo>
                      <a:pt x="479" y="1078"/>
                    </a:moveTo>
                    <a:lnTo>
                      <a:pt x="455" y="1105"/>
                    </a:lnTo>
                    <a:lnTo>
                      <a:pt x="417" y="1113"/>
                    </a:lnTo>
                    <a:lnTo>
                      <a:pt x="368" y="1120"/>
                    </a:lnTo>
                    <a:lnTo>
                      <a:pt x="315" y="1131"/>
                    </a:lnTo>
                    <a:lnTo>
                      <a:pt x="281" y="1152"/>
                    </a:lnTo>
                    <a:lnTo>
                      <a:pt x="270" y="1163"/>
                    </a:lnTo>
                    <a:lnTo>
                      <a:pt x="260" y="1157"/>
                    </a:lnTo>
                    <a:lnTo>
                      <a:pt x="196" y="1110"/>
                    </a:lnTo>
                    <a:lnTo>
                      <a:pt x="114" y="1045"/>
                    </a:lnTo>
                    <a:lnTo>
                      <a:pt x="86" y="1006"/>
                    </a:lnTo>
                    <a:lnTo>
                      <a:pt x="45" y="964"/>
                    </a:lnTo>
                    <a:lnTo>
                      <a:pt x="32" y="932"/>
                    </a:lnTo>
                    <a:lnTo>
                      <a:pt x="0" y="926"/>
                    </a:lnTo>
                    <a:lnTo>
                      <a:pt x="16" y="962"/>
                    </a:lnTo>
                    <a:lnTo>
                      <a:pt x="34" y="997"/>
                    </a:lnTo>
                    <a:lnTo>
                      <a:pt x="86" y="1035"/>
                    </a:lnTo>
                    <a:lnTo>
                      <a:pt x="123" y="1081"/>
                    </a:lnTo>
                    <a:lnTo>
                      <a:pt x="212" y="1138"/>
                    </a:lnTo>
                    <a:lnTo>
                      <a:pt x="267" y="1192"/>
                    </a:lnTo>
                    <a:lnTo>
                      <a:pt x="288" y="1186"/>
                    </a:lnTo>
                    <a:lnTo>
                      <a:pt x="310" y="1159"/>
                    </a:lnTo>
                    <a:lnTo>
                      <a:pt x="341" y="1143"/>
                    </a:lnTo>
                    <a:lnTo>
                      <a:pt x="379" y="1132"/>
                    </a:lnTo>
                    <a:lnTo>
                      <a:pt x="461" y="1125"/>
                    </a:lnTo>
                    <a:lnTo>
                      <a:pt x="485" y="1110"/>
                    </a:lnTo>
                    <a:lnTo>
                      <a:pt x="526" y="1099"/>
                    </a:lnTo>
                    <a:lnTo>
                      <a:pt x="534" y="1081"/>
                    </a:lnTo>
                    <a:lnTo>
                      <a:pt x="521" y="1060"/>
                    </a:lnTo>
                    <a:lnTo>
                      <a:pt x="506" y="1038"/>
                    </a:lnTo>
                    <a:lnTo>
                      <a:pt x="515" y="1011"/>
                    </a:lnTo>
                    <a:lnTo>
                      <a:pt x="526" y="997"/>
                    </a:lnTo>
                    <a:lnTo>
                      <a:pt x="526" y="974"/>
                    </a:lnTo>
                    <a:lnTo>
                      <a:pt x="515" y="937"/>
                    </a:lnTo>
                    <a:lnTo>
                      <a:pt x="510" y="919"/>
                    </a:lnTo>
                    <a:lnTo>
                      <a:pt x="495" y="903"/>
                    </a:lnTo>
                    <a:lnTo>
                      <a:pt x="488" y="883"/>
                    </a:lnTo>
                    <a:lnTo>
                      <a:pt x="495" y="865"/>
                    </a:lnTo>
                    <a:lnTo>
                      <a:pt x="512" y="851"/>
                    </a:lnTo>
                    <a:lnTo>
                      <a:pt x="510" y="828"/>
                    </a:lnTo>
                    <a:lnTo>
                      <a:pt x="501" y="811"/>
                    </a:lnTo>
                    <a:lnTo>
                      <a:pt x="483" y="785"/>
                    </a:lnTo>
                    <a:lnTo>
                      <a:pt x="472" y="773"/>
                    </a:lnTo>
                    <a:lnTo>
                      <a:pt x="478" y="753"/>
                    </a:lnTo>
                    <a:lnTo>
                      <a:pt x="504" y="737"/>
                    </a:lnTo>
                    <a:lnTo>
                      <a:pt x="515" y="716"/>
                    </a:lnTo>
                    <a:lnTo>
                      <a:pt x="512" y="698"/>
                    </a:lnTo>
                    <a:lnTo>
                      <a:pt x="494" y="666"/>
                    </a:lnTo>
                    <a:lnTo>
                      <a:pt x="474" y="629"/>
                    </a:lnTo>
                    <a:lnTo>
                      <a:pt x="467" y="602"/>
                    </a:lnTo>
                    <a:lnTo>
                      <a:pt x="478" y="591"/>
                    </a:lnTo>
                    <a:lnTo>
                      <a:pt x="506" y="580"/>
                    </a:lnTo>
                    <a:lnTo>
                      <a:pt x="522" y="570"/>
                    </a:lnTo>
                    <a:lnTo>
                      <a:pt x="526" y="535"/>
                    </a:lnTo>
                    <a:lnTo>
                      <a:pt x="506" y="497"/>
                    </a:lnTo>
                    <a:lnTo>
                      <a:pt x="510" y="472"/>
                    </a:lnTo>
                    <a:lnTo>
                      <a:pt x="517" y="449"/>
                    </a:lnTo>
                    <a:lnTo>
                      <a:pt x="499" y="422"/>
                    </a:lnTo>
                    <a:lnTo>
                      <a:pt x="483" y="397"/>
                    </a:lnTo>
                    <a:lnTo>
                      <a:pt x="488" y="380"/>
                    </a:lnTo>
                    <a:lnTo>
                      <a:pt x="499" y="363"/>
                    </a:lnTo>
                    <a:lnTo>
                      <a:pt x="499" y="336"/>
                    </a:lnTo>
                    <a:lnTo>
                      <a:pt x="488" y="320"/>
                    </a:lnTo>
                    <a:lnTo>
                      <a:pt x="478" y="308"/>
                    </a:lnTo>
                    <a:lnTo>
                      <a:pt x="479" y="288"/>
                    </a:lnTo>
                    <a:lnTo>
                      <a:pt x="499" y="277"/>
                    </a:lnTo>
                    <a:lnTo>
                      <a:pt x="510" y="267"/>
                    </a:lnTo>
                    <a:lnTo>
                      <a:pt x="504" y="245"/>
                    </a:lnTo>
                    <a:lnTo>
                      <a:pt x="483" y="217"/>
                    </a:lnTo>
                    <a:lnTo>
                      <a:pt x="474" y="194"/>
                    </a:lnTo>
                    <a:lnTo>
                      <a:pt x="472" y="167"/>
                    </a:lnTo>
                    <a:lnTo>
                      <a:pt x="490" y="140"/>
                    </a:lnTo>
                    <a:lnTo>
                      <a:pt x="528" y="99"/>
                    </a:lnTo>
                    <a:lnTo>
                      <a:pt x="548" y="66"/>
                    </a:lnTo>
                    <a:lnTo>
                      <a:pt x="565" y="39"/>
                    </a:lnTo>
                    <a:lnTo>
                      <a:pt x="559" y="12"/>
                    </a:lnTo>
                    <a:lnTo>
                      <a:pt x="545" y="0"/>
                    </a:lnTo>
                    <a:lnTo>
                      <a:pt x="534" y="1"/>
                    </a:lnTo>
                    <a:lnTo>
                      <a:pt x="515" y="23"/>
                    </a:lnTo>
                    <a:lnTo>
                      <a:pt x="528" y="39"/>
                    </a:lnTo>
                    <a:lnTo>
                      <a:pt x="526" y="66"/>
                    </a:lnTo>
                    <a:lnTo>
                      <a:pt x="501" y="113"/>
                    </a:lnTo>
                    <a:lnTo>
                      <a:pt x="469" y="140"/>
                    </a:lnTo>
                    <a:lnTo>
                      <a:pt x="457" y="156"/>
                    </a:lnTo>
                    <a:lnTo>
                      <a:pt x="450" y="178"/>
                    </a:lnTo>
                    <a:lnTo>
                      <a:pt x="446" y="190"/>
                    </a:lnTo>
                    <a:lnTo>
                      <a:pt x="398" y="229"/>
                    </a:lnTo>
                    <a:lnTo>
                      <a:pt x="354" y="254"/>
                    </a:lnTo>
                    <a:lnTo>
                      <a:pt x="348" y="272"/>
                    </a:lnTo>
                    <a:lnTo>
                      <a:pt x="363" y="276"/>
                    </a:lnTo>
                    <a:lnTo>
                      <a:pt x="428" y="229"/>
                    </a:lnTo>
                    <a:lnTo>
                      <a:pt x="461" y="217"/>
                    </a:lnTo>
                    <a:lnTo>
                      <a:pt x="478" y="249"/>
                    </a:lnTo>
                    <a:lnTo>
                      <a:pt x="483" y="261"/>
                    </a:lnTo>
                    <a:lnTo>
                      <a:pt x="467" y="276"/>
                    </a:lnTo>
                    <a:lnTo>
                      <a:pt x="451" y="286"/>
                    </a:lnTo>
                    <a:lnTo>
                      <a:pt x="450" y="304"/>
                    </a:lnTo>
                    <a:lnTo>
                      <a:pt x="455" y="324"/>
                    </a:lnTo>
                    <a:lnTo>
                      <a:pt x="441" y="340"/>
                    </a:lnTo>
                    <a:lnTo>
                      <a:pt x="401" y="358"/>
                    </a:lnTo>
                    <a:lnTo>
                      <a:pt x="341" y="384"/>
                    </a:lnTo>
                    <a:lnTo>
                      <a:pt x="363" y="391"/>
                    </a:lnTo>
                    <a:lnTo>
                      <a:pt x="425" y="367"/>
                    </a:lnTo>
                    <a:lnTo>
                      <a:pt x="474" y="342"/>
                    </a:lnTo>
                    <a:lnTo>
                      <a:pt x="483" y="347"/>
                    </a:lnTo>
                    <a:lnTo>
                      <a:pt x="478" y="363"/>
                    </a:lnTo>
                    <a:lnTo>
                      <a:pt x="461" y="380"/>
                    </a:lnTo>
                    <a:lnTo>
                      <a:pt x="455" y="397"/>
                    </a:lnTo>
                    <a:lnTo>
                      <a:pt x="463" y="418"/>
                    </a:lnTo>
                    <a:lnTo>
                      <a:pt x="483" y="434"/>
                    </a:lnTo>
                    <a:lnTo>
                      <a:pt x="483" y="449"/>
                    </a:lnTo>
                    <a:lnTo>
                      <a:pt x="450" y="456"/>
                    </a:lnTo>
                    <a:lnTo>
                      <a:pt x="423" y="492"/>
                    </a:lnTo>
                    <a:lnTo>
                      <a:pt x="391" y="513"/>
                    </a:lnTo>
                    <a:lnTo>
                      <a:pt x="347" y="525"/>
                    </a:lnTo>
                    <a:lnTo>
                      <a:pt x="343" y="535"/>
                    </a:lnTo>
                    <a:lnTo>
                      <a:pt x="370" y="532"/>
                    </a:lnTo>
                    <a:lnTo>
                      <a:pt x="428" y="513"/>
                    </a:lnTo>
                    <a:lnTo>
                      <a:pt x="450" y="497"/>
                    </a:lnTo>
                    <a:lnTo>
                      <a:pt x="463" y="481"/>
                    </a:lnTo>
                    <a:lnTo>
                      <a:pt x="483" y="477"/>
                    </a:lnTo>
                    <a:lnTo>
                      <a:pt x="483" y="497"/>
                    </a:lnTo>
                    <a:lnTo>
                      <a:pt x="495" y="515"/>
                    </a:lnTo>
                    <a:lnTo>
                      <a:pt x="506" y="535"/>
                    </a:lnTo>
                    <a:lnTo>
                      <a:pt x="499" y="552"/>
                    </a:lnTo>
                    <a:lnTo>
                      <a:pt x="474" y="562"/>
                    </a:lnTo>
                    <a:lnTo>
                      <a:pt x="450" y="570"/>
                    </a:lnTo>
                    <a:lnTo>
                      <a:pt x="434" y="586"/>
                    </a:lnTo>
                    <a:lnTo>
                      <a:pt x="359" y="607"/>
                    </a:lnTo>
                    <a:lnTo>
                      <a:pt x="304" y="627"/>
                    </a:lnTo>
                    <a:lnTo>
                      <a:pt x="283" y="638"/>
                    </a:lnTo>
                    <a:lnTo>
                      <a:pt x="299" y="650"/>
                    </a:lnTo>
                    <a:lnTo>
                      <a:pt x="332" y="643"/>
                    </a:lnTo>
                    <a:lnTo>
                      <a:pt x="398" y="618"/>
                    </a:lnTo>
                    <a:lnTo>
                      <a:pt x="441" y="605"/>
                    </a:lnTo>
                    <a:lnTo>
                      <a:pt x="451" y="623"/>
                    </a:lnTo>
                    <a:lnTo>
                      <a:pt x="463" y="656"/>
                    </a:lnTo>
                    <a:lnTo>
                      <a:pt x="483" y="683"/>
                    </a:lnTo>
                    <a:lnTo>
                      <a:pt x="485" y="705"/>
                    </a:lnTo>
                    <a:lnTo>
                      <a:pt x="483" y="725"/>
                    </a:lnTo>
                    <a:lnTo>
                      <a:pt x="461" y="732"/>
                    </a:lnTo>
                    <a:lnTo>
                      <a:pt x="423" y="741"/>
                    </a:lnTo>
                    <a:lnTo>
                      <a:pt x="373" y="762"/>
                    </a:lnTo>
                    <a:lnTo>
                      <a:pt x="303" y="773"/>
                    </a:lnTo>
                    <a:lnTo>
                      <a:pt x="276" y="785"/>
                    </a:lnTo>
                    <a:lnTo>
                      <a:pt x="294" y="794"/>
                    </a:lnTo>
                    <a:lnTo>
                      <a:pt x="357" y="785"/>
                    </a:lnTo>
                    <a:lnTo>
                      <a:pt x="401" y="769"/>
                    </a:lnTo>
                    <a:lnTo>
                      <a:pt x="430" y="759"/>
                    </a:lnTo>
                    <a:lnTo>
                      <a:pt x="455" y="753"/>
                    </a:lnTo>
                    <a:lnTo>
                      <a:pt x="451" y="773"/>
                    </a:lnTo>
                    <a:lnTo>
                      <a:pt x="463" y="800"/>
                    </a:lnTo>
                    <a:lnTo>
                      <a:pt x="479" y="816"/>
                    </a:lnTo>
                    <a:lnTo>
                      <a:pt x="483" y="835"/>
                    </a:lnTo>
                    <a:lnTo>
                      <a:pt x="483" y="851"/>
                    </a:lnTo>
                    <a:lnTo>
                      <a:pt x="461" y="860"/>
                    </a:lnTo>
                    <a:lnTo>
                      <a:pt x="419" y="862"/>
                    </a:lnTo>
                    <a:lnTo>
                      <a:pt x="391" y="871"/>
                    </a:lnTo>
                    <a:lnTo>
                      <a:pt x="325" y="892"/>
                    </a:lnTo>
                    <a:lnTo>
                      <a:pt x="288" y="894"/>
                    </a:lnTo>
                    <a:lnTo>
                      <a:pt x="276" y="910"/>
                    </a:lnTo>
                    <a:lnTo>
                      <a:pt x="292" y="915"/>
                    </a:lnTo>
                    <a:lnTo>
                      <a:pt x="325" y="908"/>
                    </a:lnTo>
                    <a:lnTo>
                      <a:pt x="373" y="894"/>
                    </a:lnTo>
                    <a:lnTo>
                      <a:pt x="401" y="883"/>
                    </a:lnTo>
                    <a:lnTo>
                      <a:pt x="435" y="876"/>
                    </a:lnTo>
                    <a:lnTo>
                      <a:pt x="463" y="878"/>
                    </a:lnTo>
                    <a:lnTo>
                      <a:pt x="472" y="878"/>
                    </a:lnTo>
                    <a:lnTo>
                      <a:pt x="472" y="903"/>
                    </a:lnTo>
                    <a:lnTo>
                      <a:pt x="479" y="915"/>
                    </a:lnTo>
                    <a:lnTo>
                      <a:pt x="430" y="926"/>
                    </a:lnTo>
                    <a:lnTo>
                      <a:pt x="386" y="958"/>
                    </a:lnTo>
                    <a:lnTo>
                      <a:pt x="338" y="976"/>
                    </a:lnTo>
                    <a:lnTo>
                      <a:pt x="304" y="981"/>
                    </a:lnTo>
                    <a:lnTo>
                      <a:pt x="278" y="995"/>
                    </a:lnTo>
                    <a:lnTo>
                      <a:pt x="288" y="1006"/>
                    </a:lnTo>
                    <a:lnTo>
                      <a:pt x="315" y="997"/>
                    </a:lnTo>
                    <a:lnTo>
                      <a:pt x="347" y="986"/>
                    </a:lnTo>
                    <a:lnTo>
                      <a:pt x="381" y="981"/>
                    </a:lnTo>
                    <a:lnTo>
                      <a:pt x="412" y="962"/>
                    </a:lnTo>
                    <a:lnTo>
                      <a:pt x="428" y="946"/>
                    </a:lnTo>
                    <a:lnTo>
                      <a:pt x="450" y="942"/>
                    </a:lnTo>
                    <a:lnTo>
                      <a:pt x="478" y="942"/>
                    </a:lnTo>
                    <a:lnTo>
                      <a:pt x="485" y="946"/>
                    </a:lnTo>
                    <a:lnTo>
                      <a:pt x="494" y="964"/>
                    </a:lnTo>
                    <a:lnTo>
                      <a:pt x="499" y="986"/>
                    </a:lnTo>
                    <a:lnTo>
                      <a:pt x="494" y="1006"/>
                    </a:lnTo>
                    <a:lnTo>
                      <a:pt x="483" y="1017"/>
                    </a:lnTo>
                    <a:lnTo>
                      <a:pt x="474" y="1044"/>
                    </a:lnTo>
                    <a:lnTo>
                      <a:pt x="483" y="1054"/>
                    </a:lnTo>
                    <a:lnTo>
                      <a:pt x="494" y="1065"/>
                    </a:lnTo>
                    <a:lnTo>
                      <a:pt x="494" y="1076"/>
                    </a:lnTo>
                    <a:lnTo>
                      <a:pt x="479" y="10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6" name="Freeform 160">
                <a:extLst>
                  <a:ext uri="{FF2B5EF4-FFF2-40B4-BE49-F238E27FC236}">
                    <a16:creationId xmlns:a16="http://schemas.microsoft.com/office/drawing/2014/main" id="{0AD3FA67-F8A3-5A52-85FE-8F6EE449B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340"/>
                <a:ext cx="169" cy="61"/>
              </a:xfrm>
              <a:custGeom>
                <a:avLst/>
                <a:gdLst>
                  <a:gd name="T0" fmla="*/ 0 w 169"/>
                  <a:gd name="T1" fmla="*/ 48 h 61"/>
                  <a:gd name="T2" fmla="*/ 67 w 169"/>
                  <a:gd name="T3" fmla="*/ 46 h 61"/>
                  <a:gd name="T4" fmla="*/ 93 w 169"/>
                  <a:gd name="T5" fmla="*/ 30 h 61"/>
                  <a:gd name="T6" fmla="*/ 115 w 169"/>
                  <a:gd name="T7" fmla="*/ 12 h 61"/>
                  <a:gd name="T8" fmla="*/ 157 w 169"/>
                  <a:gd name="T9" fmla="*/ 0 h 61"/>
                  <a:gd name="T10" fmla="*/ 169 w 169"/>
                  <a:gd name="T11" fmla="*/ 12 h 61"/>
                  <a:gd name="T12" fmla="*/ 151 w 169"/>
                  <a:gd name="T13" fmla="*/ 17 h 61"/>
                  <a:gd name="T14" fmla="*/ 122 w 169"/>
                  <a:gd name="T15" fmla="*/ 35 h 61"/>
                  <a:gd name="T16" fmla="*/ 106 w 169"/>
                  <a:gd name="T17" fmla="*/ 46 h 61"/>
                  <a:gd name="T18" fmla="*/ 79 w 169"/>
                  <a:gd name="T19" fmla="*/ 54 h 61"/>
                  <a:gd name="T20" fmla="*/ 37 w 169"/>
                  <a:gd name="T21" fmla="*/ 59 h 61"/>
                  <a:gd name="T22" fmla="*/ 3 w 169"/>
                  <a:gd name="T23" fmla="*/ 61 h 61"/>
                  <a:gd name="T24" fmla="*/ 0 w 169"/>
                  <a:gd name="T25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" h="61">
                    <a:moveTo>
                      <a:pt x="0" y="48"/>
                    </a:moveTo>
                    <a:lnTo>
                      <a:pt x="67" y="46"/>
                    </a:lnTo>
                    <a:lnTo>
                      <a:pt x="93" y="30"/>
                    </a:lnTo>
                    <a:lnTo>
                      <a:pt x="115" y="12"/>
                    </a:lnTo>
                    <a:lnTo>
                      <a:pt x="157" y="0"/>
                    </a:lnTo>
                    <a:lnTo>
                      <a:pt x="169" y="12"/>
                    </a:lnTo>
                    <a:lnTo>
                      <a:pt x="151" y="17"/>
                    </a:lnTo>
                    <a:lnTo>
                      <a:pt x="122" y="35"/>
                    </a:lnTo>
                    <a:lnTo>
                      <a:pt x="106" y="46"/>
                    </a:lnTo>
                    <a:lnTo>
                      <a:pt x="79" y="54"/>
                    </a:lnTo>
                    <a:lnTo>
                      <a:pt x="37" y="59"/>
                    </a:lnTo>
                    <a:lnTo>
                      <a:pt x="3" y="61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7" name="Freeform 161">
                <a:extLst>
                  <a:ext uri="{FF2B5EF4-FFF2-40B4-BE49-F238E27FC236}">
                    <a16:creationId xmlns:a16="http://schemas.microsoft.com/office/drawing/2014/main" id="{531AC3A2-C593-2E1C-A188-D13A35F0B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2" y="182"/>
                <a:ext cx="476" cy="262"/>
              </a:xfrm>
              <a:custGeom>
                <a:avLst/>
                <a:gdLst>
                  <a:gd name="T0" fmla="*/ 14 w 476"/>
                  <a:gd name="T1" fmla="*/ 29 h 262"/>
                  <a:gd name="T2" fmla="*/ 70 w 476"/>
                  <a:gd name="T3" fmla="*/ 33 h 262"/>
                  <a:gd name="T4" fmla="*/ 131 w 476"/>
                  <a:gd name="T5" fmla="*/ 34 h 262"/>
                  <a:gd name="T6" fmla="*/ 169 w 476"/>
                  <a:gd name="T7" fmla="*/ 34 h 262"/>
                  <a:gd name="T8" fmla="*/ 200 w 476"/>
                  <a:gd name="T9" fmla="*/ 27 h 262"/>
                  <a:gd name="T10" fmla="*/ 249 w 476"/>
                  <a:gd name="T11" fmla="*/ 12 h 262"/>
                  <a:gd name="T12" fmla="*/ 273 w 476"/>
                  <a:gd name="T13" fmla="*/ 0 h 262"/>
                  <a:gd name="T14" fmla="*/ 306 w 476"/>
                  <a:gd name="T15" fmla="*/ 18 h 262"/>
                  <a:gd name="T16" fmla="*/ 359 w 476"/>
                  <a:gd name="T17" fmla="*/ 55 h 262"/>
                  <a:gd name="T18" fmla="*/ 397 w 476"/>
                  <a:gd name="T19" fmla="*/ 83 h 262"/>
                  <a:gd name="T20" fmla="*/ 447 w 476"/>
                  <a:gd name="T21" fmla="*/ 118 h 262"/>
                  <a:gd name="T22" fmla="*/ 476 w 476"/>
                  <a:gd name="T23" fmla="*/ 143 h 262"/>
                  <a:gd name="T24" fmla="*/ 449 w 476"/>
                  <a:gd name="T25" fmla="*/ 167 h 262"/>
                  <a:gd name="T26" fmla="*/ 421 w 476"/>
                  <a:gd name="T27" fmla="*/ 193 h 262"/>
                  <a:gd name="T28" fmla="*/ 377 w 476"/>
                  <a:gd name="T29" fmla="*/ 211 h 262"/>
                  <a:gd name="T30" fmla="*/ 332 w 476"/>
                  <a:gd name="T31" fmla="*/ 232 h 262"/>
                  <a:gd name="T32" fmla="*/ 290 w 476"/>
                  <a:gd name="T33" fmla="*/ 249 h 262"/>
                  <a:gd name="T34" fmla="*/ 251 w 476"/>
                  <a:gd name="T35" fmla="*/ 254 h 262"/>
                  <a:gd name="T36" fmla="*/ 212 w 476"/>
                  <a:gd name="T37" fmla="*/ 262 h 262"/>
                  <a:gd name="T38" fmla="*/ 162 w 476"/>
                  <a:gd name="T39" fmla="*/ 227 h 262"/>
                  <a:gd name="T40" fmla="*/ 123 w 476"/>
                  <a:gd name="T41" fmla="*/ 195 h 262"/>
                  <a:gd name="T42" fmla="*/ 79 w 476"/>
                  <a:gd name="T43" fmla="*/ 157 h 262"/>
                  <a:gd name="T44" fmla="*/ 44 w 476"/>
                  <a:gd name="T45" fmla="*/ 118 h 262"/>
                  <a:gd name="T46" fmla="*/ 16 w 476"/>
                  <a:gd name="T47" fmla="*/ 90 h 262"/>
                  <a:gd name="T48" fmla="*/ 0 w 476"/>
                  <a:gd name="T49" fmla="*/ 52 h 262"/>
                  <a:gd name="T50" fmla="*/ 14 w 476"/>
                  <a:gd name="T51" fmla="*/ 29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6" h="262">
                    <a:moveTo>
                      <a:pt x="14" y="29"/>
                    </a:moveTo>
                    <a:lnTo>
                      <a:pt x="70" y="33"/>
                    </a:lnTo>
                    <a:lnTo>
                      <a:pt x="131" y="34"/>
                    </a:lnTo>
                    <a:lnTo>
                      <a:pt x="169" y="34"/>
                    </a:lnTo>
                    <a:lnTo>
                      <a:pt x="200" y="27"/>
                    </a:lnTo>
                    <a:lnTo>
                      <a:pt x="249" y="12"/>
                    </a:lnTo>
                    <a:lnTo>
                      <a:pt x="273" y="0"/>
                    </a:lnTo>
                    <a:lnTo>
                      <a:pt x="306" y="18"/>
                    </a:lnTo>
                    <a:lnTo>
                      <a:pt x="359" y="55"/>
                    </a:lnTo>
                    <a:lnTo>
                      <a:pt x="397" y="83"/>
                    </a:lnTo>
                    <a:lnTo>
                      <a:pt x="447" y="118"/>
                    </a:lnTo>
                    <a:lnTo>
                      <a:pt x="476" y="143"/>
                    </a:lnTo>
                    <a:lnTo>
                      <a:pt x="449" y="167"/>
                    </a:lnTo>
                    <a:lnTo>
                      <a:pt x="421" y="193"/>
                    </a:lnTo>
                    <a:lnTo>
                      <a:pt x="377" y="211"/>
                    </a:lnTo>
                    <a:lnTo>
                      <a:pt x="332" y="232"/>
                    </a:lnTo>
                    <a:lnTo>
                      <a:pt x="290" y="249"/>
                    </a:lnTo>
                    <a:lnTo>
                      <a:pt x="251" y="254"/>
                    </a:lnTo>
                    <a:lnTo>
                      <a:pt x="212" y="262"/>
                    </a:lnTo>
                    <a:lnTo>
                      <a:pt x="162" y="227"/>
                    </a:lnTo>
                    <a:lnTo>
                      <a:pt x="123" y="195"/>
                    </a:lnTo>
                    <a:lnTo>
                      <a:pt x="79" y="157"/>
                    </a:lnTo>
                    <a:lnTo>
                      <a:pt x="44" y="118"/>
                    </a:lnTo>
                    <a:lnTo>
                      <a:pt x="16" y="90"/>
                    </a:lnTo>
                    <a:lnTo>
                      <a:pt x="0" y="52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8" name="Freeform 162">
                <a:extLst>
                  <a:ext uri="{FF2B5EF4-FFF2-40B4-BE49-F238E27FC236}">
                    <a16:creationId xmlns:a16="http://schemas.microsoft.com/office/drawing/2014/main" id="{99DC8494-DAFD-63C4-937B-B36FB80CA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173"/>
                <a:ext cx="514" cy="304"/>
              </a:xfrm>
              <a:custGeom>
                <a:avLst/>
                <a:gdLst>
                  <a:gd name="T0" fmla="*/ 251 w 514"/>
                  <a:gd name="T1" fmla="*/ 259 h 304"/>
                  <a:gd name="T2" fmla="*/ 333 w 514"/>
                  <a:gd name="T3" fmla="*/ 237 h 304"/>
                  <a:gd name="T4" fmla="*/ 398 w 514"/>
                  <a:gd name="T5" fmla="*/ 207 h 304"/>
                  <a:gd name="T6" fmla="*/ 446 w 514"/>
                  <a:gd name="T7" fmla="*/ 175 h 304"/>
                  <a:gd name="T8" fmla="*/ 464 w 514"/>
                  <a:gd name="T9" fmla="*/ 154 h 304"/>
                  <a:gd name="T10" fmla="*/ 397 w 514"/>
                  <a:gd name="T11" fmla="*/ 91 h 304"/>
                  <a:gd name="T12" fmla="*/ 342 w 514"/>
                  <a:gd name="T13" fmla="*/ 59 h 304"/>
                  <a:gd name="T14" fmla="*/ 290 w 514"/>
                  <a:gd name="T15" fmla="*/ 26 h 304"/>
                  <a:gd name="T16" fmla="*/ 278 w 514"/>
                  <a:gd name="T17" fmla="*/ 26 h 304"/>
                  <a:gd name="T18" fmla="*/ 246 w 514"/>
                  <a:gd name="T19" fmla="*/ 36 h 304"/>
                  <a:gd name="T20" fmla="*/ 202 w 514"/>
                  <a:gd name="T21" fmla="*/ 49 h 304"/>
                  <a:gd name="T22" fmla="*/ 124 w 514"/>
                  <a:gd name="T23" fmla="*/ 54 h 304"/>
                  <a:gd name="T24" fmla="*/ 47 w 514"/>
                  <a:gd name="T25" fmla="*/ 53 h 304"/>
                  <a:gd name="T26" fmla="*/ 26 w 514"/>
                  <a:gd name="T27" fmla="*/ 54 h 304"/>
                  <a:gd name="T28" fmla="*/ 26 w 514"/>
                  <a:gd name="T29" fmla="*/ 70 h 304"/>
                  <a:gd name="T30" fmla="*/ 44 w 514"/>
                  <a:gd name="T31" fmla="*/ 91 h 304"/>
                  <a:gd name="T32" fmla="*/ 74 w 514"/>
                  <a:gd name="T33" fmla="*/ 132 h 304"/>
                  <a:gd name="T34" fmla="*/ 115 w 514"/>
                  <a:gd name="T35" fmla="*/ 165 h 304"/>
                  <a:gd name="T36" fmla="*/ 164 w 514"/>
                  <a:gd name="T37" fmla="*/ 214 h 304"/>
                  <a:gd name="T38" fmla="*/ 211 w 514"/>
                  <a:gd name="T39" fmla="*/ 249 h 304"/>
                  <a:gd name="T40" fmla="*/ 240 w 514"/>
                  <a:gd name="T41" fmla="*/ 268 h 304"/>
                  <a:gd name="T42" fmla="*/ 249 w 514"/>
                  <a:gd name="T43" fmla="*/ 291 h 304"/>
                  <a:gd name="T44" fmla="*/ 239 w 514"/>
                  <a:gd name="T45" fmla="*/ 304 h 304"/>
                  <a:gd name="T46" fmla="*/ 221 w 514"/>
                  <a:gd name="T47" fmla="*/ 296 h 304"/>
                  <a:gd name="T48" fmla="*/ 175 w 514"/>
                  <a:gd name="T49" fmla="*/ 252 h 304"/>
                  <a:gd name="T50" fmla="*/ 115 w 514"/>
                  <a:gd name="T51" fmla="*/ 202 h 304"/>
                  <a:gd name="T52" fmla="*/ 70 w 514"/>
                  <a:gd name="T53" fmla="*/ 165 h 304"/>
                  <a:gd name="T54" fmla="*/ 42 w 514"/>
                  <a:gd name="T55" fmla="*/ 132 h 304"/>
                  <a:gd name="T56" fmla="*/ 16 w 514"/>
                  <a:gd name="T57" fmla="*/ 98 h 304"/>
                  <a:gd name="T58" fmla="*/ 5 w 514"/>
                  <a:gd name="T59" fmla="*/ 75 h 304"/>
                  <a:gd name="T60" fmla="*/ 0 w 514"/>
                  <a:gd name="T61" fmla="*/ 49 h 304"/>
                  <a:gd name="T62" fmla="*/ 7 w 514"/>
                  <a:gd name="T63" fmla="*/ 33 h 304"/>
                  <a:gd name="T64" fmla="*/ 25 w 514"/>
                  <a:gd name="T65" fmla="*/ 26 h 304"/>
                  <a:gd name="T66" fmla="*/ 58 w 514"/>
                  <a:gd name="T67" fmla="*/ 27 h 304"/>
                  <a:gd name="T68" fmla="*/ 120 w 514"/>
                  <a:gd name="T69" fmla="*/ 36 h 304"/>
                  <a:gd name="T70" fmla="*/ 173 w 514"/>
                  <a:gd name="T71" fmla="*/ 36 h 304"/>
                  <a:gd name="T72" fmla="*/ 211 w 514"/>
                  <a:gd name="T73" fmla="*/ 26 h 304"/>
                  <a:gd name="T74" fmla="*/ 255 w 514"/>
                  <a:gd name="T75" fmla="*/ 16 h 304"/>
                  <a:gd name="T76" fmla="*/ 273 w 514"/>
                  <a:gd name="T77" fmla="*/ 0 h 304"/>
                  <a:gd name="T78" fmla="*/ 293 w 514"/>
                  <a:gd name="T79" fmla="*/ 0 h 304"/>
                  <a:gd name="T80" fmla="*/ 338 w 514"/>
                  <a:gd name="T81" fmla="*/ 27 h 304"/>
                  <a:gd name="T82" fmla="*/ 388 w 514"/>
                  <a:gd name="T83" fmla="*/ 66 h 304"/>
                  <a:gd name="T84" fmla="*/ 441 w 514"/>
                  <a:gd name="T85" fmla="*/ 99 h 304"/>
                  <a:gd name="T86" fmla="*/ 469 w 514"/>
                  <a:gd name="T87" fmla="*/ 121 h 304"/>
                  <a:gd name="T88" fmla="*/ 501 w 514"/>
                  <a:gd name="T89" fmla="*/ 142 h 304"/>
                  <a:gd name="T90" fmla="*/ 514 w 514"/>
                  <a:gd name="T91" fmla="*/ 149 h 304"/>
                  <a:gd name="T92" fmla="*/ 506 w 514"/>
                  <a:gd name="T93" fmla="*/ 163 h 304"/>
                  <a:gd name="T94" fmla="*/ 485 w 514"/>
                  <a:gd name="T95" fmla="*/ 177 h 304"/>
                  <a:gd name="T96" fmla="*/ 459 w 514"/>
                  <a:gd name="T97" fmla="*/ 198 h 304"/>
                  <a:gd name="T98" fmla="*/ 435 w 514"/>
                  <a:gd name="T99" fmla="*/ 207 h 304"/>
                  <a:gd name="T100" fmla="*/ 391 w 514"/>
                  <a:gd name="T101" fmla="*/ 226 h 304"/>
                  <a:gd name="T102" fmla="*/ 361 w 514"/>
                  <a:gd name="T103" fmla="*/ 241 h 304"/>
                  <a:gd name="T104" fmla="*/ 326 w 514"/>
                  <a:gd name="T105" fmla="*/ 263 h 304"/>
                  <a:gd name="T106" fmla="*/ 290 w 514"/>
                  <a:gd name="T107" fmla="*/ 268 h 304"/>
                  <a:gd name="T108" fmla="*/ 260 w 514"/>
                  <a:gd name="T109" fmla="*/ 270 h 304"/>
                  <a:gd name="T110" fmla="*/ 251 w 514"/>
                  <a:gd name="T111" fmla="*/ 259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4" h="304">
                    <a:moveTo>
                      <a:pt x="251" y="259"/>
                    </a:moveTo>
                    <a:lnTo>
                      <a:pt x="333" y="237"/>
                    </a:lnTo>
                    <a:lnTo>
                      <a:pt x="398" y="207"/>
                    </a:lnTo>
                    <a:lnTo>
                      <a:pt x="446" y="175"/>
                    </a:lnTo>
                    <a:lnTo>
                      <a:pt x="464" y="154"/>
                    </a:lnTo>
                    <a:lnTo>
                      <a:pt x="397" y="91"/>
                    </a:lnTo>
                    <a:lnTo>
                      <a:pt x="342" y="59"/>
                    </a:lnTo>
                    <a:lnTo>
                      <a:pt x="290" y="26"/>
                    </a:lnTo>
                    <a:lnTo>
                      <a:pt x="278" y="26"/>
                    </a:lnTo>
                    <a:lnTo>
                      <a:pt x="246" y="36"/>
                    </a:lnTo>
                    <a:lnTo>
                      <a:pt x="202" y="49"/>
                    </a:lnTo>
                    <a:lnTo>
                      <a:pt x="124" y="54"/>
                    </a:lnTo>
                    <a:lnTo>
                      <a:pt x="47" y="53"/>
                    </a:lnTo>
                    <a:lnTo>
                      <a:pt x="26" y="54"/>
                    </a:lnTo>
                    <a:lnTo>
                      <a:pt x="26" y="70"/>
                    </a:lnTo>
                    <a:lnTo>
                      <a:pt x="44" y="91"/>
                    </a:lnTo>
                    <a:lnTo>
                      <a:pt x="74" y="132"/>
                    </a:lnTo>
                    <a:lnTo>
                      <a:pt x="115" y="165"/>
                    </a:lnTo>
                    <a:lnTo>
                      <a:pt x="164" y="214"/>
                    </a:lnTo>
                    <a:lnTo>
                      <a:pt x="211" y="249"/>
                    </a:lnTo>
                    <a:lnTo>
                      <a:pt x="240" y="268"/>
                    </a:lnTo>
                    <a:lnTo>
                      <a:pt x="249" y="291"/>
                    </a:lnTo>
                    <a:lnTo>
                      <a:pt x="239" y="304"/>
                    </a:lnTo>
                    <a:lnTo>
                      <a:pt x="221" y="296"/>
                    </a:lnTo>
                    <a:lnTo>
                      <a:pt x="175" y="252"/>
                    </a:lnTo>
                    <a:lnTo>
                      <a:pt x="115" y="202"/>
                    </a:lnTo>
                    <a:lnTo>
                      <a:pt x="70" y="165"/>
                    </a:lnTo>
                    <a:lnTo>
                      <a:pt x="42" y="132"/>
                    </a:lnTo>
                    <a:lnTo>
                      <a:pt x="16" y="98"/>
                    </a:lnTo>
                    <a:lnTo>
                      <a:pt x="5" y="75"/>
                    </a:lnTo>
                    <a:lnTo>
                      <a:pt x="0" y="49"/>
                    </a:lnTo>
                    <a:lnTo>
                      <a:pt x="7" y="33"/>
                    </a:lnTo>
                    <a:lnTo>
                      <a:pt x="25" y="26"/>
                    </a:lnTo>
                    <a:lnTo>
                      <a:pt x="58" y="27"/>
                    </a:lnTo>
                    <a:lnTo>
                      <a:pt x="120" y="36"/>
                    </a:lnTo>
                    <a:lnTo>
                      <a:pt x="173" y="36"/>
                    </a:lnTo>
                    <a:lnTo>
                      <a:pt x="211" y="26"/>
                    </a:lnTo>
                    <a:lnTo>
                      <a:pt x="255" y="16"/>
                    </a:lnTo>
                    <a:lnTo>
                      <a:pt x="273" y="0"/>
                    </a:lnTo>
                    <a:lnTo>
                      <a:pt x="293" y="0"/>
                    </a:lnTo>
                    <a:lnTo>
                      <a:pt x="338" y="27"/>
                    </a:lnTo>
                    <a:lnTo>
                      <a:pt x="388" y="66"/>
                    </a:lnTo>
                    <a:lnTo>
                      <a:pt x="441" y="99"/>
                    </a:lnTo>
                    <a:lnTo>
                      <a:pt x="469" y="121"/>
                    </a:lnTo>
                    <a:lnTo>
                      <a:pt x="501" y="142"/>
                    </a:lnTo>
                    <a:lnTo>
                      <a:pt x="514" y="149"/>
                    </a:lnTo>
                    <a:lnTo>
                      <a:pt x="506" y="163"/>
                    </a:lnTo>
                    <a:lnTo>
                      <a:pt x="485" y="177"/>
                    </a:lnTo>
                    <a:lnTo>
                      <a:pt x="459" y="198"/>
                    </a:lnTo>
                    <a:lnTo>
                      <a:pt x="435" y="207"/>
                    </a:lnTo>
                    <a:lnTo>
                      <a:pt x="391" y="226"/>
                    </a:lnTo>
                    <a:lnTo>
                      <a:pt x="361" y="241"/>
                    </a:lnTo>
                    <a:lnTo>
                      <a:pt x="326" y="263"/>
                    </a:lnTo>
                    <a:lnTo>
                      <a:pt x="290" y="268"/>
                    </a:lnTo>
                    <a:lnTo>
                      <a:pt x="260" y="270"/>
                    </a:lnTo>
                    <a:lnTo>
                      <a:pt x="251" y="2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59" name="Freeform 163">
                <a:extLst>
                  <a:ext uri="{FF2B5EF4-FFF2-40B4-BE49-F238E27FC236}">
                    <a16:creationId xmlns:a16="http://schemas.microsoft.com/office/drawing/2014/main" id="{608B1188-86ED-627F-CCF5-D2216BD95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397"/>
                <a:ext cx="168" cy="110"/>
              </a:xfrm>
              <a:custGeom>
                <a:avLst/>
                <a:gdLst>
                  <a:gd name="T0" fmla="*/ 141 w 168"/>
                  <a:gd name="T1" fmla="*/ 13 h 110"/>
                  <a:gd name="T2" fmla="*/ 105 w 168"/>
                  <a:gd name="T3" fmla="*/ 42 h 110"/>
                  <a:gd name="T4" fmla="*/ 74 w 168"/>
                  <a:gd name="T5" fmla="*/ 69 h 110"/>
                  <a:gd name="T6" fmla="*/ 26 w 168"/>
                  <a:gd name="T7" fmla="*/ 86 h 110"/>
                  <a:gd name="T8" fmla="*/ 0 w 168"/>
                  <a:gd name="T9" fmla="*/ 94 h 110"/>
                  <a:gd name="T10" fmla="*/ 20 w 168"/>
                  <a:gd name="T11" fmla="*/ 110 h 110"/>
                  <a:gd name="T12" fmla="*/ 55 w 168"/>
                  <a:gd name="T13" fmla="*/ 104 h 110"/>
                  <a:gd name="T14" fmla="*/ 107 w 168"/>
                  <a:gd name="T15" fmla="*/ 69 h 110"/>
                  <a:gd name="T16" fmla="*/ 168 w 168"/>
                  <a:gd name="T17" fmla="*/ 0 h 110"/>
                  <a:gd name="T18" fmla="*/ 141 w 168"/>
                  <a:gd name="T19" fmla="*/ 1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10">
                    <a:moveTo>
                      <a:pt x="141" y="13"/>
                    </a:moveTo>
                    <a:lnTo>
                      <a:pt x="105" y="42"/>
                    </a:lnTo>
                    <a:lnTo>
                      <a:pt x="74" y="69"/>
                    </a:lnTo>
                    <a:lnTo>
                      <a:pt x="26" y="86"/>
                    </a:lnTo>
                    <a:lnTo>
                      <a:pt x="0" y="94"/>
                    </a:lnTo>
                    <a:lnTo>
                      <a:pt x="20" y="110"/>
                    </a:lnTo>
                    <a:lnTo>
                      <a:pt x="55" y="104"/>
                    </a:lnTo>
                    <a:lnTo>
                      <a:pt x="107" y="69"/>
                    </a:lnTo>
                    <a:lnTo>
                      <a:pt x="168" y="0"/>
                    </a:lnTo>
                    <a:lnTo>
                      <a:pt x="141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1123" name="Freeform 164">
              <a:extLst>
                <a:ext uri="{FF2B5EF4-FFF2-40B4-BE49-F238E27FC236}">
                  <a16:creationId xmlns:a16="http://schemas.microsoft.com/office/drawing/2014/main" id="{D0D06145-072E-A822-3955-344E99571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331"/>
              <a:ext cx="406" cy="694"/>
            </a:xfrm>
            <a:custGeom>
              <a:avLst/>
              <a:gdLst>
                <a:gd name="T0" fmla="*/ 994 w 1002"/>
                <a:gd name="T1" fmla="*/ 280 h 1709"/>
                <a:gd name="T2" fmla="*/ 842 w 1002"/>
                <a:gd name="T3" fmla="*/ 113 h 1709"/>
                <a:gd name="T4" fmla="*/ 708 w 1002"/>
                <a:gd name="T5" fmla="*/ 8 h 1709"/>
                <a:gd name="T6" fmla="*/ 540 w 1002"/>
                <a:gd name="T7" fmla="*/ 4 h 1709"/>
                <a:gd name="T8" fmla="*/ 481 w 1002"/>
                <a:gd name="T9" fmla="*/ 27 h 1709"/>
                <a:gd name="T10" fmla="*/ 411 w 1002"/>
                <a:gd name="T11" fmla="*/ 90 h 1709"/>
                <a:gd name="T12" fmla="*/ 391 w 1002"/>
                <a:gd name="T13" fmla="*/ 140 h 1709"/>
                <a:gd name="T14" fmla="*/ 344 w 1002"/>
                <a:gd name="T15" fmla="*/ 191 h 1709"/>
                <a:gd name="T16" fmla="*/ 290 w 1002"/>
                <a:gd name="T17" fmla="*/ 206 h 1709"/>
                <a:gd name="T18" fmla="*/ 301 w 1002"/>
                <a:gd name="T19" fmla="*/ 284 h 1709"/>
                <a:gd name="T20" fmla="*/ 247 w 1002"/>
                <a:gd name="T21" fmla="*/ 304 h 1709"/>
                <a:gd name="T22" fmla="*/ 231 w 1002"/>
                <a:gd name="T23" fmla="*/ 350 h 1709"/>
                <a:gd name="T24" fmla="*/ 157 w 1002"/>
                <a:gd name="T25" fmla="*/ 370 h 1709"/>
                <a:gd name="T26" fmla="*/ 133 w 1002"/>
                <a:gd name="T27" fmla="*/ 452 h 1709"/>
                <a:gd name="T28" fmla="*/ 129 w 1002"/>
                <a:gd name="T29" fmla="*/ 514 h 1709"/>
                <a:gd name="T30" fmla="*/ 114 w 1002"/>
                <a:gd name="T31" fmla="*/ 588 h 1709"/>
                <a:gd name="T32" fmla="*/ 82 w 1002"/>
                <a:gd name="T33" fmla="*/ 631 h 1709"/>
                <a:gd name="T34" fmla="*/ 94 w 1002"/>
                <a:gd name="T35" fmla="*/ 693 h 1709"/>
                <a:gd name="T36" fmla="*/ 63 w 1002"/>
                <a:gd name="T37" fmla="*/ 755 h 1709"/>
                <a:gd name="T38" fmla="*/ 59 w 1002"/>
                <a:gd name="T39" fmla="*/ 833 h 1709"/>
                <a:gd name="T40" fmla="*/ 82 w 1002"/>
                <a:gd name="T41" fmla="*/ 899 h 1709"/>
                <a:gd name="T42" fmla="*/ 67 w 1002"/>
                <a:gd name="T43" fmla="*/ 989 h 1709"/>
                <a:gd name="T44" fmla="*/ 67 w 1002"/>
                <a:gd name="T45" fmla="*/ 1071 h 1709"/>
                <a:gd name="T46" fmla="*/ 55 w 1002"/>
                <a:gd name="T47" fmla="*/ 1160 h 1709"/>
                <a:gd name="T48" fmla="*/ 35 w 1002"/>
                <a:gd name="T49" fmla="*/ 1261 h 1709"/>
                <a:gd name="T50" fmla="*/ 20 w 1002"/>
                <a:gd name="T51" fmla="*/ 1339 h 1709"/>
                <a:gd name="T52" fmla="*/ 27 w 1002"/>
                <a:gd name="T53" fmla="*/ 1417 h 1709"/>
                <a:gd name="T54" fmla="*/ 4 w 1002"/>
                <a:gd name="T55" fmla="*/ 1487 h 1709"/>
                <a:gd name="T56" fmla="*/ 207 w 1002"/>
                <a:gd name="T57" fmla="*/ 1627 h 1709"/>
                <a:gd name="T58" fmla="*/ 344 w 1002"/>
                <a:gd name="T59" fmla="*/ 1709 h 1709"/>
                <a:gd name="T60" fmla="*/ 497 w 1002"/>
                <a:gd name="T61" fmla="*/ 1588 h 1709"/>
                <a:gd name="T62" fmla="*/ 638 w 1002"/>
                <a:gd name="T63" fmla="*/ 1510 h 1709"/>
                <a:gd name="T64" fmla="*/ 622 w 1002"/>
                <a:gd name="T65" fmla="*/ 1433 h 1709"/>
                <a:gd name="T66" fmla="*/ 634 w 1002"/>
                <a:gd name="T67" fmla="*/ 1339 h 1709"/>
                <a:gd name="T68" fmla="*/ 626 w 1002"/>
                <a:gd name="T69" fmla="*/ 1261 h 1709"/>
                <a:gd name="T70" fmla="*/ 599 w 1002"/>
                <a:gd name="T71" fmla="*/ 1207 h 1709"/>
                <a:gd name="T72" fmla="*/ 607 w 1002"/>
                <a:gd name="T73" fmla="*/ 1113 h 1709"/>
                <a:gd name="T74" fmla="*/ 618 w 1002"/>
                <a:gd name="T75" fmla="*/ 1024 h 1709"/>
                <a:gd name="T76" fmla="*/ 615 w 1002"/>
                <a:gd name="T77" fmla="*/ 962 h 1709"/>
                <a:gd name="T78" fmla="*/ 622 w 1002"/>
                <a:gd name="T79" fmla="*/ 872 h 1709"/>
                <a:gd name="T80" fmla="*/ 646 w 1002"/>
                <a:gd name="T81" fmla="*/ 794 h 1709"/>
                <a:gd name="T82" fmla="*/ 705 w 1002"/>
                <a:gd name="T83" fmla="*/ 771 h 1709"/>
                <a:gd name="T84" fmla="*/ 712 w 1002"/>
                <a:gd name="T85" fmla="*/ 716 h 1709"/>
                <a:gd name="T86" fmla="*/ 748 w 1002"/>
                <a:gd name="T87" fmla="*/ 654 h 1709"/>
                <a:gd name="T88" fmla="*/ 775 w 1002"/>
                <a:gd name="T89" fmla="*/ 588 h 1709"/>
                <a:gd name="T90" fmla="*/ 814 w 1002"/>
                <a:gd name="T91" fmla="*/ 564 h 1709"/>
                <a:gd name="T92" fmla="*/ 849 w 1002"/>
                <a:gd name="T93" fmla="*/ 475 h 1709"/>
                <a:gd name="T94" fmla="*/ 924 w 1002"/>
                <a:gd name="T95" fmla="*/ 401 h 1709"/>
                <a:gd name="T96" fmla="*/ 959 w 1002"/>
                <a:gd name="T97" fmla="*/ 354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02" h="1709">
                  <a:moveTo>
                    <a:pt x="1002" y="308"/>
                  </a:moveTo>
                  <a:lnTo>
                    <a:pt x="994" y="280"/>
                  </a:lnTo>
                  <a:lnTo>
                    <a:pt x="900" y="183"/>
                  </a:lnTo>
                  <a:lnTo>
                    <a:pt x="842" y="113"/>
                  </a:lnTo>
                  <a:lnTo>
                    <a:pt x="787" y="19"/>
                  </a:lnTo>
                  <a:lnTo>
                    <a:pt x="708" y="8"/>
                  </a:lnTo>
                  <a:lnTo>
                    <a:pt x="603" y="0"/>
                  </a:lnTo>
                  <a:lnTo>
                    <a:pt x="540" y="4"/>
                  </a:lnTo>
                  <a:lnTo>
                    <a:pt x="517" y="23"/>
                  </a:lnTo>
                  <a:lnTo>
                    <a:pt x="481" y="27"/>
                  </a:lnTo>
                  <a:lnTo>
                    <a:pt x="458" y="82"/>
                  </a:lnTo>
                  <a:lnTo>
                    <a:pt x="411" y="90"/>
                  </a:lnTo>
                  <a:lnTo>
                    <a:pt x="391" y="117"/>
                  </a:lnTo>
                  <a:lnTo>
                    <a:pt x="391" y="140"/>
                  </a:lnTo>
                  <a:lnTo>
                    <a:pt x="352" y="152"/>
                  </a:lnTo>
                  <a:lnTo>
                    <a:pt x="344" y="191"/>
                  </a:lnTo>
                  <a:lnTo>
                    <a:pt x="305" y="191"/>
                  </a:lnTo>
                  <a:lnTo>
                    <a:pt x="290" y="206"/>
                  </a:lnTo>
                  <a:lnTo>
                    <a:pt x="282" y="234"/>
                  </a:lnTo>
                  <a:lnTo>
                    <a:pt x="301" y="284"/>
                  </a:lnTo>
                  <a:lnTo>
                    <a:pt x="270" y="284"/>
                  </a:lnTo>
                  <a:lnTo>
                    <a:pt x="247" y="304"/>
                  </a:lnTo>
                  <a:lnTo>
                    <a:pt x="247" y="339"/>
                  </a:lnTo>
                  <a:lnTo>
                    <a:pt x="231" y="350"/>
                  </a:lnTo>
                  <a:lnTo>
                    <a:pt x="160" y="354"/>
                  </a:lnTo>
                  <a:lnTo>
                    <a:pt x="157" y="370"/>
                  </a:lnTo>
                  <a:lnTo>
                    <a:pt x="164" y="432"/>
                  </a:lnTo>
                  <a:lnTo>
                    <a:pt x="133" y="452"/>
                  </a:lnTo>
                  <a:lnTo>
                    <a:pt x="129" y="471"/>
                  </a:lnTo>
                  <a:lnTo>
                    <a:pt x="129" y="514"/>
                  </a:lnTo>
                  <a:lnTo>
                    <a:pt x="110" y="537"/>
                  </a:lnTo>
                  <a:lnTo>
                    <a:pt x="114" y="588"/>
                  </a:lnTo>
                  <a:lnTo>
                    <a:pt x="90" y="611"/>
                  </a:lnTo>
                  <a:lnTo>
                    <a:pt x="82" y="631"/>
                  </a:lnTo>
                  <a:lnTo>
                    <a:pt x="82" y="658"/>
                  </a:lnTo>
                  <a:lnTo>
                    <a:pt x="94" y="693"/>
                  </a:lnTo>
                  <a:lnTo>
                    <a:pt x="63" y="740"/>
                  </a:lnTo>
                  <a:lnTo>
                    <a:pt x="63" y="755"/>
                  </a:lnTo>
                  <a:lnTo>
                    <a:pt x="94" y="802"/>
                  </a:lnTo>
                  <a:lnTo>
                    <a:pt x="59" y="833"/>
                  </a:lnTo>
                  <a:lnTo>
                    <a:pt x="47" y="860"/>
                  </a:lnTo>
                  <a:lnTo>
                    <a:pt x="82" y="899"/>
                  </a:lnTo>
                  <a:lnTo>
                    <a:pt x="51" y="934"/>
                  </a:lnTo>
                  <a:lnTo>
                    <a:pt x="67" y="989"/>
                  </a:lnTo>
                  <a:lnTo>
                    <a:pt x="31" y="1028"/>
                  </a:lnTo>
                  <a:lnTo>
                    <a:pt x="67" y="1071"/>
                  </a:lnTo>
                  <a:lnTo>
                    <a:pt x="35" y="1113"/>
                  </a:lnTo>
                  <a:lnTo>
                    <a:pt x="55" y="1160"/>
                  </a:lnTo>
                  <a:lnTo>
                    <a:pt x="35" y="1195"/>
                  </a:lnTo>
                  <a:lnTo>
                    <a:pt x="35" y="1261"/>
                  </a:lnTo>
                  <a:lnTo>
                    <a:pt x="20" y="1281"/>
                  </a:lnTo>
                  <a:lnTo>
                    <a:pt x="20" y="1339"/>
                  </a:lnTo>
                  <a:lnTo>
                    <a:pt x="16" y="1370"/>
                  </a:lnTo>
                  <a:lnTo>
                    <a:pt x="27" y="1417"/>
                  </a:lnTo>
                  <a:lnTo>
                    <a:pt x="0" y="1440"/>
                  </a:lnTo>
                  <a:lnTo>
                    <a:pt x="4" y="1487"/>
                  </a:lnTo>
                  <a:lnTo>
                    <a:pt x="110" y="1557"/>
                  </a:lnTo>
                  <a:lnTo>
                    <a:pt x="207" y="1627"/>
                  </a:lnTo>
                  <a:lnTo>
                    <a:pt x="282" y="1678"/>
                  </a:lnTo>
                  <a:lnTo>
                    <a:pt x="344" y="1709"/>
                  </a:lnTo>
                  <a:lnTo>
                    <a:pt x="434" y="1635"/>
                  </a:lnTo>
                  <a:lnTo>
                    <a:pt x="497" y="1588"/>
                  </a:lnTo>
                  <a:lnTo>
                    <a:pt x="583" y="1549"/>
                  </a:lnTo>
                  <a:lnTo>
                    <a:pt x="638" y="1510"/>
                  </a:lnTo>
                  <a:lnTo>
                    <a:pt x="622" y="1472"/>
                  </a:lnTo>
                  <a:lnTo>
                    <a:pt x="622" y="1433"/>
                  </a:lnTo>
                  <a:lnTo>
                    <a:pt x="599" y="1401"/>
                  </a:lnTo>
                  <a:lnTo>
                    <a:pt x="634" y="1339"/>
                  </a:lnTo>
                  <a:lnTo>
                    <a:pt x="603" y="1312"/>
                  </a:lnTo>
                  <a:lnTo>
                    <a:pt x="626" y="1261"/>
                  </a:lnTo>
                  <a:lnTo>
                    <a:pt x="622" y="1242"/>
                  </a:lnTo>
                  <a:lnTo>
                    <a:pt x="599" y="1207"/>
                  </a:lnTo>
                  <a:lnTo>
                    <a:pt x="615" y="1156"/>
                  </a:lnTo>
                  <a:lnTo>
                    <a:pt x="607" y="1113"/>
                  </a:lnTo>
                  <a:lnTo>
                    <a:pt x="622" y="1047"/>
                  </a:lnTo>
                  <a:lnTo>
                    <a:pt x="618" y="1024"/>
                  </a:lnTo>
                  <a:lnTo>
                    <a:pt x="603" y="985"/>
                  </a:lnTo>
                  <a:lnTo>
                    <a:pt x="615" y="962"/>
                  </a:lnTo>
                  <a:lnTo>
                    <a:pt x="638" y="942"/>
                  </a:lnTo>
                  <a:lnTo>
                    <a:pt x="622" y="872"/>
                  </a:lnTo>
                  <a:lnTo>
                    <a:pt x="677" y="856"/>
                  </a:lnTo>
                  <a:lnTo>
                    <a:pt x="646" y="794"/>
                  </a:lnTo>
                  <a:lnTo>
                    <a:pt x="654" y="782"/>
                  </a:lnTo>
                  <a:lnTo>
                    <a:pt x="705" y="771"/>
                  </a:lnTo>
                  <a:lnTo>
                    <a:pt x="720" y="751"/>
                  </a:lnTo>
                  <a:lnTo>
                    <a:pt x="712" y="716"/>
                  </a:lnTo>
                  <a:lnTo>
                    <a:pt x="724" y="670"/>
                  </a:lnTo>
                  <a:lnTo>
                    <a:pt x="748" y="654"/>
                  </a:lnTo>
                  <a:lnTo>
                    <a:pt x="767" y="642"/>
                  </a:lnTo>
                  <a:lnTo>
                    <a:pt x="775" y="588"/>
                  </a:lnTo>
                  <a:lnTo>
                    <a:pt x="795" y="568"/>
                  </a:lnTo>
                  <a:lnTo>
                    <a:pt x="814" y="564"/>
                  </a:lnTo>
                  <a:lnTo>
                    <a:pt x="826" y="506"/>
                  </a:lnTo>
                  <a:lnTo>
                    <a:pt x="849" y="475"/>
                  </a:lnTo>
                  <a:lnTo>
                    <a:pt x="912" y="448"/>
                  </a:lnTo>
                  <a:lnTo>
                    <a:pt x="924" y="401"/>
                  </a:lnTo>
                  <a:lnTo>
                    <a:pt x="935" y="370"/>
                  </a:lnTo>
                  <a:lnTo>
                    <a:pt x="959" y="354"/>
                  </a:lnTo>
                  <a:lnTo>
                    <a:pt x="1002" y="3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1124" name="Group 165">
              <a:extLst>
                <a:ext uri="{FF2B5EF4-FFF2-40B4-BE49-F238E27FC236}">
                  <a16:creationId xmlns:a16="http://schemas.microsoft.com/office/drawing/2014/main" id="{9AB3EFA3-16BA-DF81-85F7-4BC6A4C73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6" y="2439"/>
              <a:ext cx="55" cy="73"/>
              <a:chOff x="3646" y="3121"/>
              <a:chExt cx="136" cy="181"/>
            </a:xfrm>
          </p:grpSpPr>
          <p:sp>
            <p:nvSpPr>
              <p:cNvPr id="131141" name="Freeform 166">
                <a:extLst>
                  <a:ext uri="{FF2B5EF4-FFF2-40B4-BE49-F238E27FC236}">
                    <a16:creationId xmlns:a16="http://schemas.microsoft.com/office/drawing/2014/main" id="{C84ED976-54B5-B89B-96E6-E619FDEB2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3136"/>
                <a:ext cx="58" cy="166"/>
              </a:xfrm>
              <a:custGeom>
                <a:avLst/>
                <a:gdLst>
                  <a:gd name="T0" fmla="*/ 31 w 58"/>
                  <a:gd name="T1" fmla="*/ 158 h 166"/>
                  <a:gd name="T2" fmla="*/ 36 w 58"/>
                  <a:gd name="T3" fmla="*/ 112 h 166"/>
                  <a:gd name="T4" fmla="*/ 33 w 58"/>
                  <a:gd name="T5" fmla="*/ 76 h 166"/>
                  <a:gd name="T6" fmla="*/ 22 w 58"/>
                  <a:gd name="T7" fmla="*/ 48 h 166"/>
                  <a:gd name="T8" fmla="*/ 1 w 58"/>
                  <a:gd name="T9" fmla="*/ 27 h 166"/>
                  <a:gd name="T10" fmla="*/ 0 w 58"/>
                  <a:gd name="T11" fmla="*/ 11 h 166"/>
                  <a:gd name="T12" fmla="*/ 13 w 58"/>
                  <a:gd name="T13" fmla="*/ 0 h 166"/>
                  <a:gd name="T14" fmla="*/ 37 w 58"/>
                  <a:gd name="T15" fmla="*/ 7 h 166"/>
                  <a:gd name="T16" fmla="*/ 49 w 58"/>
                  <a:gd name="T17" fmla="*/ 35 h 166"/>
                  <a:gd name="T18" fmla="*/ 58 w 58"/>
                  <a:gd name="T19" fmla="*/ 72 h 166"/>
                  <a:gd name="T20" fmla="*/ 58 w 58"/>
                  <a:gd name="T21" fmla="*/ 113 h 166"/>
                  <a:gd name="T22" fmla="*/ 49 w 58"/>
                  <a:gd name="T23" fmla="*/ 148 h 166"/>
                  <a:gd name="T24" fmla="*/ 45 w 58"/>
                  <a:gd name="T25" fmla="*/ 166 h 166"/>
                  <a:gd name="T26" fmla="*/ 31 w 58"/>
                  <a:gd name="T27" fmla="*/ 15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166">
                    <a:moveTo>
                      <a:pt x="31" y="158"/>
                    </a:moveTo>
                    <a:lnTo>
                      <a:pt x="36" y="112"/>
                    </a:lnTo>
                    <a:lnTo>
                      <a:pt x="33" y="76"/>
                    </a:lnTo>
                    <a:lnTo>
                      <a:pt x="22" y="48"/>
                    </a:lnTo>
                    <a:lnTo>
                      <a:pt x="1" y="27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37" y="7"/>
                    </a:lnTo>
                    <a:lnTo>
                      <a:pt x="49" y="35"/>
                    </a:lnTo>
                    <a:lnTo>
                      <a:pt x="58" y="72"/>
                    </a:lnTo>
                    <a:lnTo>
                      <a:pt x="58" y="113"/>
                    </a:lnTo>
                    <a:lnTo>
                      <a:pt x="49" y="148"/>
                    </a:lnTo>
                    <a:lnTo>
                      <a:pt x="45" y="166"/>
                    </a:lnTo>
                    <a:lnTo>
                      <a:pt x="31" y="1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42" name="Freeform 167">
                <a:extLst>
                  <a:ext uri="{FF2B5EF4-FFF2-40B4-BE49-F238E27FC236}">
                    <a16:creationId xmlns:a16="http://schemas.microsoft.com/office/drawing/2014/main" id="{50DDC31B-2908-C7BE-56E4-0808C8AFD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" y="3121"/>
                <a:ext cx="47" cy="154"/>
              </a:xfrm>
              <a:custGeom>
                <a:avLst/>
                <a:gdLst>
                  <a:gd name="T0" fmla="*/ 13 w 47"/>
                  <a:gd name="T1" fmla="*/ 139 h 154"/>
                  <a:gd name="T2" fmla="*/ 28 w 47"/>
                  <a:gd name="T3" fmla="*/ 94 h 154"/>
                  <a:gd name="T4" fmla="*/ 24 w 47"/>
                  <a:gd name="T5" fmla="*/ 57 h 154"/>
                  <a:gd name="T6" fmla="*/ 9 w 47"/>
                  <a:gd name="T7" fmla="*/ 29 h 154"/>
                  <a:gd name="T8" fmla="*/ 0 w 47"/>
                  <a:gd name="T9" fmla="*/ 16 h 154"/>
                  <a:gd name="T10" fmla="*/ 8 w 47"/>
                  <a:gd name="T11" fmla="*/ 0 h 154"/>
                  <a:gd name="T12" fmla="*/ 27 w 47"/>
                  <a:gd name="T13" fmla="*/ 0 h 154"/>
                  <a:gd name="T14" fmla="*/ 41 w 47"/>
                  <a:gd name="T15" fmla="*/ 23 h 154"/>
                  <a:gd name="T16" fmla="*/ 47 w 47"/>
                  <a:gd name="T17" fmla="*/ 64 h 154"/>
                  <a:gd name="T18" fmla="*/ 42 w 47"/>
                  <a:gd name="T19" fmla="*/ 101 h 154"/>
                  <a:gd name="T20" fmla="*/ 33 w 47"/>
                  <a:gd name="T21" fmla="*/ 131 h 154"/>
                  <a:gd name="T22" fmla="*/ 22 w 47"/>
                  <a:gd name="T23" fmla="*/ 154 h 154"/>
                  <a:gd name="T24" fmla="*/ 9 w 47"/>
                  <a:gd name="T25" fmla="*/ 151 h 154"/>
                  <a:gd name="T26" fmla="*/ 13 w 47"/>
                  <a:gd name="T27" fmla="*/ 13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54">
                    <a:moveTo>
                      <a:pt x="13" y="139"/>
                    </a:moveTo>
                    <a:lnTo>
                      <a:pt x="28" y="94"/>
                    </a:lnTo>
                    <a:lnTo>
                      <a:pt x="24" y="57"/>
                    </a:lnTo>
                    <a:lnTo>
                      <a:pt x="9" y="29"/>
                    </a:lnTo>
                    <a:lnTo>
                      <a:pt x="0" y="16"/>
                    </a:lnTo>
                    <a:lnTo>
                      <a:pt x="8" y="0"/>
                    </a:lnTo>
                    <a:lnTo>
                      <a:pt x="27" y="0"/>
                    </a:lnTo>
                    <a:lnTo>
                      <a:pt x="41" y="23"/>
                    </a:lnTo>
                    <a:lnTo>
                      <a:pt x="47" y="64"/>
                    </a:lnTo>
                    <a:lnTo>
                      <a:pt x="42" y="101"/>
                    </a:lnTo>
                    <a:lnTo>
                      <a:pt x="33" y="131"/>
                    </a:lnTo>
                    <a:lnTo>
                      <a:pt x="22" y="154"/>
                    </a:lnTo>
                    <a:lnTo>
                      <a:pt x="9" y="151"/>
                    </a:lnTo>
                    <a:lnTo>
                      <a:pt x="13" y="1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31125" name="Group 168">
              <a:extLst>
                <a:ext uri="{FF2B5EF4-FFF2-40B4-BE49-F238E27FC236}">
                  <a16:creationId xmlns:a16="http://schemas.microsoft.com/office/drawing/2014/main" id="{A3313A35-6EA6-1B91-8690-7B999E9C81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0" y="2224"/>
              <a:ext cx="277" cy="307"/>
              <a:chOff x="2161" y="2255"/>
              <a:chExt cx="682" cy="756"/>
            </a:xfrm>
          </p:grpSpPr>
          <p:sp>
            <p:nvSpPr>
              <p:cNvPr id="131137" name="Freeform 169">
                <a:extLst>
                  <a:ext uri="{FF2B5EF4-FFF2-40B4-BE49-F238E27FC236}">
                    <a16:creationId xmlns:a16="http://schemas.microsoft.com/office/drawing/2014/main" id="{6E39A94C-7AAF-DF42-658A-C5B690EE6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" y="2353"/>
                <a:ext cx="369" cy="208"/>
              </a:xfrm>
              <a:custGeom>
                <a:avLst/>
                <a:gdLst>
                  <a:gd name="T0" fmla="*/ 0 w 369"/>
                  <a:gd name="T1" fmla="*/ 193 h 208"/>
                  <a:gd name="T2" fmla="*/ 61 w 369"/>
                  <a:gd name="T3" fmla="*/ 136 h 208"/>
                  <a:gd name="T4" fmla="*/ 119 w 369"/>
                  <a:gd name="T5" fmla="*/ 97 h 208"/>
                  <a:gd name="T6" fmla="*/ 188 w 369"/>
                  <a:gd name="T7" fmla="*/ 52 h 208"/>
                  <a:gd name="T8" fmla="*/ 267 w 369"/>
                  <a:gd name="T9" fmla="*/ 16 h 208"/>
                  <a:gd name="T10" fmla="*/ 337 w 369"/>
                  <a:gd name="T11" fmla="*/ 0 h 208"/>
                  <a:gd name="T12" fmla="*/ 358 w 369"/>
                  <a:gd name="T13" fmla="*/ 3 h 208"/>
                  <a:gd name="T14" fmla="*/ 369 w 369"/>
                  <a:gd name="T15" fmla="*/ 15 h 208"/>
                  <a:gd name="T16" fmla="*/ 358 w 369"/>
                  <a:gd name="T17" fmla="*/ 35 h 208"/>
                  <a:gd name="T18" fmla="*/ 327 w 369"/>
                  <a:gd name="T19" fmla="*/ 40 h 208"/>
                  <a:gd name="T20" fmla="*/ 242 w 369"/>
                  <a:gd name="T21" fmla="*/ 55 h 208"/>
                  <a:gd name="T22" fmla="*/ 167 w 369"/>
                  <a:gd name="T23" fmla="*/ 91 h 208"/>
                  <a:gd name="T24" fmla="*/ 99 w 369"/>
                  <a:gd name="T25" fmla="*/ 132 h 208"/>
                  <a:gd name="T26" fmla="*/ 41 w 369"/>
                  <a:gd name="T27" fmla="*/ 173 h 208"/>
                  <a:gd name="T28" fmla="*/ 8 w 369"/>
                  <a:gd name="T29" fmla="*/ 208 h 208"/>
                  <a:gd name="T30" fmla="*/ 0 w 369"/>
                  <a:gd name="T31" fmla="*/ 193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9" h="208">
                    <a:moveTo>
                      <a:pt x="0" y="193"/>
                    </a:moveTo>
                    <a:lnTo>
                      <a:pt x="61" y="136"/>
                    </a:lnTo>
                    <a:lnTo>
                      <a:pt x="119" y="97"/>
                    </a:lnTo>
                    <a:lnTo>
                      <a:pt x="188" y="52"/>
                    </a:lnTo>
                    <a:lnTo>
                      <a:pt x="267" y="16"/>
                    </a:lnTo>
                    <a:lnTo>
                      <a:pt x="337" y="0"/>
                    </a:lnTo>
                    <a:lnTo>
                      <a:pt x="358" y="3"/>
                    </a:lnTo>
                    <a:lnTo>
                      <a:pt x="369" y="15"/>
                    </a:lnTo>
                    <a:lnTo>
                      <a:pt x="358" y="35"/>
                    </a:lnTo>
                    <a:lnTo>
                      <a:pt x="327" y="40"/>
                    </a:lnTo>
                    <a:lnTo>
                      <a:pt x="242" y="55"/>
                    </a:lnTo>
                    <a:lnTo>
                      <a:pt x="167" y="91"/>
                    </a:lnTo>
                    <a:lnTo>
                      <a:pt x="99" y="132"/>
                    </a:lnTo>
                    <a:lnTo>
                      <a:pt x="41" y="173"/>
                    </a:lnTo>
                    <a:lnTo>
                      <a:pt x="8" y="208"/>
                    </a:lnTo>
                    <a:lnTo>
                      <a:pt x="0" y="1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38" name="Freeform 170">
                <a:extLst>
                  <a:ext uri="{FF2B5EF4-FFF2-40B4-BE49-F238E27FC236}">
                    <a16:creationId xmlns:a16="http://schemas.microsoft.com/office/drawing/2014/main" id="{07F1F076-1FE1-84A4-92C8-6AC98E5F2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" y="2255"/>
                <a:ext cx="265" cy="164"/>
              </a:xfrm>
              <a:custGeom>
                <a:avLst/>
                <a:gdLst>
                  <a:gd name="T0" fmla="*/ 0 w 265"/>
                  <a:gd name="T1" fmla="*/ 164 h 164"/>
                  <a:gd name="T2" fmla="*/ 68 w 265"/>
                  <a:gd name="T3" fmla="*/ 91 h 164"/>
                  <a:gd name="T4" fmla="*/ 116 w 265"/>
                  <a:gd name="T5" fmla="*/ 53 h 164"/>
                  <a:gd name="T6" fmla="*/ 177 w 265"/>
                  <a:gd name="T7" fmla="*/ 20 h 164"/>
                  <a:gd name="T8" fmla="*/ 246 w 265"/>
                  <a:gd name="T9" fmla="*/ 0 h 164"/>
                  <a:gd name="T10" fmla="*/ 261 w 265"/>
                  <a:gd name="T11" fmla="*/ 5 h 164"/>
                  <a:gd name="T12" fmla="*/ 265 w 265"/>
                  <a:gd name="T13" fmla="*/ 18 h 164"/>
                  <a:gd name="T14" fmla="*/ 250 w 265"/>
                  <a:gd name="T15" fmla="*/ 34 h 164"/>
                  <a:gd name="T16" fmla="*/ 206 w 265"/>
                  <a:gd name="T17" fmla="*/ 42 h 164"/>
                  <a:gd name="T18" fmla="*/ 157 w 265"/>
                  <a:gd name="T19" fmla="*/ 58 h 164"/>
                  <a:gd name="T20" fmla="*/ 118 w 265"/>
                  <a:gd name="T21" fmla="*/ 77 h 164"/>
                  <a:gd name="T22" fmla="*/ 80 w 265"/>
                  <a:gd name="T23" fmla="*/ 99 h 164"/>
                  <a:gd name="T24" fmla="*/ 48 w 265"/>
                  <a:gd name="T25" fmla="*/ 134 h 164"/>
                  <a:gd name="T26" fmla="*/ 20 w 265"/>
                  <a:gd name="T27" fmla="*/ 160 h 164"/>
                  <a:gd name="T28" fmla="*/ 0 w 265"/>
                  <a:gd name="T2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5" h="164">
                    <a:moveTo>
                      <a:pt x="0" y="164"/>
                    </a:moveTo>
                    <a:lnTo>
                      <a:pt x="68" y="91"/>
                    </a:lnTo>
                    <a:lnTo>
                      <a:pt x="116" y="53"/>
                    </a:lnTo>
                    <a:lnTo>
                      <a:pt x="177" y="20"/>
                    </a:lnTo>
                    <a:lnTo>
                      <a:pt x="246" y="0"/>
                    </a:lnTo>
                    <a:lnTo>
                      <a:pt x="261" y="5"/>
                    </a:lnTo>
                    <a:lnTo>
                      <a:pt x="265" y="18"/>
                    </a:lnTo>
                    <a:lnTo>
                      <a:pt x="250" y="34"/>
                    </a:lnTo>
                    <a:lnTo>
                      <a:pt x="206" y="42"/>
                    </a:lnTo>
                    <a:lnTo>
                      <a:pt x="157" y="58"/>
                    </a:lnTo>
                    <a:lnTo>
                      <a:pt x="118" y="77"/>
                    </a:lnTo>
                    <a:lnTo>
                      <a:pt x="80" y="99"/>
                    </a:lnTo>
                    <a:lnTo>
                      <a:pt x="48" y="134"/>
                    </a:lnTo>
                    <a:lnTo>
                      <a:pt x="20" y="160"/>
                    </a:lnTo>
                    <a:lnTo>
                      <a:pt x="0" y="1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39" name="Freeform 171">
                <a:extLst>
                  <a:ext uri="{FF2B5EF4-FFF2-40B4-BE49-F238E27FC236}">
                    <a16:creationId xmlns:a16="http://schemas.microsoft.com/office/drawing/2014/main" id="{56FDF0B4-15DC-64BD-A839-A1A534F7F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718"/>
                <a:ext cx="120" cy="293"/>
              </a:xfrm>
              <a:custGeom>
                <a:avLst/>
                <a:gdLst>
                  <a:gd name="T0" fmla="*/ 0 w 120"/>
                  <a:gd name="T1" fmla="*/ 285 h 293"/>
                  <a:gd name="T2" fmla="*/ 4 w 120"/>
                  <a:gd name="T3" fmla="*/ 195 h 293"/>
                  <a:gd name="T4" fmla="*/ 25 w 120"/>
                  <a:gd name="T5" fmla="*/ 138 h 293"/>
                  <a:gd name="T6" fmla="*/ 50 w 120"/>
                  <a:gd name="T7" fmla="*/ 76 h 293"/>
                  <a:gd name="T8" fmla="*/ 84 w 120"/>
                  <a:gd name="T9" fmla="*/ 24 h 293"/>
                  <a:gd name="T10" fmla="*/ 100 w 120"/>
                  <a:gd name="T11" fmla="*/ 0 h 293"/>
                  <a:gd name="T12" fmla="*/ 112 w 120"/>
                  <a:gd name="T13" fmla="*/ 3 h 293"/>
                  <a:gd name="T14" fmla="*/ 120 w 120"/>
                  <a:gd name="T15" fmla="*/ 12 h 293"/>
                  <a:gd name="T16" fmla="*/ 96 w 120"/>
                  <a:gd name="T17" fmla="*/ 50 h 293"/>
                  <a:gd name="T18" fmla="*/ 67 w 120"/>
                  <a:gd name="T19" fmla="*/ 103 h 293"/>
                  <a:gd name="T20" fmla="*/ 42 w 120"/>
                  <a:gd name="T21" fmla="*/ 155 h 293"/>
                  <a:gd name="T22" fmla="*/ 28 w 120"/>
                  <a:gd name="T23" fmla="*/ 198 h 293"/>
                  <a:gd name="T24" fmla="*/ 20 w 120"/>
                  <a:gd name="T25" fmla="*/ 237 h 293"/>
                  <a:gd name="T26" fmla="*/ 20 w 120"/>
                  <a:gd name="T27" fmla="*/ 293 h 293"/>
                  <a:gd name="T28" fmla="*/ 0 w 120"/>
                  <a:gd name="T29" fmla="*/ 28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293">
                    <a:moveTo>
                      <a:pt x="0" y="285"/>
                    </a:moveTo>
                    <a:lnTo>
                      <a:pt x="4" y="195"/>
                    </a:lnTo>
                    <a:lnTo>
                      <a:pt x="25" y="138"/>
                    </a:lnTo>
                    <a:lnTo>
                      <a:pt x="50" y="76"/>
                    </a:lnTo>
                    <a:lnTo>
                      <a:pt x="84" y="24"/>
                    </a:lnTo>
                    <a:lnTo>
                      <a:pt x="100" y="0"/>
                    </a:lnTo>
                    <a:lnTo>
                      <a:pt x="112" y="3"/>
                    </a:lnTo>
                    <a:lnTo>
                      <a:pt x="120" y="12"/>
                    </a:lnTo>
                    <a:lnTo>
                      <a:pt x="96" y="50"/>
                    </a:lnTo>
                    <a:lnTo>
                      <a:pt x="67" y="103"/>
                    </a:lnTo>
                    <a:lnTo>
                      <a:pt x="42" y="155"/>
                    </a:lnTo>
                    <a:lnTo>
                      <a:pt x="28" y="198"/>
                    </a:lnTo>
                    <a:lnTo>
                      <a:pt x="20" y="237"/>
                    </a:lnTo>
                    <a:lnTo>
                      <a:pt x="20" y="293"/>
                    </a:lnTo>
                    <a:lnTo>
                      <a:pt x="0" y="2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40" name="Freeform 172">
                <a:extLst>
                  <a:ext uri="{FF2B5EF4-FFF2-40B4-BE49-F238E27FC236}">
                    <a16:creationId xmlns:a16="http://schemas.microsoft.com/office/drawing/2014/main" id="{75105A5F-9F0D-CFC1-9D64-8B7CDA5A1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2670"/>
                <a:ext cx="115" cy="221"/>
              </a:xfrm>
              <a:custGeom>
                <a:avLst/>
                <a:gdLst>
                  <a:gd name="T0" fmla="*/ 0 w 115"/>
                  <a:gd name="T1" fmla="*/ 186 h 221"/>
                  <a:gd name="T2" fmla="*/ 17 w 115"/>
                  <a:gd name="T3" fmla="*/ 122 h 221"/>
                  <a:gd name="T4" fmla="*/ 54 w 115"/>
                  <a:gd name="T5" fmla="*/ 36 h 221"/>
                  <a:gd name="T6" fmla="*/ 96 w 115"/>
                  <a:gd name="T7" fmla="*/ 0 h 221"/>
                  <a:gd name="T8" fmla="*/ 115 w 115"/>
                  <a:gd name="T9" fmla="*/ 13 h 221"/>
                  <a:gd name="T10" fmla="*/ 78 w 115"/>
                  <a:gd name="T11" fmla="*/ 48 h 221"/>
                  <a:gd name="T12" fmla="*/ 42 w 115"/>
                  <a:gd name="T13" fmla="*/ 98 h 221"/>
                  <a:gd name="T14" fmla="*/ 24 w 115"/>
                  <a:gd name="T15" fmla="*/ 169 h 221"/>
                  <a:gd name="T16" fmla="*/ 12 w 115"/>
                  <a:gd name="T17" fmla="*/ 221 h 221"/>
                  <a:gd name="T18" fmla="*/ 0 w 115"/>
                  <a:gd name="T19" fmla="*/ 18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221">
                    <a:moveTo>
                      <a:pt x="0" y="186"/>
                    </a:moveTo>
                    <a:lnTo>
                      <a:pt x="17" y="122"/>
                    </a:lnTo>
                    <a:lnTo>
                      <a:pt x="54" y="36"/>
                    </a:lnTo>
                    <a:lnTo>
                      <a:pt x="96" y="0"/>
                    </a:lnTo>
                    <a:lnTo>
                      <a:pt x="115" y="13"/>
                    </a:lnTo>
                    <a:lnTo>
                      <a:pt x="78" y="48"/>
                    </a:lnTo>
                    <a:lnTo>
                      <a:pt x="42" y="98"/>
                    </a:lnTo>
                    <a:lnTo>
                      <a:pt x="24" y="169"/>
                    </a:lnTo>
                    <a:lnTo>
                      <a:pt x="12" y="221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1126" name="Freeform 173">
              <a:extLst>
                <a:ext uri="{FF2B5EF4-FFF2-40B4-BE49-F238E27FC236}">
                  <a16:creationId xmlns:a16="http://schemas.microsoft.com/office/drawing/2014/main" id="{9AABDFE0-CFA5-9F0B-54FD-24FE2676C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" y="2457"/>
              <a:ext cx="235" cy="537"/>
            </a:xfrm>
            <a:custGeom>
              <a:avLst/>
              <a:gdLst>
                <a:gd name="T0" fmla="*/ 236 w 579"/>
                <a:gd name="T1" fmla="*/ 0 h 1322"/>
                <a:gd name="T2" fmla="*/ 181 w 579"/>
                <a:gd name="T3" fmla="*/ 51 h 1322"/>
                <a:gd name="T4" fmla="*/ 213 w 579"/>
                <a:gd name="T5" fmla="*/ 117 h 1322"/>
                <a:gd name="T6" fmla="*/ 217 w 579"/>
                <a:gd name="T7" fmla="*/ 164 h 1322"/>
                <a:gd name="T8" fmla="*/ 173 w 579"/>
                <a:gd name="T9" fmla="*/ 222 h 1322"/>
                <a:gd name="T10" fmla="*/ 205 w 579"/>
                <a:gd name="T11" fmla="*/ 300 h 1322"/>
                <a:gd name="T12" fmla="*/ 55 w 579"/>
                <a:gd name="T13" fmla="*/ 351 h 1322"/>
                <a:gd name="T14" fmla="*/ 122 w 579"/>
                <a:gd name="T15" fmla="*/ 429 h 1322"/>
                <a:gd name="T16" fmla="*/ 83 w 579"/>
                <a:gd name="T17" fmla="*/ 503 h 1322"/>
                <a:gd name="T18" fmla="*/ 118 w 579"/>
                <a:gd name="T19" fmla="*/ 593 h 1322"/>
                <a:gd name="T20" fmla="*/ 118 w 579"/>
                <a:gd name="T21" fmla="*/ 616 h 1322"/>
                <a:gd name="T22" fmla="*/ 83 w 579"/>
                <a:gd name="T23" fmla="*/ 640 h 1322"/>
                <a:gd name="T24" fmla="*/ 87 w 579"/>
                <a:gd name="T25" fmla="*/ 675 h 1322"/>
                <a:gd name="T26" fmla="*/ 122 w 579"/>
                <a:gd name="T27" fmla="*/ 690 h 1322"/>
                <a:gd name="T28" fmla="*/ 118 w 579"/>
                <a:gd name="T29" fmla="*/ 725 h 1322"/>
                <a:gd name="T30" fmla="*/ 106 w 579"/>
                <a:gd name="T31" fmla="*/ 760 h 1322"/>
                <a:gd name="T32" fmla="*/ 75 w 579"/>
                <a:gd name="T33" fmla="*/ 792 h 1322"/>
                <a:gd name="T34" fmla="*/ 43 w 579"/>
                <a:gd name="T35" fmla="*/ 811 h 1322"/>
                <a:gd name="T36" fmla="*/ 4 w 579"/>
                <a:gd name="T37" fmla="*/ 838 h 1322"/>
                <a:gd name="T38" fmla="*/ 32 w 579"/>
                <a:gd name="T39" fmla="*/ 846 h 1322"/>
                <a:gd name="T40" fmla="*/ 71 w 579"/>
                <a:gd name="T41" fmla="*/ 831 h 1322"/>
                <a:gd name="T42" fmla="*/ 106 w 579"/>
                <a:gd name="T43" fmla="*/ 823 h 1322"/>
                <a:gd name="T44" fmla="*/ 142 w 579"/>
                <a:gd name="T45" fmla="*/ 819 h 1322"/>
                <a:gd name="T46" fmla="*/ 146 w 579"/>
                <a:gd name="T47" fmla="*/ 854 h 1322"/>
                <a:gd name="T48" fmla="*/ 110 w 579"/>
                <a:gd name="T49" fmla="*/ 881 h 1322"/>
                <a:gd name="T50" fmla="*/ 75 w 579"/>
                <a:gd name="T51" fmla="*/ 905 h 1322"/>
                <a:gd name="T52" fmla="*/ 39 w 579"/>
                <a:gd name="T53" fmla="*/ 924 h 1322"/>
                <a:gd name="T54" fmla="*/ 16 w 579"/>
                <a:gd name="T55" fmla="*/ 955 h 1322"/>
                <a:gd name="T56" fmla="*/ 181 w 579"/>
                <a:gd name="T57" fmla="*/ 909 h 1322"/>
                <a:gd name="T58" fmla="*/ 177 w 579"/>
                <a:gd name="T59" fmla="*/ 967 h 1322"/>
                <a:gd name="T60" fmla="*/ 150 w 579"/>
                <a:gd name="T61" fmla="*/ 994 h 1322"/>
                <a:gd name="T62" fmla="*/ 110 w 579"/>
                <a:gd name="T63" fmla="*/ 991 h 1322"/>
                <a:gd name="T64" fmla="*/ 59 w 579"/>
                <a:gd name="T65" fmla="*/ 1022 h 1322"/>
                <a:gd name="T66" fmla="*/ 16 w 579"/>
                <a:gd name="T67" fmla="*/ 1033 h 1322"/>
                <a:gd name="T68" fmla="*/ 75 w 579"/>
                <a:gd name="T69" fmla="*/ 1049 h 1322"/>
                <a:gd name="T70" fmla="*/ 126 w 579"/>
                <a:gd name="T71" fmla="*/ 1057 h 1322"/>
                <a:gd name="T72" fmla="*/ 154 w 579"/>
                <a:gd name="T73" fmla="*/ 1069 h 1322"/>
                <a:gd name="T74" fmla="*/ 130 w 579"/>
                <a:gd name="T75" fmla="*/ 1096 h 1322"/>
                <a:gd name="T76" fmla="*/ 98 w 579"/>
                <a:gd name="T77" fmla="*/ 1115 h 1322"/>
                <a:gd name="T78" fmla="*/ 98 w 579"/>
                <a:gd name="T79" fmla="*/ 1135 h 1322"/>
                <a:gd name="T80" fmla="*/ 95 w 579"/>
                <a:gd name="T81" fmla="*/ 1170 h 1322"/>
                <a:gd name="T82" fmla="*/ 91 w 579"/>
                <a:gd name="T83" fmla="*/ 1213 h 1322"/>
                <a:gd name="T84" fmla="*/ 35 w 579"/>
                <a:gd name="T85" fmla="*/ 1232 h 1322"/>
                <a:gd name="T86" fmla="*/ 16 w 579"/>
                <a:gd name="T87" fmla="*/ 1264 h 1322"/>
                <a:gd name="T88" fmla="*/ 110 w 579"/>
                <a:gd name="T89" fmla="*/ 1256 h 1322"/>
                <a:gd name="T90" fmla="*/ 201 w 579"/>
                <a:gd name="T91" fmla="*/ 1127 h 1322"/>
                <a:gd name="T92" fmla="*/ 181 w 579"/>
                <a:gd name="T93" fmla="*/ 998 h 1322"/>
                <a:gd name="T94" fmla="*/ 189 w 579"/>
                <a:gd name="T95" fmla="*/ 838 h 1322"/>
                <a:gd name="T96" fmla="*/ 197 w 579"/>
                <a:gd name="T97" fmla="*/ 714 h 1322"/>
                <a:gd name="T98" fmla="*/ 209 w 579"/>
                <a:gd name="T99" fmla="*/ 632 h 1322"/>
                <a:gd name="T100" fmla="*/ 248 w 579"/>
                <a:gd name="T101" fmla="*/ 550 h 1322"/>
                <a:gd name="T102" fmla="*/ 228 w 579"/>
                <a:gd name="T103" fmla="*/ 468 h 1322"/>
                <a:gd name="T104" fmla="*/ 288 w 579"/>
                <a:gd name="T105" fmla="*/ 398 h 1322"/>
                <a:gd name="T106" fmla="*/ 347 w 579"/>
                <a:gd name="T107" fmla="*/ 281 h 1322"/>
                <a:gd name="T108" fmla="*/ 402 w 579"/>
                <a:gd name="T109" fmla="*/ 195 h 1322"/>
                <a:gd name="T110" fmla="*/ 484 w 579"/>
                <a:gd name="T111" fmla="*/ 148 h 1322"/>
                <a:gd name="T112" fmla="*/ 579 w 579"/>
                <a:gd name="T113" fmla="*/ 8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9" h="1322">
                  <a:moveTo>
                    <a:pt x="555" y="4"/>
                  </a:moveTo>
                  <a:lnTo>
                    <a:pt x="370" y="0"/>
                  </a:lnTo>
                  <a:lnTo>
                    <a:pt x="236" y="0"/>
                  </a:lnTo>
                  <a:lnTo>
                    <a:pt x="201" y="0"/>
                  </a:lnTo>
                  <a:lnTo>
                    <a:pt x="185" y="27"/>
                  </a:lnTo>
                  <a:lnTo>
                    <a:pt x="181" y="51"/>
                  </a:lnTo>
                  <a:lnTo>
                    <a:pt x="154" y="66"/>
                  </a:lnTo>
                  <a:lnTo>
                    <a:pt x="154" y="97"/>
                  </a:lnTo>
                  <a:lnTo>
                    <a:pt x="213" y="117"/>
                  </a:lnTo>
                  <a:lnTo>
                    <a:pt x="240" y="129"/>
                  </a:lnTo>
                  <a:lnTo>
                    <a:pt x="260" y="160"/>
                  </a:lnTo>
                  <a:lnTo>
                    <a:pt x="217" y="164"/>
                  </a:lnTo>
                  <a:lnTo>
                    <a:pt x="288" y="203"/>
                  </a:lnTo>
                  <a:lnTo>
                    <a:pt x="221" y="207"/>
                  </a:lnTo>
                  <a:lnTo>
                    <a:pt x="173" y="222"/>
                  </a:lnTo>
                  <a:lnTo>
                    <a:pt x="232" y="253"/>
                  </a:lnTo>
                  <a:lnTo>
                    <a:pt x="197" y="285"/>
                  </a:lnTo>
                  <a:lnTo>
                    <a:pt x="205" y="300"/>
                  </a:lnTo>
                  <a:lnTo>
                    <a:pt x="225" y="335"/>
                  </a:lnTo>
                  <a:lnTo>
                    <a:pt x="154" y="363"/>
                  </a:lnTo>
                  <a:lnTo>
                    <a:pt x="55" y="351"/>
                  </a:lnTo>
                  <a:lnTo>
                    <a:pt x="59" y="386"/>
                  </a:lnTo>
                  <a:lnTo>
                    <a:pt x="126" y="398"/>
                  </a:lnTo>
                  <a:lnTo>
                    <a:pt x="122" y="429"/>
                  </a:lnTo>
                  <a:lnTo>
                    <a:pt x="95" y="456"/>
                  </a:lnTo>
                  <a:lnTo>
                    <a:pt x="161" y="472"/>
                  </a:lnTo>
                  <a:lnTo>
                    <a:pt x="83" y="503"/>
                  </a:lnTo>
                  <a:lnTo>
                    <a:pt x="71" y="558"/>
                  </a:lnTo>
                  <a:lnTo>
                    <a:pt x="114" y="581"/>
                  </a:lnTo>
                  <a:lnTo>
                    <a:pt x="118" y="593"/>
                  </a:lnTo>
                  <a:lnTo>
                    <a:pt x="130" y="601"/>
                  </a:lnTo>
                  <a:lnTo>
                    <a:pt x="130" y="612"/>
                  </a:lnTo>
                  <a:lnTo>
                    <a:pt x="118" y="616"/>
                  </a:lnTo>
                  <a:lnTo>
                    <a:pt x="106" y="620"/>
                  </a:lnTo>
                  <a:lnTo>
                    <a:pt x="95" y="628"/>
                  </a:lnTo>
                  <a:lnTo>
                    <a:pt x="83" y="640"/>
                  </a:lnTo>
                  <a:lnTo>
                    <a:pt x="75" y="655"/>
                  </a:lnTo>
                  <a:lnTo>
                    <a:pt x="75" y="667"/>
                  </a:lnTo>
                  <a:lnTo>
                    <a:pt x="87" y="675"/>
                  </a:lnTo>
                  <a:lnTo>
                    <a:pt x="98" y="675"/>
                  </a:lnTo>
                  <a:lnTo>
                    <a:pt x="110" y="682"/>
                  </a:lnTo>
                  <a:lnTo>
                    <a:pt x="122" y="690"/>
                  </a:lnTo>
                  <a:lnTo>
                    <a:pt x="126" y="702"/>
                  </a:lnTo>
                  <a:lnTo>
                    <a:pt x="122" y="714"/>
                  </a:lnTo>
                  <a:lnTo>
                    <a:pt x="118" y="725"/>
                  </a:lnTo>
                  <a:lnTo>
                    <a:pt x="118" y="737"/>
                  </a:lnTo>
                  <a:lnTo>
                    <a:pt x="114" y="749"/>
                  </a:lnTo>
                  <a:lnTo>
                    <a:pt x="106" y="760"/>
                  </a:lnTo>
                  <a:lnTo>
                    <a:pt x="95" y="768"/>
                  </a:lnTo>
                  <a:lnTo>
                    <a:pt x="83" y="776"/>
                  </a:lnTo>
                  <a:lnTo>
                    <a:pt x="75" y="792"/>
                  </a:lnTo>
                  <a:lnTo>
                    <a:pt x="63" y="792"/>
                  </a:lnTo>
                  <a:lnTo>
                    <a:pt x="55" y="803"/>
                  </a:lnTo>
                  <a:lnTo>
                    <a:pt x="43" y="811"/>
                  </a:lnTo>
                  <a:lnTo>
                    <a:pt x="32" y="819"/>
                  </a:lnTo>
                  <a:lnTo>
                    <a:pt x="16" y="831"/>
                  </a:lnTo>
                  <a:lnTo>
                    <a:pt x="4" y="838"/>
                  </a:lnTo>
                  <a:lnTo>
                    <a:pt x="0" y="850"/>
                  </a:lnTo>
                  <a:lnTo>
                    <a:pt x="20" y="854"/>
                  </a:lnTo>
                  <a:lnTo>
                    <a:pt x="32" y="846"/>
                  </a:lnTo>
                  <a:lnTo>
                    <a:pt x="43" y="842"/>
                  </a:lnTo>
                  <a:lnTo>
                    <a:pt x="55" y="838"/>
                  </a:lnTo>
                  <a:lnTo>
                    <a:pt x="71" y="831"/>
                  </a:lnTo>
                  <a:lnTo>
                    <a:pt x="83" y="831"/>
                  </a:lnTo>
                  <a:lnTo>
                    <a:pt x="95" y="831"/>
                  </a:lnTo>
                  <a:lnTo>
                    <a:pt x="106" y="823"/>
                  </a:lnTo>
                  <a:lnTo>
                    <a:pt x="118" y="819"/>
                  </a:lnTo>
                  <a:lnTo>
                    <a:pt x="130" y="819"/>
                  </a:lnTo>
                  <a:lnTo>
                    <a:pt x="142" y="819"/>
                  </a:lnTo>
                  <a:lnTo>
                    <a:pt x="146" y="831"/>
                  </a:lnTo>
                  <a:lnTo>
                    <a:pt x="146" y="842"/>
                  </a:lnTo>
                  <a:lnTo>
                    <a:pt x="146" y="854"/>
                  </a:lnTo>
                  <a:lnTo>
                    <a:pt x="134" y="862"/>
                  </a:lnTo>
                  <a:lnTo>
                    <a:pt x="122" y="874"/>
                  </a:lnTo>
                  <a:lnTo>
                    <a:pt x="110" y="881"/>
                  </a:lnTo>
                  <a:lnTo>
                    <a:pt x="98" y="889"/>
                  </a:lnTo>
                  <a:lnTo>
                    <a:pt x="87" y="897"/>
                  </a:lnTo>
                  <a:lnTo>
                    <a:pt x="75" y="905"/>
                  </a:lnTo>
                  <a:lnTo>
                    <a:pt x="63" y="909"/>
                  </a:lnTo>
                  <a:lnTo>
                    <a:pt x="51" y="920"/>
                  </a:lnTo>
                  <a:lnTo>
                    <a:pt x="39" y="924"/>
                  </a:lnTo>
                  <a:lnTo>
                    <a:pt x="28" y="932"/>
                  </a:lnTo>
                  <a:lnTo>
                    <a:pt x="24" y="944"/>
                  </a:lnTo>
                  <a:lnTo>
                    <a:pt x="16" y="955"/>
                  </a:lnTo>
                  <a:lnTo>
                    <a:pt x="32" y="959"/>
                  </a:lnTo>
                  <a:lnTo>
                    <a:pt x="146" y="905"/>
                  </a:lnTo>
                  <a:lnTo>
                    <a:pt x="181" y="909"/>
                  </a:lnTo>
                  <a:lnTo>
                    <a:pt x="185" y="920"/>
                  </a:lnTo>
                  <a:lnTo>
                    <a:pt x="185" y="952"/>
                  </a:lnTo>
                  <a:lnTo>
                    <a:pt x="177" y="967"/>
                  </a:lnTo>
                  <a:lnTo>
                    <a:pt x="173" y="979"/>
                  </a:lnTo>
                  <a:lnTo>
                    <a:pt x="161" y="991"/>
                  </a:lnTo>
                  <a:lnTo>
                    <a:pt x="150" y="994"/>
                  </a:lnTo>
                  <a:lnTo>
                    <a:pt x="138" y="994"/>
                  </a:lnTo>
                  <a:lnTo>
                    <a:pt x="122" y="991"/>
                  </a:lnTo>
                  <a:lnTo>
                    <a:pt x="110" y="991"/>
                  </a:lnTo>
                  <a:lnTo>
                    <a:pt x="79" y="994"/>
                  </a:lnTo>
                  <a:lnTo>
                    <a:pt x="71" y="1018"/>
                  </a:lnTo>
                  <a:lnTo>
                    <a:pt x="59" y="1022"/>
                  </a:lnTo>
                  <a:lnTo>
                    <a:pt x="43" y="1026"/>
                  </a:lnTo>
                  <a:lnTo>
                    <a:pt x="32" y="1026"/>
                  </a:lnTo>
                  <a:lnTo>
                    <a:pt x="16" y="1033"/>
                  </a:lnTo>
                  <a:lnTo>
                    <a:pt x="16" y="1045"/>
                  </a:lnTo>
                  <a:lnTo>
                    <a:pt x="63" y="1049"/>
                  </a:lnTo>
                  <a:lnTo>
                    <a:pt x="75" y="1049"/>
                  </a:lnTo>
                  <a:lnTo>
                    <a:pt x="98" y="1049"/>
                  </a:lnTo>
                  <a:lnTo>
                    <a:pt x="110" y="1057"/>
                  </a:lnTo>
                  <a:lnTo>
                    <a:pt x="126" y="1057"/>
                  </a:lnTo>
                  <a:lnTo>
                    <a:pt x="138" y="1057"/>
                  </a:lnTo>
                  <a:lnTo>
                    <a:pt x="154" y="1057"/>
                  </a:lnTo>
                  <a:lnTo>
                    <a:pt x="154" y="1069"/>
                  </a:lnTo>
                  <a:lnTo>
                    <a:pt x="142" y="1076"/>
                  </a:lnTo>
                  <a:lnTo>
                    <a:pt x="130" y="1084"/>
                  </a:lnTo>
                  <a:lnTo>
                    <a:pt x="130" y="1096"/>
                  </a:lnTo>
                  <a:lnTo>
                    <a:pt x="118" y="1104"/>
                  </a:lnTo>
                  <a:lnTo>
                    <a:pt x="106" y="1104"/>
                  </a:lnTo>
                  <a:lnTo>
                    <a:pt x="98" y="1115"/>
                  </a:lnTo>
                  <a:lnTo>
                    <a:pt x="87" y="1123"/>
                  </a:lnTo>
                  <a:lnTo>
                    <a:pt x="83" y="1135"/>
                  </a:lnTo>
                  <a:lnTo>
                    <a:pt x="98" y="1135"/>
                  </a:lnTo>
                  <a:lnTo>
                    <a:pt x="98" y="1147"/>
                  </a:lnTo>
                  <a:lnTo>
                    <a:pt x="95" y="1158"/>
                  </a:lnTo>
                  <a:lnTo>
                    <a:pt x="95" y="1170"/>
                  </a:lnTo>
                  <a:lnTo>
                    <a:pt x="95" y="1182"/>
                  </a:lnTo>
                  <a:lnTo>
                    <a:pt x="95" y="1197"/>
                  </a:lnTo>
                  <a:lnTo>
                    <a:pt x="91" y="1213"/>
                  </a:lnTo>
                  <a:lnTo>
                    <a:pt x="83" y="1225"/>
                  </a:lnTo>
                  <a:lnTo>
                    <a:pt x="59" y="1228"/>
                  </a:lnTo>
                  <a:lnTo>
                    <a:pt x="35" y="1232"/>
                  </a:lnTo>
                  <a:lnTo>
                    <a:pt x="24" y="1240"/>
                  </a:lnTo>
                  <a:lnTo>
                    <a:pt x="16" y="1252"/>
                  </a:lnTo>
                  <a:lnTo>
                    <a:pt x="16" y="1264"/>
                  </a:lnTo>
                  <a:lnTo>
                    <a:pt x="16" y="1275"/>
                  </a:lnTo>
                  <a:lnTo>
                    <a:pt x="28" y="1322"/>
                  </a:lnTo>
                  <a:lnTo>
                    <a:pt x="110" y="1256"/>
                  </a:lnTo>
                  <a:lnTo>
                    <a:pt x="209" y="1201"/>
                  </a:lnTo>
                  <a:lnTo>
                    <a:pt x="189" y="1154"/>
                  </a:lnTo>
                  <a:lnTo>
                    <a:pt x="201" y="1127"/>
                  </a:lnTo>
                  <a:lnTo>
                    <a:pt x="173" y="1088"/>
                  </a:lnTo>
                  <a:lnTo>
                    <a:pt x="205" y="1037"/>
                  </a:lnTo>
                  <a:lnTo>
                    <a:pt x="181" y="998"/>
                  </a:lnTo>
                  <a:lnTo>
                    <a:pt x="201" y="944"/>
                  </a:lnTo>
                  <a:lnTo>
                    <a:pt x="181" y="889"/>
                  </a:lnTo>
                  <a:lnTo>
                    <a:pt x="189" y="838"/>
                  </a:lnTo>
                  <a:lnTo>
                    <a:pt x="173" y="807"/>
                  </a:lnTo>
                  <a:lnTo>
                    <a:pt x="201" y="737"/>
                  </a:lnTo>
                  <a:lnTo>
                    <a:pt x="197" y="714"/>
                  </a:lnTo>
                  <a:lnTo>
                    <a:pt x="177" y="682"/>
                  </a:lnTo>
                  <a:lnTo>
                    <a:pt x="185" y="647"/>
                  </a:lnTo>
                  <a:lnTo>
                    <a:pt x="209" y="632"/>
                  </a:lnTo>
                  <a:lnTo>
                    <a:pt x="193" y="573"/>
                  </a:lnTo>
                  <a:lnTo>
                    <a:pt x="197" y="565"/>
                  </a:lnTo>
                  <a:lnTo>
                    <a:pt x="248" y="550"/>
                  </a:lnTo>
                  <a:lnTo>
                    <a:pt x="248" y="538"/>
                  </a:lnTo>
                  <a:lnTo>
                    <a:pt x="221" y="476"/>
                  </a:lnTo>
                  <a:lnTo>
                    <a:pt x="228" y="468"/>
                  </a:lnTo>
                  <a:lnTo>
                    <a:pt x="284" y="464"/>
                  </a:lnTo>
                  <a:lnTo>
                    <a:pt x="299" y="448"/>
                  </a:lnTo>
                  <a:lnTo>
                    <a:pt x="288" y="398"/>
                  </a:lnTo>
                  <a:lnTo>
                    <a:pt x="299" y="359"/>
                  </a:lnTo>
                  <a:lnTo>
                    <a:pt x="339" y="339"/>
                  </a:lnTo>
                  <a:lnTo>
                    <a:pt x="347" y="281"/>
                  </a:lnTo>
                  <a:lnTo>
                    <a:pt x="362" y="265"/>
                  </a:lnTo>
                  <a:lnTo>
                    <a:pt x="394" y="246"/>
                  </a:lnTo>
                  <a:lnTo>
                    <a:pt x="402" y="195"/>
                  </a:lnTo>
                  <a:lnTo>
                    <a:pt x="425" y="168"/>
                  </a:lnTo>
                  <a:lnTo>
                    <a:pt x="469" y="144"/>
                  </a:lnTo>
                  <a:lnTo>
                    <a:pt x="484" y="148"/>
                  </a:lnTo>
                  <a:lnTo>
                    <a:pt x="496" y="82"/>
                  </a:lnTo>
                  <a:lnTo>
                    <a:pt x="512" y="58"/>
                  </a:lnTo>
                  <a:lnTo>
                    <a:pt x="579" y="8"/>
                  </a:lnTo>
                  <a:lnTo>
                    <a:pt x="555" y="4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1127" name="Group 174">
              <a:extLst>
                <a:ext uri="{FF2B5EF4-FFF2-40B4-BE49-F238E27FC236}">
                  <a16:creationId xmlns:a16="http://schemas.microsoft.com/office/drawing/2014/main" id="{CBAB28F3-07FE-02FC-FAA8-F78AEC3A6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2325"/>
              <a:ext cx="419" cy="703"/>
              <a:chOff x="2254" y="2503"/>
              <a:chExt cx="1034" cy="1733"/>
            </a:xfrm>
          </p:grpSpPr>
          <p:sp>
            <p:nvSpPr>
              <p:cNvPr id="131128" name="Freeform 175">
                <a:extLst>
                  <a:ext uri="{FF2B5EF4-FFF2-40B4-BE49-F238E27FC236}">
                    <a16:creationId xmlns:a16="http://schemas.microsoft.com/office/drawing/2014/main" id="{6AE0DCCB-4DBC-895B-92EB-6AD5D14DAF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" y="2503"/>
                <a:ext cx="731" cy="640"/>
              </a:xfrm>
              <a:custGeom>
                <a:avLst/>
                <a:gdLst>
                  <a:gd name="T0" fmla="*/ 574 w 731"/>
                  <a:gd name="T1" fmla="*/ 174 h 640"/>
                  <a:gd name="T2" fmla="*/ 418 w 731"/>
                  <a:gd name="T3" fmla="*/ 35 h 640"/>
                  <a:gd name="T4" fmla="*/ 242 w 731"/>
                  <a:gd name="T5" fmla="*/ 24 h 640"/>
                  <a:gd name="T6" fmla="*/ 263 w 731"/>
                  <a:gd name="T7" fmla="*/ 0 h 640"/>
                  <a:gd name="T8" fmla="*/ 449 w 731"/>
                  <a:gd name="T9" fmla="*/ 21 h 640"/>
                  <a:gd name="T10" fmla="*/ 532 w 731"/>
                  <a:gd name="T11" fmla="*/ 84 h 640"/>
                  <a:gd name="T12" fmla="*/ 602 w 731"/>
                  <a:gd name="T13" fmla="*/ 174 h 640"/>
                  <a:gd name="T14" fmla="*/ 717 w 731"/>
                  <a:gd name="T15" fmla="*/ 296 h 640"/>
                  <a:gd name="T16" fmla="*/ 723 w 731"/>
                  <a:gd name="T17" fmla="*/ 346 h 640"/>
                  <a:gd name="T18" fmla="*/ 574 w 731"/>
                  <a:gd name="T19" fmla="*/ 339 h 640"/>
                  <a:gd name="T20" fmla="*/ 364 w 731"/>
                  <a:gd name="T21" fmla="*/ 335 h 640"/>
                  <a:gd name="T22" fmla="*/ 326 w 731"/>
                  <a:gd name="T23" fmla="*/ 334 h 640"/>
                  <a:gd name="T24" fmla="*/ 333 w 731"/>
                  <a:gd name="T25" fmla="*/ 373 h 640"/>
                  <a:gd name="T26" fmla="*/ 314 w 731"/>
                  <a:gd name="T27" fmla="*/ 389 h 640"/>
                  <a:gd name="T28" fmla="*/ 297 w 731"/>
                  <a:gd name="T29" fmla="*/ 402 h 640"/>
                  <a:gd name="T30" fmla="*/ 330 w 731"/>
                  <a:gd name="T31" fmla="*/ 432 h 640"/>
                  <a:gd name="T32" fmla="*/ 375 w 731"/>
                  <a:gd name="T33" fmla="*/ 445 h 640"/>
                  <a:gd name="T34" fmla="*/ 294 w 731"/>
                  <a:gd name="T35" fmla="*/ 455 h 640"/>
                  <a:gd name="T36" fmla="*/ 238 w 731"/>
                  <a:gd name="T37" fmla="*/ 469 h 640"/>
                  <a:gd name="T38" fmla="*/ 239 w 731"/>
                  <a:gd name="T39" fmla="*/ 492 h 640"/>
                  <a:gd name="T40" fmla="*/ 330 w 731"/>
                  <a:gd name="T41" fmla="*/ 499 h 640"/>
                  <a:gd name="T42" fmla="*/ 332 w 731"/>
                  <a:gd name="T43" fmla="*/ 522 h 640"/>
                  <a:gd name="T44" fmla="*/ 239 w 731"/>
                  <a:gd name="T45" fmla="*/ 526 h 640"/>
                  <a:gd name="T46" fmla="*/ 203 w 731"/>
                  <a:gd name="T47" fmla="*/ 551 h 640"/>
                  <a:gd name="T48" fmla="*/ 200 w 731"/>
                  <a:gd name="T49" fmla="*/ 586 h 640"/>
                  <a:gd name="T50" fmla="*/ 282 w 731"/>
                  <a:gd name="T51" fmla="*/ 601 h 640"/>
                  <a:gd name="T52" fmla="*/ 282 w 731"/>
                  <a:gd name="T53" fmla="*/ 622 h 640"/>
                  <a:gd name="T54" fmla="*/ 203 w 731"/>
                  <a:gd name="T55" fmla="*/ 620 h 640"/>
                  <a:gd name="T56" fmla="*/ 169 w 731"/>
                  <a:gd name="T57" fmla="*/ 640 h 640"/>
                  <a:gd name="T58" fmla="*/ 102 w 731"/>
                  <a:gd name="T59" fmla="*/ 597 h 640"/>
                  <a:gd name="T60" fmla="*/ 0 w 731"/>
                  <a:gd name="T61" fmla="*/ 508 h 640"/>
                  <a:gd name="T62" fmla="*/ 85 w 731"/>
                  <a:gd name="T63" fmla="*/ 538 h 640"/>
                  <a:gd name="T64" fmla="*/ 171 w 731"/>
                  <a:gd name="T65" fmla="*/ 594 h 640"/>
                  <a:gd name="T66" fmla="*/ 156 w 731"/>
                  <a:gd name="T67" fmla="*/ 542 h 640"/>
                  <a:gd name="T68" fmla="*/ 188 w 731"/>
                  <a:gd name="T69" fmla="*/ 508 h 640"/>
                  <a:gd name="T70" fmla="*/ 212 w 731"/>
                  <a:gd name="T71" fmla="*/ 471 h 640"/>
                  <a:gd name="T72" fmla="*/ 238 w 731"/>
                  <a:gd name="T73" fmla="*/ 437 h 640"/>
                  <a:gd name="T74" fmla="*/ 271 w 731"/>
                  <a:gd name="T75" fmla="*/ 414 h 640"/>
                  <a:gd name="T76" fmla="*/ 269 w 731"/>
                  <a:gd name="T77" fmla="*/ 370 h 640"/>
                  <a:gd name="T78" fmla="*/ 302 w 731"/>
                  <a:gd name="T79" fmla="*/ 339 h 640"/>
                  <a:gd name="T80" fmla="*/ 322 w 731"/>
                  <a:gd name="T81" fmla="*/ 292 h 640"/>
                  <a:gd name="T82" fmla="*/ 324 w 731"/>
                  <a:gd name="T83" fmla="*/ 237 h 640"/>
                  <a:gd name="T84" fmla="*/ 267 w 731"/>
                  <a:gd name="T85" fmla="*/ 68 h 640"/>
                  <a:gd name="T86" fmla="*/ 271 w 731"/>
                  <a:gd name="T87" fmla="*/ 29 h 640"/>
                  <a:gd name="T88" fmla="*/ 322 w 731"/>
                  <a:gd name="T89" fmla="*/ 161 h 640"/>
                  <a:gd name="T90" fmla="*/ 367 w 731"/>
                  <a:gd name="T91" fmla="*/ 292 h 640"/>
                  <a:gd name="T92" fmla="*/ 403 w 731"/>
                  <a:gd name="T93" fmla="*/ 308 h 640"/>
                  <a:gd name="T94" fmla="*/ 554 w 731"/>
                  <a:gd name="T95" fmla="*/ 311 h 640"/>
                  <a:gd name="T96" fmla="*/ 700 w 731"/>
                  <a:gd name="T97" fmla="*/ 315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31" h="640">
                    <a:moveTo>
                      <a:pt x="700" y="315"/>
                    </a:moveTo>
                    <a:lnTo>
                      <a:pt x="574" y="174"/>
                    </a:lnTo>
                    <a:lnTo>
                      <a:pt x="481" y="48"/>
                    </a:lnTo>
                    <a:lnTo>
                      <a:pt x="418" y="35"/>
                    </a:lnTo>
                    <a:lnTo>
                      <a:pt x="265" y="24"/>
                    </a:lnTo>
                    <a:lnTo>
                      <a:pt x="242" y="24"/>
                    </a:lnTo>
                    <a:lnTo>
                      <a:pt x="231" y="5"/>
                    </a:lnTo>
                    <a:lnTo>
                      <a:pt x="263" y="0"/>
                    </a:lnTo>
                    <a:lnTo>
                      <a:pt x="365" y="9"/>
                    </a:lnTo>
                    <a:lnTo>
                      <a:pt x="449" y="21"/>
                    </a:lnTo>
                    <a:lnTo>
                      <a:pt x="505" y="35"/>
                    </a:lnTo>
                    <a:lnTo>
                      <a:pt x="532" y="84"/>
                    </a:lnTo>
                    <a:lnTo>
                      <a:pt x="568" y="135"/>
                    </a:lnTo>
                    <a:lnTo>
                      <a:pt x="602" y="174"/>
                    </a:lnTo>
                    <a:lnTo>
                      <a:pt x="664" y="241"/>
                    </a:lnTo>
                    <a:lnTo>
                      <a:pt x="717" y="296"/>
                    </a:lnTo>
                    <a:lnTo>
                      <a:pt x="731" y="334"/>
                    </a:lnTo>
                    <a:lnTo>
                      <a:pt x="723" y="346"/>
                    </a:lnTo>
                    <a:lnTo>
                      <a:pt x="685" y="346"/>
                    </a:lnTo>
                    <a:lnTo>
                      <a:pt x="574" y="339"/>
                    </a:lnTo>
                    <a:lnTo>
                      <a:pt x="452" y="342"/>
                    </a:lnTo>
                    <a:lnTo>
                      <a:pt x="364" y="335"/>
                    </a:lnTo>
                    <a:lnTo>
                      <a:pt x="340" y="327"/>
                    </a:lnTo>
                    <a:lnTo>
                      <a:pt x="326" y="334"/>
                    </a:lnTo>
                    <a:lnTo>
                      <a:pt x="324" y="353"/>
                    </a:lnTo>
                    <a:lnTo>
                      <a:pt x="333" y="373"/>
                    </a:lnTo>
                    <a:lnTo>
                      <a:pt x="332" y="385"/>
                    </a:lnTo>
                    <a:lnTo>
                      <a:pt x="314" y="389"/>
                    </a:lnTo>
                    <a:lnTo>
                      <a:pt x="294" y="394"/>
                    </a:lnTo>
                    <a:lnTo>
                      <a:pt x="297" y="402"/>
                    </a:lnTo>
                    <a:lnTo>
                      <a:pt x="294" y="428"/>
                    </a:lnTo>
                    <a:lnTo>
                      <a:pt x="330" y="432"/>
                    </a:lnTo>
                    <a:lnTo>
                      <a:pt x="373" y="436"/>
                    </a:lnTo>
                    <a:lnTo>
                      <a:pt x="375" y="445"/>
                    </a:lnTo>
                    <a:lnTo>
                      <a:pt x="357" y="453"/>
                    </a:lnTo>
                    <a:lnTo>
                      <a:pt x="294" y="455"/>
                    </a:lnTo>
                    <a:lnTo>
                      <a:pt x="251" y="463"/>
                    </a:lnTo>
                    <a:lnTo>
                      <a:pt x="238" y="469"/>
                    </a:lnTo>
                    <a:lnTo>
                      <a:pt x="234" y="480"/>
                    </a:lnTo>
                    <a:lnTo>
                      <a:pt x="239" y="492"/>
                    </a:lnTo>
                    <a:lnTo>
                      <a:pt x="267" y="492"/>
                    </a:lnTo>
                    <a:lnTo>
                      <a:pt x="330" y="499"/>
                    </a:lnTo>
                    <a:lnTo>
                      <a:pt x="340" y="508"/>
                    </a:lnTo>
                    <a:lnTo>
                      <a:pt x="332" y="522"/>
                    </a:lnTo>
                    <a:lnTo>
                      <a:pt x="301" y="524"/>
                    </a:lnTo>
                    <a:lnTo>
                      <a:pt x="239" y="526"/>
                    </a:lnTo>
                    <a:lnTo>
                      <a:pt x="218" y="531"/>
                    </a:lnTo>
                    <a:lnTo>
                      <a:pt x="203" y="551"/>
                    </a:lnTo>
                    <a:lnTo>
                      <a:pt x="195" y="569"/>
                    </a:lnTo>
                    <a:lnTo>
                      <a:pt x="200" y="586"/>
                    </a:lnTo>
                    <a:lnTo>
                      <a:pt x="218" y="593"/>
                    </a:lnTo>
                    <a:lnTo>
                      <a:pt x="282" y="601"/>
                    </a:lnTo>
                    <a:lnTo>
                      <a:pt x="289" y="609"/>
                    </a:lnTo>
                    <a:lnTo>
                      <a:pt x="282" y="622"/>
                    </a:lnTo>
                    <a:lnTo>
                      <a:pt x="246" y="624"/>
                    </a:lnTo>
                    <a:lnTo>
                      <a:pt x="203" y="620"/>
                    </a:lnTo>
                    <a:lnTo>
                      <a:pt x="191" y="630"/>
                    </a:lnTo>
                    <a:lnTo>
                      <a:pt x="169" y="640"/>
                    </a:lnTo>
                    <a:lnTo>
                      <a:pt x="144" y="632"/>
                    </a:lnTo>
                    <a:lnTo>
                      <a:pt x="102" y="597"/>
                    </a:lnTo>
                    <a:lnTo>
                      <a:pt x="35" y="535"/>
                    </a:lnTo>
                    <a:lnTo>
                      <a:pt x="0" y="508"/>
                    </a:lnTo>
                    <a:lnTo>
                      <a:pt x="24" y="495"/>
                    </a:lnTo>
                    <a:lnTo>
                      <a:pt x="85" y="538"/>
                    </a:lnTo>
                    <a:lnTo>
                      <a:pt x="157" y="598"/>
                    </a:lnTo>
                    <a:lnTo>
                      <a:pt x="171" y="594"/>
                    </a:lnTo>
                    <a:lnTo>
                      <a:pt x="171" y="571"/>
                    </a:lnTo>
                    <a:lnTo>
                      <a:pt x="156" y="542"/>
                    </a:lnTo>
                    <a:lnTo>
                      <a:pt x="161" y="526"/>
                    </a:lnTo>
                    <a:lnTo>
                      <a:pt x="188" y="508"/>
                    </a:lnTo>
                    <a:lnTo>
                      <a:pt x="208" y="500"/>
                    </a:lnTo>
                    <a:lnTo>
                      <a:pt x="212" y="471"/>
                    </a:lnTo>
                    <a:lnTo>
                      <a:pt x="216" y="449"/>
                    </a:lnTo>
                    <a:lnTo>
                      <a:pt x="238" y="437"/>
                    </a:lnTo>
                    <a:lnTo>
                      <a:pt x="258" y="425"/>
                    </a:lnTo>
                    <a:lnTo>
                      <a:pt x="271" y="414"/>
                    </a:lnTo>
                    <a:lnTo>
                      <a:pt x="269" y="397"/>
                    </a:lnTo>
                    <a:lnTo>
                      <a:pt x="269" y="370"/>
                    </a:lnTo>
                    <a:lnTo>
                      <a:pt x="302" y="361"/>
                    </a:lnTo>
                    <a:lnTo>
                      <a:pt x="302" y="339"/>
                    </a:lnTo>
                    <a:lnTo>
                      <a:pt x="305" y="314"/>
                    </a:lnTo>
                    <a:lnTo>
                      <a:pt x="322" y="292"/>
                    </a:lnTo>
                    <a:lnTo>
                      <a:pt x="340" y="287"/>
                    </a:lnTo>
                    <a:lnTo>
                      <a:pt x="324" y="237"/>
                    </a:lnTo>
                    <a:lnTo>
                      <a:pt x="294" y="154"/>
                    </a:lnTo>
                    <a:lnTo>
                      <a:pt x="267" y="68"/>
                    </a:lnTo>
                    <a:lnTo>
                      <a:pt x="250" y="33"/>
                    </a:lnTo>
                    <a:lnTo>
                      <a:pt x="271" y="29"/>
                    </a:lnTo>
                    <a:lnTo>
                      <a:pt x="297" y="92"/>
                    </a:lnTo>
                    <a:lnTo>
                      <a:pt x="322" y="161"/>
                    </a:lnTo>
                    <a:lnTo>
                      <a:pt x="352" y="249"/>
                    </a:lnTo>
                    <a:lnTo>
                      <a:pt x="367" y="292"/>
                    </a:lnTo>
                    <a:lnTo>
                      <a:pt x="381" y="304"/>
                    </a:lnTo>
                    <a:lnTo>
                      <a:pt x="403" y="308"/>
                    </a:lnTo>
                    <a:lnTo>
                      <a:pt x="473" y="311"/>
                    </a:lnTo>
                    <a:lnTo>
                      <a:pt x="554" y="311"/>
                    </a:lnTo>
                    <a:lnTo>
                      <a:pt x="650" y="311"/>
                    </a:lnTo>
                    <a:lnTo>
                      <a:pt x="700" y="3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29" name="Freeform 176">
                <a:extLst>
                  <a:ext uri="{FF2B5EF4-FFF2-40B4-BE49-F238E27FC236}">
                    <a16:creationId xmlns:a16="http://schemas.microsoft.com/office/drawing/2014/main" id="{15B49DDC-3327-E78E-2C97-98096B082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2508"/>
                <a:ext cx="478" cy="650"/>
              </a:xfrm>
              <a:custGeom>
                <a:avLst/>
                <a:gdLst>
                  <a:gd name="T0" fmla="*/ 446 w 478"/>
                  <a:gd name="T1" fmla="*/ 0 h 650"/>
                  <a:gd name="T2" fmla="*/ 478 w 478"/>
                  <a:gd name="T3" fmla="*/ 20 h 650"/>
                  <a:gd name="T4" fmla="*/ 438 w 478"/>
                  <a:gd name="T5" fmla="*/ 51 h 650"/>
                  <a:gd name="T6" fmla="*/ 399 w 478"/>
                  <a:gd name="T7" fmla="*/ 69 h 650"/>
                  <a:gd name="T8" fmla="*/ 370 w 478"/>
                  <a:gd name="T9" fmla="*/ 114 h 650"/>
                  <a:gd name="T10" fmla="*/ 327 w 478"/>
                  <a:gd name="T11" fmla="*/ 128 h 650"/>
                  <a:gd name="T12" fmla="*/ 371 w 478"/>
                  <a:gd name="T13" fmla="*/ 211 h 650"/>
                  <a:gd name="T14" fmla="*/ 425 w 478"/>
                  <a:gd name="T15" fmla="*/ 285 h 650"/>
                  <a:gd name="T16" fmla="*/ 398 w 478"/>
                  <a:gd name="T17" fmla="*/ 286 h 650"/>
                  <a:gd name="T18" fmla="*/ 340 w 478"/>
                  <a:gd name="T19" fmla="*/ 211 h 650"/>
                  <a:gd name="T20" fmla="*/ 300 w 478"/>
                  <a:gd name="T21" fmla="*/ 171 h 650"/>
                  <a:gd name="T22" fmla="*/ 280 w 478"/>
                  <a:gd name="T23" fmla="*/ 177 h 650"/>
                  <a:gd name="T24" fmla="*/ 299 w 478"/>
                  <a:gd name="T25" fmla="*/ 228 h 650"/>
                  <a:gd name="T26" fmla="*/ 362 w 478"/>
                  <a:gd name="T27" fmla="*/ 324 h 650"/>
                  <a:gd name="T28" fmla="*/ 383 w 478"/>
                  <a:gd name="T29" fmla="*/ 369 h 650"/>
                  <a:gd name="T30" fmla="*/ 363 w 478"/>
                  <a:gd name="T31" fmla="*/ 375 h 650"/>
                  <a:gd name="T32" fmla="*/ 332 w 478"/>
                  <a:gd name="T33" fmla="*/ 314 h 650"/>
                  <a:gd name="T34" fmla="*/ 277 w 478"/>
                  <a:gd name="T35" fmla="*/ 243 h 650"/>
                  <a:gd name="T36" fmla="*/ 237 w 478"/>
                  <a:gd name="T37" fmla="*/ 220 h 650"/>
                  <a:gd name="T38" fmla="*/ 209 w 478"/>
                  <a:gd name="T39" fmla="*/ 226 h 650"/>
                  <a:gd name="T40" fmla="*/ 237 w 478"/>
                  <a:gd name="T41" fmla="*/ 290 h 650"/>
                  <a:gd name="T42" fmla="*/ 291 w 478"/>
                  <a:gd name="T43" fmla="*/ 368 h 650"/>
                  <a:gd name="T44" fmla="*/ 288 w 478"/>
                  <a:gd name="T45" fmla="*/ 400 h 650"/>
                  <a:gd name="T46" fmla="*/ 265 w 478"/>
                  <a:gd name="T47" fmla="*/ 353 h 650"/>
                  <a:gd name="T48" fmla="*/ 205 w 478"/>
                  <a:gd name="T49" fmla="*/ 305 h 650"/>
                  <a:gd name="T50" fmla="*/ 173 w 478"/>
                  <a:gd name="T51" fmla="*/ 318 h 650"/>
                  <a:gd name="T52" fmla="*/ 174 w 478"/>
                  <a:gd name="T53" fmla="*/ 369 h 650"/>
                  <a:gd name="T54" fmla="*/ 122 w 478"/>
                  <a:gd name="T55" fmla="*/ 379 h 650"/>
                  <a:gd name="T56" fmla="*/ 86 w 478"/>
                  <a:gd name="T57" fmla="*/ 381 h 650"/>
                  <a:gd name="T58" fmla="*/ 90 w 478"/>
                  <a:gd name="T59" fmla="*/ 442 h 650"/>
                  <a:gd name="T60" fmla="*/ 59 w 478"/>
                  <a:gd name="T61" fmla="*/ 471 h 650"/>
                  <a:gd name="T62" fmla="*/ 55 w 478"/>
                  <a:gd name="T63" fmla="*/ 510 h 650"/>
                  <a:gd name="T64" fmla="*/ 42 w 478"/>
                  <a:gd name="T65" fmla="*/ 541 h 650"/>
                  <a:gd name="T66" fmla="*/ 42 w 478"/>
                  <a:gd name="T67" fmla="*/ 599 h 650"/>
                  <a:gd name="T68" fmla="*/ 11 w 478"/>
                  <a:gd name="T69" fmla="*/ 632 h 650"/>
                  <a:gd name="T70" fmla="*/ 0 w 478"/>
                  <a:gd name="T71" fmla="*/ 620 h 650"/>
                  <a:gd name="T72" fmla="*/ 20 w 478"/>
                  <a:gd name="T73" fmla="*/ 579 h 650"/>
                  <a:gd name="T74" fmla="*/ 26 w 478"/>
                  <a:gd name="T75" fmla="*/ 526 h 650"/>
                  <a:gd name="T76" fmla="*/ 36 w 478"/>
                  <a:gd name="T77" fmla="*/ 489 h 650"/>
                  <a:gd name="T78" fmla="*/ 47 w 478"/>
                  <a:gd name="T79" fmla="*/ 455 h 650"/>
                  <a:gd name="T80" fmla="*/ 71 w 478"/>
                  <a:gd name="T81" fmla="*/ 434 h 650"/>
                  <a:gd name="T82" fmla="*/ 63 w 478"/>
                  <a:gd name="T83" fmla="*/ 373 h 650"/>
                  <a:gd name="T84" fmla="*/ 109 w 478"/>
                  <a:gd name="T85" fmla="*/ 349 h 650"/>
                  <a:gd name="T86" fmla="*/ 150 w 478"/>
                  <a:gd name="T87" fmla="*/ 352 h 650"/>
                  <a:gd name="T88" fmla="*/ 154 w 478"/>
                  <a:gd name="T89" fmla="*/ 305 h 650"/>
                  <a:gd name="T90" fmla="*/ 188 w 478"/>
                  <a:gd name="T91" fmla="*/ 285 h 650"/>
                  <a:gd name="T92" fmla="*/ 190 w 478"/>
                  <a:gd name="T93" fmla="*/ 242 h 650"/>
                  <a:gd name="T94" fmla="*/ 213 w 478"/>
                  <a:gd name="T95" fmla="*/ 195 h 650"/>
                  <a:gd name="T96" fmla="*/ 253 w 478"/>
                  <a:gd name="T97" fmla="*/ 192 h 650"/>
                  <a:gd name="T98" fmla="*/ 263 w 478"/>
                  <a:gd name="T99" fmla="*/ 149 h 650"/>
                  <a:gd name="T100" fmla="*/ 304 w 478"/>
                  <a:gd name="T101" fmla="*/ 128 h 650"/>
                  <a:gd name="T102" fmla="*/ 334 w 478"/>
                  <a:gd name="T103" fmla="*/ 81 h 650"/>
                  <a:gd name="T104" fmla="*/ 375 w 478"/>
                  <a:gd name="T105" fmla="*/ 75 h 650"/>
                  <a:gd name="T106" fmla="*/ 391 w 478"/>
                  <a:gd name="T107" fmla="*/ 24 h 650"/>
                  <a:gd name="T108" fmla="*/ 425 w 478"/>
                  <a:gd name="T109" fmla="*/ 1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78" h="650">
                    <a:moveTo>
                      <a:pt x="425" y="18"/>
                    </a:moveTo>
                    <a:lnTo>
                      <a:pt x="446" y="0"/>
                    </a:lnTo>
                    <a:lnTo>
                      <a:pt x="473" y="4"/>
                    </a:lnTo>
                    <a:lnTo>
                      <a:pt x="478" y="20"/>
                    </a:lnTo>
                    <a:lnTo>
                      <a:pt x="477" y="38"/>
                    </a:lnTo>
                    <a:lnTo>
                      <a:pt x="438" y="51"/>
                    </a:lnTo>
                    <a:lnTo>
                      <a:pt x="403" y="51"/>
                    </a:lnTo>
                    <a:lnTo>
                      <a:pt x="399" y="69"/>
                    </a:lnTo>
                    <a:lnTo>
                      <a:pt x="390" y="98"/>
                    </a:lnTo>
                    <a:lnTo>
                      <a:pt x="370" y="114"/>
                    </a:lnTo>
                    <a:lnTo>
                      <a:pt x="340" y="114"/>
                    </a:lnTo>
                    <a:lnTo>
                      <a:pt x="327" y="128"/>
                    </a:lnTo>
                    <a:lnTo>
                      <a:pt x="324" y="153"/>
                    </a:lnTo>
                    <a:lnTo>
                      <a:pt x="371" y="211"/>
                    </a:lnTo>
                    <a:lnTo>
                      <a:pt x="413" y="265"/>
                    </a:lnTo>
                    <a:lnTo>
                      <a:pt x="425" y="285"/>
                    </a:lnTo>
                    <a:lnTo>
                      <a:pt x="413" y="294"/>
                    </a:lnTo>
                    <a:lnTo>
                      <a:pt x="398" y="286"/>
                    </a:lnTo>
                    <a:lnTo>
                      <a:pt x="374" y="250"/>
                    </a:lnTo>
                    <a:lnTo>
                      <a:pt x="340" y="211"/>
                    </a:lnTo>
                    <a:lnTo>
                      <a:pt x="311" y="175"/>
                    </a:lnTo>
                    <a:lnTo>
                      <a:pt x="300" y="171"/>
                    </a:lnTo>
                    <a:lnTo>
                      <a:pt x="291" y="171"/>
                    </a:lnTo>
                    <a:lnTo>
                      <a:pt x="280" y="177"/>
                    </a:lnTo>
                    <a:lnTo>
                      <a:pt x="283" y="207"/>
                    </a:lnTo>
                    <a:lnTo>
                      <a:pt x="299" y="228"/>
                    </a:lnTo>
                    <a:lnTo>
                      <a:pt x="328" y="273"/>
                    </a:lnTo>
                    <a:lnTo>
                      <a:pt x="362" y="324"/>
                    </a:lnTo>
                    <a:lnTo>
                      <a:pt x="379" y="353"/>
                    </a:lnTo>
                    <a:lnTo>
                      <a:pt x="383" y="369"/>
                    </a:lnTo>
                    <a:lnTo>
                      <a:pt x="375" y="377"/>
                    </a:lnTo>
                    <a:lnTo>
                      <a:pt x="363" y="375"/>
                    </a:lnTo>
                    <a:lnTo>
                      <a:pt x="354" y="349"/>
                    </a:lnTo>
                    <a:lnTo>
                      <a:pt x="332" y="314"/>
                    </a:lnTo>
                    <a:lnTo>
                      <a:pt x="308" y="279"/>
                    </a:lnTo>
                    <a:lnTo>
                      <a:pt x="277" y="243"/>
                    </a:lnTo>
                    <a:lnTo>
                      <a:pt x="252" y="228"/>
                    </a:lnTo>
                    <a:lnTo>
                      <a:pt x="237" y="220"/>
                    </a:lnTo>
                    <a:lnTo>
                      <a:pt x="220" y="216"/>
                    </a:lnTo>
                    <a:lnTo>
                      <a:pt x="209" y="226"/>
                    </a:lnTo>
                    <a:lnTo>
                      <a:pt x="216" y="254"/>
                    </a:lnTo>
                    <a:lnTo>
                      <a:pt x="237" y="290"/>
                    </a:lnTo>
                    <a:lnTo>
                      <a:pt x="271" y="330"/>
                    </a:lnTo>
                    <a:lnTo>
                      <a:pt x="291" y="368"/>
                    </a:lnTo>
                    <a:lnTo>
                      <a:pt x="299" y="391"/>
                    </a:lnTo>
                    <a:lnTo>
                      <a:pt x="288" y="400"/>
                    </a:lnTo>
                    <a:lnTo>
                      <a:pt x="273" y="388"/>
                    </a:lnTo>
                    <a:lnTo>
                      <a:pt x="265" y="353"/>
                    </a:lnTo>
                    <a:lnTo>
                      <a:pt x="237" y="320"/>
                    </a:lnTo>
                    <a:lnTo>
                      <a:pt x="205" y="305"/>
                    </a:lnTo>
                    <a:lnTo>
                      <a:pt x="184" y="305"/>
                    </a:lnTo>
                    <a:lnTo>
                      <a:pt x="173" y="318"/>
                    </a:lnTo>
                    <a:lnTo>
                      <a:pt x="176" y="337"/>
                    </a:lnTo>
                    <a:lnTo>
                      <a:pt x="174" y="369"/>
                    </a:lnTo>
                    <a:lnTo>
                      <a:pt x="154" y="379"/>
                    </a:lnTo>
                    <a:lnTo>
                      <a:pt x="122" y="379"/>
                    </a:lnTo>
                    <a:lnTo>
                      <a:pt x="95" y="375"/>
                    </a:lnTo>
                    <a:lnTo>
                      <a:pt x="86" y="381"/>
                    </a:lnTo>
                    <a:lnTo>
                      <a:pt x="87" y="403"/>
                    </a:lnTo>
                    <a:lnTo>
                      <a:pt x="90" y="442"/>
                    </a:lnTo>
                    <a:lnTo>
                      <a:pt x="79" y="463"/>
                    </a:lnTo>
                    <a:lnTo>
                      <a:pt x="59" y="471"/>
                    </a:lnTo>
                    <a:lnTo>
                      <a:pt x="54" y="485"/>
                    </a:lnTo>
                    <a:lnTo>
                      <a:pt x="55" y="510"/>
                    </a:lnTo>
                    <a:lnTo>
                      <a:pt x="55" y="528"/>
                    </a:lnTo>
                    <a:lnTo>
                      <a:pt x="42" y="541"/>
                    </a:lnTo>
                    <a:lnTo>
                      <a:pt x="34" y="569"/>
                    </a:lnTo>
                    <a:lnTo>
                      <a:pt x="42" y="599"/>
                    </a:lnTo>
                    <a:lnTo>
                      <a:pt x="34" y="612"/>
                    </a:lnTo>
                    <a:lnTo>
                      <a:pt x="11" y="632"/>
                    </a:lnTo>
                    <a:lnTo>
                      <a:pt x="3" y="650"/>
                    </a:lnTo>
                    <a:lnTo>
                      <a:pt x="0" y="620"/>
                    </a:lnTo>
                    <a:lnTo>
                      <a:pt x="16" y="600"/>
                    </a:lnTo>
                    <a:lnTo>
                      <a:pt x="20" y="579"/>
                    </a:lnTo>
                    <a:lnTo>
                      <a:pt x="20" y="549"/>
                    </a:lnTo>
                    <a:lnTo>
                      <a:pt x="26" y="526"/>
                    </a:lnTo>
                    <a:lnTo>
                      <a:pt x="38" y="513"/>
                    </a:lnTo>
                    <a:lnTo>
                      <a:pt x="36" y="489"/>
                    </a:lnTo>
                    <a:lnTo>
                      <a:pt x="34" y="470"/>
                    </a:lnTo>
                    <a:lnTo>
                      <a:pt x="47" y="455"/>
                    </a:lnTo>
                    <a:lnTo>
                      <a:pt x="67" y="443"/>
                    </a:lnTo>
                    <a:lnTo>
                      <a:pt x="71" y="434"/>
                    </a:lnTo>
                    <a:lnTo>
                      <a:pt x="70" y="396"/>
                    </a:lnTo>
                    <a:lnTo>
                      <a:pt x="63" y="373"/>
                    </a:lnTo>
                    <a:lnTo>
                      <a:pt x="75" y="349"/>
                    </a:lnTo>
                    <a:lnTo>
                      <a:pt x="109" y="349"/>
                    </a:lnTo>
                    <a:lnTo>
                      <a:pt x="145" y="356"/>
                    </a:lnTo>
                    <a:lnTo>
                      <a:pt x="150" y="352"/>
                    </a:lnTo>
                    <a:lnTo>
                      <a:pt x="157" y="336"/>
                    </a:lnTo>
                    <a:lnTo>
                      <a:pt x="154" y="305"/>
                    </a:lnTo>
                    <a:lnTo>
                      <a:pt x="166" y="290"/>
                    </a:lnTo>
                    <a:lnTo>
                      <a:pt x="188" y="285"/>
                    </a:lnTo>
                    <a:lnTo>
                      <a:pt x="204" y="275"/>
                    </a:lnTo>
                    <a:lnTo>
                      <a:pt x="190" y="242"/>
                    </a:lnTo>
                    <a:lnTo>
                      <a:pt x="196" y="212"/>
                    </a:lnTo>
                    <a:lnTo>
                      <a:pt x="213" y="195"/>
                    </a:lnTo>
                    <a:lnTo>
                      <a:pt x="233" y="192"/>
                    </a:lnTo>
                    <a:lnTo>
                      <a:pt x="253" y="192"/>
                    </a:lnTo>
                    <a:lnTo>
                      <a:pt x="259" y="173"/>
                    </a:lnTo>
                    <a:lnTo>
                      <a:pt x="263" y="149"/>
                    </a:lnTo>
                    <a:lnTo>
                      <a:pt x="283" y="140"/>
                    </a:lnTo>
                    <a:lnTo>
                      <a:pt x="304" y="128"/>
                    </a:lnTo>
                    <a:lnTo>
                      <a:pt x="315" y="98"/>
                    </a:lnTo>
                    <a:lnTo>
                      <a:pt x="334" y="81"/>
                    </a:lnTo>
                    <a:lnTo>
                      <a:pt x="362" y="82"/>
                    </a:lnTo>
                    <a:lnTo>
                      <a:pt x="375" y="75"/>
                    </a:lnTo>
                    <a:lnTo>
                      <a:pt x="379" y="46"/>
                    </a:lnTo>
                    <a:lnTo>
                      <a:pt x="391" y="24"/>
                    </a:lnTo>
                    <a:lnTo>
                      <a:pt x="413" y="18"/>
                    </a:lnTo>
                    <a:lnTo>
                      <a:pt x="425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30" name="Freeform 177">
                <a:extLst>
                  <a:ext uri="{FF2B5EF4-FFF2-40B4-BE49-F238E27FC236}">
                    <a16:creationId xmlns:a16="http://schemas.microsoft.com/office/drawing/2014/main" id="{FF5F96EE-AB85-DE39-0345-38467599C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" y="2818"/>
                <a:ext cx="436" cy="758"/>
              </a:xfrm>
              <a:custGeom>
                <a:avLst/>
                <a:gdLst>
                  <a:gd name="T0" fmla="*/ 428 w 436"/>
                  <a:gd name="T1" fmla="*/ 7 h 758"/>
                  <a:gd name="T2" fmla="*/ 418 w 436"/>
                  <a:gd name="T3" fmla="*/ 35 h 758"/>
                  <a:gd name="T4" fmla="*/ 341 w 436"/>
                  <a:gd name="T5" fmla="*/ 82 h 758"/>
                  <a:gd name="T6" fmla="*/ 323 w 436"/>
                  <a:gd name="T7" fmla="*/ 159 h 758"/>
                  <a:gd name="T8" fmla="*/ 236 w 436"/>
                  <a:gd name="T9" fmla="*/ 222 h 758"/>
                  <a:gd name="T10" fmla="*/ 204 w 436"/>
                  <a:gd name="T11" fmla="*/ 282 h 758"/>
                  <a:gd name="T12" fmla="*/ 188 w 436"/>
                  <a:gd name="T13" fmla="*/ 344 h 758"/>
                  <a:gd name="T14" fmla="*/ 169 w 436"/>
                  <a:gd name="T15" fmla="*/ 367 h 758"/>
                  <a:gd name="T16" fmla="*/ 133 w 436"/>
                  <a:gd name="T17" fmla="*/ 400 h 758"/>
                  <a:gd name="T18" fmla="*/ 145 w 436"/>
                  <a:gd name="T19" fmla="*/ 450 h 758"/>
                  <a:gd name="T20" fmla="*/ 123 w 436"/>
                  <a:gd name="T21" fmla="*/ 491 h 758"/>
                  <a:gd name="T22" fmla="*/ 70 w 436"/>
                  <a:gd name="T23" fmla="*/ 497 h 758"/>
                  <a:gd name="T24" fmla="*/ 95 w 436"/>
                  <a:gd name="T25" fmla="*/ 538 h 758"/>
                  <a:gd name="T26" fmla="*/ 99 w 436"/>
                  <a:gd name="T27" fmla="*/ 563 h 758"/>
                  <a:gd name="T28" fmla="*/ 46 w 436"/>
                  <a:gd name="T29" fmla="*/ 583 h 758"/>
                  <a:gd name="T30" fmla="*/ 59 w 436"/>
                  <a:gd name="T31" fmla="*/ 625 h 758"/>
                  <a:gd name="T32" fmla="*/ 51 w 436"/>
                  <a:gd name="T33" fmla="*/ 653 h 758"/>
                  <a:gd name="T34" fmla="*/ 26 w 436"/>
                  <a:gd name="T35" fmla="*/ 687 h 758"/>
                  <a:gd name="T36" fmla="*/ 46 w 436"/>
                  <a:gd name="T37" fmla="*/ 744 h 758"/>
                  <a:gd name="T38" fmla="*/ 20 w 436"/>
                  <a:gd name="T39" fmla="*/ 723 h 758"/>
                  <a:gd name="T40" fmla="*/ 0 w 436"/>
                  <a:gd name="T41" fmla="*/ 680 h 758"/>
                  <a:gd name="T42" fmla="*/ 30 w 436"/>
                  <a:gd name="T43" fmla="*/ 640 h 758"/>
                  <a:gd name="T44" fmla="*/ 30 w 436"/>
                  <a:gd name="T45" fmla="*/ 613 h 758"/>
                  <a:gd name="T46" fmla="*/ 20 w 436"/>
                  <a:gd name="T47" fmla="*/ 570 h 758"/>
                  <a:gd name="T48" fmla="*/ 59 w 436"/>
                  <a:gd name="T49" fmla="*/ 554 h 758"/>
                  <a:gd name="T50" fmla="*/ 74 w 436"/>
                  <a:gd name="T51" fmla="*/ 540 h 758"/>
                  <a:gd name="T52" fmla="*/ 46 w 436"/>
                  <a:gd name="T53" fmla="*/ 501 h 758"/>
                  <a:gd name="T54" fmla="*/ 54 w 436"/>
                  <a:gd name="T55" fmla="*/ 465 h 758"/>
                  <a:gd name="T56" fmla="*/ 111 w 436"/>
                  <a:gd name="T57" fmla="*/ 465 h 758"/>
                  <a:gd name="T58" fmla="*/ 119 w 436"/>
                  <a:gd name="T59" fmla="*/ 420 h 758"/>
                  <a:gd name="T60" fmla="*/ 121 w 436"/>
                  <a:gd name="T61" fmla="*/ 372 h 758"/>
                  <a:gd name="T62" fmla="*/ 155 w 436"/>
                  <a:gd name="T63" fmla="*/ 341 h 758"/>
                  <a:gd name="T64" fmla="*/ 171 w 436"/>
                  <a:gd name="T65" fmla="*/ 310 h 758"/>
                  <a:gd name="T66" fmla="*/ 188 w 436"/>
                  <a:gd name="T67" fmla="*/ 267 h 758"/>
                  <a:gd name="T68" fmla="*/ 223 w 436"/>
                  <a:gd name="T69" fmla="*/ 238 h 758"/>
                  <a:gd name="T70" fmla="*/ 240 w 436"/>
                  <a:gd name="T71" fmla="*/ 183 h 758"/>
                  <a:gd name="T72" fmla="*/ 303 w 436"/>
                  <a:gd name="T73" fmla="*/ 145 h 758"/>
                  <a:gd name="T74" fmla="*/ 323 w 436"/>
                  <a:gd name="T75" fmla="*/ 93 h 758"/>
                  <a:gd name="T76" fmla="*/ 346 w 436"/>
                  <a:gd name="T77" fmla="*/ 50 h 758"/>
                  <a:gd name="T78" fmla="*/ 400 w 436"/>
                  <a:gd name="T79" fmla="*/ 14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6" h="758">
                    <a:moveTo>
                      <a:pt x="408" y="0"/>
                    </a:moveTo>
                    <a:lnTo>
                      <a:pt x="428" y="7"/>
                    </a:lnTo>
                    <a:lnTo>
                      <a:pt x="436" y="16"/>
                    </a:lnTo>
                    <a:lnTo>
                      <a:pt x="418" y="35"/>
                    </a:lnTo>
                    <a:lnTo>
                      <a:pt x="377" y="50"/>
                    </a:lnTo>
                    <a:lnTo>
                      <a:pt x="341" y="82"/>
                    </a:lnTo>
                    <a:lnTo>
                      <a:pt x="337" y="105"/>
                    </a:lnTo>
                    <a:lnTo>
                      <a:pt x="323" y="159"/>
                    </a:lnTo>
                    <a:lnTo>
                      <a:pt x="258" y="195"/>
                    </a:lnTo>
                    <a:lnTo>
                      <a:pt x="236" y="222"/>
                    </a:lnTo>
                    <a:lnTo>
                      <a:pt x="234" y="263"/>
                    </a:lnTo>
                    <a:lnTo>
                      <a:pt x="204" y="282"/>
                    </a:lnTo>
                    <a:lnTo>
                      <a:pt x="192" y="310"/>
                    </a:lnTo>
                    <a:lnTo>
                      <a:pt x="188" y="344"/>
                    </a:lnTo>
                    <a:lnTo>
                      <a:pt x="183" y="359"/>
                    </a:lnTo>
                    <a:lnTo>
                      <a:pt x="169" y="367"/>
                    </a:lnTo>
                    <a:lnTo>
                      <a:pt x="148" y="379"/>
                    </a:lnTo>
                    <a:lnTo>
                      <a:pt x="133" y="400"/>
                    </a:lnTo>
                    <a:lnTo>
                      <a:pt x="134" y="414"/>
                    </a:lnTo>
                    <a:lnTo>
                      <a:pt x="145" y="450"/>
                    </a:lnTo>
                    <a:lnTo>
                      <a:pt x="140" y="476"/>
                    </a:lnTo>
                    <a:lnTo>
                      <a:pt x="123" y="491"/>
                    </a:lnTo>
                    <a:lnTo>
                      <a:pt x="83" y="489"/>
                    </a:lnTo>
                    <a:lnTo>
                      <a:pt x="70" y="497"/>
                    </a:lnTo>
                    <a:lnTo>
                      <a:pt x="78" y="515"/>
                    </a:lnTo>
                    <a:lnTo>
                      <a:pt x="95" y="538"/>
                    </a:lnTo>
                    <a:lnTo>
                      <a:pt x="101" y="554"/>
                    </a:lnTo>
                    <a:lnTo>
                      <a:pt x="99" y="563"/>
                    </a:lnTo>
                    <a:lnTo>
                      <a:pt x="78" y="575"/>
                    </a:lnTo>
                    <a:lnTo>
                      <a:pt x="46" y="583"/>
                    </a:lnTo>
                    <a:lnTo>
                      <a:pt x="46" y="595"/>
                    </a:lnTo>
                    <a:lnTo>
                      <a:pt x="59" y="625"/>
                    </a:lnTo>
                    <a:lnTo>
                      <a:pt x="66" y="646"/>
                    </a:lnTo>
                    <a:lnTo>
                      <a:pt x="51" y="653"/>
                    </a:lnTo>
                    <a:lnTo>
                      <a:pt x="30" y="669"/>
                    </a:lnTo>
                    <a:lnTo>
                      <a:pt x="26" y="687"/>
                    </a:lnTo>
                    <a:lnTo>
                      <a:pt x="43" y="716"/>
                    </a:lnTo>
                    <a:lnTo>
                      <a:pt x="46" y="744"/>
                    </a:lnTo>
                    <a:lnTo>
                      <a:pt x="24" y="758"/>
                    </a:lnTo>
                    <a:lnTo>
                      <a:pt x="20" y="723"/>
                    </a:lnTo>
                    <a:lnTo>
                      <a:pt x="0" y="700"/>
                    </a:lnTo>
                    <a:lnTo>
                      <a:pt x="0" y="680"/>
                    </a:lnTo>
                    <a:lnTo>
                      <a:pt x="11" y="653"/>
                    </a:lnTo>
                    <a:lnTo>
                      <a:pt x="30" y="640"/>
                    </a:lnTo>
                    <a:lnTo>
                      <a:pt x="30" y="633"/>
                    </a:lnTo>
                    <a:lnTo>
                      <a:pt x="30" y="613"/>
                    </a:lnTo>
                    <a:lnTo>
                      <a:pt x="18" y="589"/>
                    </a:lnTo>
                    <a:lnTo>
                      <a:pt x="20" y="570"/>
                    </a:lnTo>
                    <a:lnTo>
                      <a:pt x="32" y="559"/>
                    </a:lnTo>
                    <a:lnTo>
                      <a:pt x="59" y="554"/>
                    </a:lnTo>
                    <a:lnTo>
                      <a:pt x="74" y="550"/>
                    </a:lnTo>
                    <a:lnTo>
                      <a:pt x="74" y="540"/>
                    </a:lnTo>
                    <a:lnTo>
                      <a:pt x="62" y="528"/>
                    </a:lnTo>
                    <a:lnTo>
                      <a:pt x="46" y="501"/>
                    </a:lnTo>
                    <a:lnTo>
                      <a:pt x="43" y="480"/>
                    </a:lnTo>
                    <a:lnTo>
                      <a:pt x="54" y="465"/>
                    </a:lnTo>
                    <a:lnTo>
                      <a:pt x="83" y="461"/>
                    </a:lnTo>
                    <a:lnTo>
                      <a:pt x="111" y="465"/>
                    </a:lnTo>
                    <a:lnTo>
                      <a:pt x="119" y="452"/>
                    </a:lnTo>
                    <a:lnTo>
                      <a:pt x="119" y="420"/>
                    </a:lnTo>
                    <a:lnTo>
                      <a:pt x="117" y="391"/>
                    </a:lnTo>
                    <a:lnTo>
                      <a:pt x="121" y="372"/>
                    </a:lnTo>
                    <a:lnTo>
                      <a:pt x="133" y="353"/>
                    </a:lnTo>
                    <a:lnTo>
                      <a:pt x="155" y="341"/>
                    </a:lnTo>
                    <a:lnTo>
                      <a:pt x="169" y="329"/>
                    </a:lnTo>
                    <a:lnTo>
                      <a:pt x="171" y="310"/>
                    </a:lnTo>
                    <a:lnTo>
                      <a:pt x="175" y="282"/>
                    </a:lnTo>
                    <a:lnTo>
                      <a:pt x="188" y="267"/>
                    </a:lnTo>
                    <a:lnTo>
                      <a:pt x="211" y="251"/>
                    </a:lnTo>
                    <a:lnTo>
                      <a:pt x="223" y="238"/>
                    </a:lnTo>
                    <a:lnTo>
                      <a:pt x="227" y="206"/>
                    </a:lnTo>
                    <a:lnTo>
                      <a:pt x="240" y="183"/>
                    </a:lnTo>
                    <a:lnTo>
                      <a:pt x="275" y="157"/>
                    </a:lnTo>
                    <a:lnTo>
                      <a:pt x="303" y="145"/>
                    </a:lnTo>
                    <a:lnTo>
                      <a:pt x="313" y="133"/>
                    </a:lnTo>
                    <a:lnTo>
                      <a:pt x="323" y="93"/>
                    </a:lnTo>
                    <a:lnTo>
                      <a:pt x="329" y="69"/>
                    </a:lnTo>
                    <a:lnTo>
                      <a:pt x="346" y="50"/>
                    </a:lnTo>
                    <a:lnTo>
                      <a:pt x="374" y="30"/>
                    </a:lnTo>
                    <a:lnTo>
                      <a:pt x="400" y="14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31" name="Freeform 178">
                <a:extLst>
                  <a:ext uri="{FF2B5EF4-FFF2-40B4-BE49-F238E27FC236}">
                    <a16:creationId xmlns:a16="http://schemas.microsoft.com/office/drawing/2014/main" id="{D1495CAC-85E4-A171-B43F-D1D876538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4" y="2627"/>
                <a:ext cx="99" cy="172"/>
              </a:xfrm>
              <a:custGeom>
                <a:avLst/>
                <a:gdLst>
                  <a:gd name="T0" fmla="*/ 74 w 99"/>
                  <a:gd name="T1" fmla="*/ 106 h 172"/>
                  <a:gd name="T2" fmla="*/ 52 w 99"/>
                  <a:gd name="T3" fmla="*/ 61 h 172"/>
                  <a:gd name="T4" fmla="*/ 14 w 99"/>
                  <a:gd name="T5" fmla="*/ 0 h 172"/>
                  <a:gd name="T6" fmla="*/ 1 w 99"/>
                  <a:gd name="T7" fmla="*/ 5 h 172"/>
                  <a:gd name="T8" fmla="*/ 0 w 99"/>
                  <a:gd name="T9" fmla="*/ 22 h 172"/>
                  <a:gd name="T10" fmla="*/ 48 w 99"/>
                  <a:gd name="T11" fmla="*/ 95 h 172"/>
                  <a:gd name="T12" fmla="*/ 34 w 99"/>
                  <a:gd name="T13" fmla="*/ 106 h 172"/>
                  <a:gd name="T14" fmla="*/ 74 w 99"/>
                  <a:gd name="T15" fmla="*/ 152 h 172"/>
                  <a:gd name="T16" fmla="*/ 99 w 99"/>
                  <a:gd name="T17" fmla="*/ 172 h 172"/>
                  <a:gd name="T18" fmla="*/ 86 w 99"/>
                  <a:gd name="T19" fmla="*/ 130 h 172"/>
                  <a:gd name="T20" fmla="*/ 64 w 99"/>
                  <a:gd name="T21" fmla="*/ 89 h 172"/>
                  <a:gd name="T22" fmla="*/ 74 w 99"/>
                  <a:gd name="T23" fmla="*/ 10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2">
                    <a:moveTo>
                      <a:pt x="74" y="106"/>
                    </a:moveTo>
                    <a:lnTo>
                      <a:pt x="52" y="61"/>
                    </a:lnTo>
                    <a:lnTo>
                      <a:pt x="14" y="0"/>
                    </a:lnTo>
                    <a:lnTo>
                      <a:pt x="1" y="5"/>
                    </a:lnTo>
                    <a:lnTo>
                      <a:pt x="0" y="22"/>
                    </a:lnTo>
                    <a:lnTo>
                      <a:pt x="48" y="95"/>
                    </a:lnTo>
                    <a:lnTo>
                      <a:pt x="34" y="106"/>
                    </a:lnTo>
                    <a:lnTo>
                      <a:pt x="74" y="152"/>
                    </a:lnTo>
                    <a:lnTo>
                      <a:pt x="99" y="172"/>
                    </a:lnTo>
                    <a:lnTo>
                      <a:pt x="86" y="130"/>
                    </a:lnTo>
                    <a:lnTo>
                      <a:pt x="64" y="89"/>
                    </a:lnTo>
                    <a:lnTo>
                      <a:pt x="74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32" name="Freeform 179">
                <a:extLst>
                  <a:ext uri="{FF2B5EF4-FFF2-40B4-BE49-F238E27FC236}">
                    <a16:creationId xmlns:a16="http://schemas.microsoft.com/office/drawing/2014/main" id="{FA3E2712-2558-38BE-4D4F-5CEB22C58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" y="3042"/>
                <a:ext cx="148" cy="132"/>
              </a:xfrm>
              <a:custGeom>
                <a:avLst/>
                <a:gdLst>
                  <a:gd name="T0" fmla="*/ 7 w 148"/>
                  <a:gd name="T1" fmla="*/ 0 h 132"/>
                  <a:gd name="T2" fmla="*/ 69 w 148"/>
                  <a:gd name="T3" fmla="*/ 41 h 132"/>
                  <a:gd name="T4" fmla="*/ 126 w 148"/>
                  <a:gd name="T5" fmla="*/ 92 h 132"/>
                  <a:gd name="T6" fmla="*/ 143 w 148"/>
                  <a:gd name="T7" fmla="*/ 111 h 132"/>
                  <a:gd name="T8" fmla="*/ 148 w 148"/>
                  <a:gd name="T9" fmla="*/ 128 h 132"/>
                  <a:gd name="T10" fmla="*/ 134 w 148"/>
                  <a:gd name="T11" fmla="*/ 132 h 132"/>
                  <a:gd name="T12" fmla="*/ 115 w 148"/>
                  <a:gd name="T13" fmla="*/ 113 h 132"/>
                  <a:gd name="T14" fmla="*/ 86 w 148"/>
                  <a:gd name="T15" fmla="*/ 84 h 132"/>
                  <a:gd name="T16" fmla="*/ 41 w 148"/>
                  <a:gd name="T17" fmla="*/ 47 h 132"/>
                  <a:gd name="T18" fmla="*/ 0 w 148"/>
                  <a:gd name="T19" fmla="*/ 17 h 132"/>
                  <a:gd name="T20" fmla="*/ 7 w 148"/>
                  <a:gd name="T2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8" h="132">
                    <a:moveTo>
                      <a:pt x="7" y="0"/>
                    </a:moveTo>
                    <a:lnTo>
                      <a:pt x="69" y="41"/>
                    </a:lnTo>
                    <a:lnTo>
                      <a:pt x="126" y="92"/>
                    </a:lnTo>
                    <a:lnTo>
                      <a:pt x="143" y="111"/>
                    </a:lnTo>
                    <a:lnTo>
                      <a:pt x="148" y="128"/>
                    </a:lnTo>
                    <a:lnTo>
                      <a:pt x="134" y="132"/>
                    </a:lnTo>
                    <a:lnTo>
                      <a:pt x="115" y="113"/>
                    </a:lnTo>
                    <a:lnTo>
                      <a:pt x="86" y="84"/>
                    </a:lnTo>
                    <a:lnTo>
                      <a:pt x="41" y="47"/>
                    </a:lnTo>
                    <a:lnTo>
                      <a:pt x="0" y="1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33" name="Freeform 180">
                <a:extLst>
                  <a:ext uri="{FF2B5EF4-FFF2-40B4-BE49-F238E27FC236}">
                    <a16:creationId xmlns:a16="http://schemas.microsoft.com/office/drawing/2014/main" id="{29689E28-1352-6A23-6CBD-4F11C3111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3148"/>
                <a:ext cx="295" cy="478"/>
              </a:xfrm>
              <a:custGeom>
                <a:avLst/>
                <a:gdLst>
                  <a:gd name="T0" fmla="*/ 146 w 295"/>
                  <a:gd name="T1" fmla="*/ 109 h 478"/>
                  <a:gd name="T2" fmla="*/ 76 w 295"/>
                  <a:gd name="T3" fmla="*/ 51 h 478"/>
                  <a:gd name="T4" fmla="*/ 39 w 295"/>
                  <a:gd name="T5" fmla="*/ 16 h 478"/>
                  <a:gd name="T6" fmla="*/ 19 w 295"/>
                  <a:gd name="T7" fmla="*/ 0 h 478"/>
                  <a:gd name="T8" fmla="*/ 0 w 295"/>
                  <a:gd name="T9" fmla="*/ 14 h 478"/>
                  <a:gd name="T10" fmla="*/ 8 w 295"/>
                  <a:gd name="T11" fmla="*/ 28 h 478"/>
                  <a:gd name="T12" fmla="*/ 32 w 295"/>
                  <a:gd name="T13" fmla="*/ 39 h 478"/>
                  <a:gd name="T14" fmla="*/ 88 w 295"/>
                  <a:gd name="T15" fmla="*/ 91 h 478"/>
                  <a:gd name="T16" fmla="*/ 132 w 295"/>
                  <a:gd name="T17" fmla="*/ 131 h 478"/>
                  <a:gd name="T18" fmla="*/ 146 w 295"/>
                  <a:gd name="T19" fmla="*/ 151 h 478"/>
                  <a:gd name="T20" fmla="*/ 146 w 295"/>
                  <a:gd name="T21" fmla="*/ 171 h 478"/>
                  <a:gd name="T22" fmla="*/ 138 w 295"/>
                  <a:gd name="T23" fmla="*/ 186 h 478"/>
                  <a:gd name="T24" fmla="*/ 108 w 295"/>
                  <a:gd name="T25" fmla="*/ 198 h 478"/>
                  <a:gd name="T26" fmla="*/ 96 w 295"/>
                  <a:gd name="T27" fmla="*/ 179 h 478"/>
                  <a:gd name="T28" fmla="*/ 90 w 295"/>
                  <a:gd name="T29" fmla="*/ 160 h 478"/>
                  <a:gd name="T30" fmla="*/ 47 w 295"/>
                  <a:gd name="T31" fmla="*/ 113 h 478"/>
                  <a:gd name="T32" fmla="*/ 7 w 295"/>
                  <a:gd name="T33" fmla="*/ 96 h 478"/>
                  <a:gd name="T34" fmla="*/ 4 w 295"/>
                  <a:gd name="T35" fmla="*/ 120 h 478"/>
                  <a:gd name="T36" fmla="*/ 47 w 295"/>
                  <a:gd name="T37" fmla="*/ 155 h 478"/>
                  <a:gd name="T38" fmla="*/ 78 w 295"/>
                  <a:gd name="T39" fmla="*/ 190 h 478"/>
                  <a:gd name="T40" fmla="*/ 84 w 295"/>
                  <a:gd name="T41" fmla="*/ 219 h 478"/>
                  <a:gd name="T42" fmla="*/ 74 w 295"/>
                  <a:gd name="T43" fmla="*/ 238 h 478"/>
                  <a:gd name="T44" fmla="*/ 72 w 295"/>
                  <a:gd name="T45" fmla="*/ 265 h 478"/>
                  <a:gd name="T46" fmla="*/ 80 w 295"/>
                  <a:gd name="T47" fmla="*/ 281 h 478"/>
                  <a:gd name="T48" fmla="*/ 62 w 295"/>
                  <a:gd name="T49" fmla="*/ 305 h 478"/>
                  <a:gd name="T50" fmla="*/ 44 w 295"/>
                  <a:gd name="T51" fmla="*/ 341 h 478"/>
                  <a:gd name="T52" fmla="*/ 52 w 295"/>
                  <a:gd name="T53" fmla="*/ 372 h 478"/>
                  <a:gd name="T54" fmla="*/ 78 w 295"/>
                  <a:gd name="T55" fmla="*/ 399 h 478"/>
                  <a:gd name="T56" fmla="*/ 86 w 295"/>
                  <a:gd name="T57" fmla="*/ 423 h 478"/>
                  <a:gd name="T58" fmla="*/ 72 w 295"/>
                  <a:gd name="T59" fmla="*/ 456 h 478"/>
                  <a:gd name="T60" fmla="*/ 68 w 295"/>
                  <a:gd name="T61" fmla="*/ 471 h 478"/>
                  <a:gd name="T62" fmla="*/ 92 w 295"/>
                  <a:gd name="T63" fmla="*/ 478 h 478"/>
                  <a:gd name="T64" fmla="*/ 104 w 295"/>
                  <a:gd name="T65" fmla="*/ 436 h 478"/>
                  <a:gd name="T66" fmla="*/ 104 w 295"/>
                  <a:gd name="T67" fmla="*/ 391 h 478"/>
                  <a:gd name="T68" fmla="*/ 92 w 295"/>
                  <a:gd name="T69" fmla="*/ 373 h 478"/>
                  <a:gd name="T70" fmla="*/ 78 w 295"/>
                  <a:gd name="T71" fmla="*/ 356 h 478"/>
                  <a:gd name="T72" fmla="*/ 76 w 295"/>
                  <a:gd name="T73" fmla="*/ 336 h 478"/>
                  <a:gd name="T74" fmla="*/ 84 w 295"/>
                  <a:gd name="T75" fmla="*/ 313 h 478"/>
                  <a:gd name="T76" fmla="*/ 108 w 295"/>
                  <a:gd name="T77" fmla="*/ 294 h 478"/>
                  <a:gd name="T78" fmla="*/ 146 w 295"/>
                  <a:gd name="T79" fmla="*/ 290 h 478"/>
                  <a:gd name="T80" fmla="*/ 178 w 295"/>
                  <a:gd name="T81" fmla="*/ 269 h 478"/>
                  <a:gd name="T82" fmla="*/ 171 w 295"/>
                  <a:gd name="T83" fmla="*/ 259 h 478"/>
                  <a:gd name="T84" fmla="*/ 134 w 295"/>
                  <a:gd name="T85" fmla="*/ 267 h 478"/>
                  <a:gd name="T86" fmla="*/ 110 w 295"/>
                  <a:gd name="T87" fmla="*/ 267 h 478"/>
                  <a:gd name="T88" fmla="*/ 98 w 295"/>
                  <a:gd name="T89" fmla="*/ 250 h 478"/>
                  <a:gd name="T90" fmla="*/ 110 w 295"/>
                  <a:gd name="T91" fmla="*/ 226 h 478"/>
                  <a:gd name="T92" fmla="*/ 138 w 295"/>
                  <a:gd name="T93" fmla="*/ 211 h 478"/>
                  <a:gd name="T94" fmla="*/ 155 w 295"/>
                  <a:gd name="T95" fmla="*/ 188 h 478"/>
                  <a:gd name="T96" fmla="*/ 227 w 295"/>
                  <a:gd name="T97" fmla="*/ 176 h 478"/>
                  <a:gd name="T98" fmla="*/ 279 w 295"/>
                  <a:gd name="T99" fmla="*/ 164 h 478"/>
                  <a:gd name="T100" fmla="*/ 295 w 295"/>
                  <a:gd name="T101" fmla="*/ 137 h 478"/>
                  <a:gd name="T102" fmla="*/ 266 w 295"/>
                  <a:gd name="T103" fmla="*/ 139 h 478"/>
                  <a:gd name="T104" fmla="*/ 190 w 295"/>
                  <a:gd name="T105" fmla="*/ 159 h 478"/>
                  <a:gd name="T106" fmla="*/ 170 w 295"/>
                  <a:gd name="T107" fmla="*/ 160 h 478"/>
                  <a:gd name="T108" fmla="*/ 170 w 295"/>
                  <a:gd name="T109" fmla="*/ 141 h 478"/>
                  <a:gd name="T110" fmla="*/ 167 w 295"/>
                  <a:gd name="T111" fmla="*/ 120 h 478"/>
                  <a:gd name="T112" fmla="*/ 178 w 295"/>
                  <a:gd name="T113" fmla="*/ 100 h 478"/>
                  <a:gd name="T114" fmla="*/ 194 w 295"/>
                  <a:gd name="T115" fmla="*/ 83 h 478"/>
                  <a:gd name="T116" fmla="*/ 191 w 295"/>
                  <a:gd name="T117" fmla="*/ 66 h 478"/>
                  <a:gd name="T118" fmla="*/ 170 w 295"/>
                  <a:gd name="T119" fmla="*/ 54 h 478"/>
                  <a:gd name="T120" fmla="*/ 154 w 295"/>
                  <a:gd name="T121" fmla="*/ 96 h 478"/>
                  <a:gd name="T122" fmla="*/ 146 w 295"/>
                  <a:gd name="T123" fmla="*/ 10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5" h="478">
                    <a:moveTo>
                      <a:pt x="146" y="109"/>
                    </a:moveTo>
                    <a:lnTo>
                      <a:pt x="76" y="51"/>
                    </a:lnTo>
                    <a:lnTo>
                      <a:pt x="39" y="16"/>
                    </a:lnTo>
                    <a:lnTo>
                      <a:pt x="19" y="0"/>
                    </a:lnTo>
                    <a:lnTo>
                      <a:pt x="0" y="14"/>
                    </a:lnTo>
                    <a:lnTo>
                      <a:pt x="8" y="28"/>
                    </a:lnTo>
                    <a:lnTo>
                      <a:pt x="32" y="39"/>
                    </a:lnTo>
                    <a:lnTo>
                      <a:pt x="88" y="91"/>
                    </a:lnTo>
                    <a:lnTo>
                      <a:pt x="132" y="131"/>
                    </a:lnTo>
                    <a:lnTo>
                      <a:pt x="146" y="151"/>
                    </a:lnTo>
                    <a:lnTo>
                      <a:pt x="146" y="171"/>
                    </a:lnTo>
                    <a:lnTo>
                      <a:pt x="138" y="186"/>
                    </a:lnTo>
                    <a:lnTo>
                      <a:pt x="108" y="198"/>
                    </a:lnTo>
                    <a:lnTo>
                      <a:pt x="96" y="179"/>
                    </a:lnTo>
                    <a:lnTo>
                      <a:pt x="90" y="160"/>
                    </a:lnTo>
                    <a:lnTo>
                      <a:pt x="47" y="113"/>
                    </a:lnTo>
                    <a:lnTo>
                      <a:pt x="7" y="96"/>
                    </a:lnTo>
                    <a:lnTo>
                      <a:pt x="4" y="120"/>
                    </a:lnTo>
                    <a:lnTo>
                      <a:pt x="47" y="155"/>
                    </a:lnTo>
                    <a:lnTo>
                      <a:pt x="78" y="190"/>
                    </a:lnTo>
                    <a:lnTo>
                      <a:pt x="84" y="219"/>
                    </a:lnTo>
                    <a:lnTo>
                      <a:pt x="74" y="238"/>
                    </a:lnTo>
                    <a:lnTo>
                      <a:pt x="72" y="265"/>
                    </a:lnTo>
                    <a:lnTo>
                      <a:pt x="80" y="281"/>
                    </a:lnTo>
                    <a:lnTo>
                      <a:pt x="62" y="305"/>
                    </a:lnTo>
                    <a:lnTo>
                      <a:pt x="44" y="341"/>
                    </a:lnTo>
                    <a:lnTo>
                      <a:pt x="52" y="372"/>
                    </a:lnTo>
                    <a:lnTo>
                      <a:pt x="78" y="399"/>
                    </a:lnTo>
                    <a:lnTo>
                      <a:pt x="86" y="423"/>
                    </a:lnTo>
                    <a:lnTo>
                      <a:pt x="72" y="456"/>
                    </a:lnTo>
                    <a:lnTo>
                      <a:pt x="68" y="471"/>
                    </a:lnTo>
                    <a:lnTo>
                      <a:pt x="92" y="478"/>
                    </a:lnTo>
                    <a:lnTo>
                      <a:pt x="104" y="436"/>
                    </a:lnTo>
                    <a:lnTo>
                      <a:pt x="104" y="391"/>
                    </a:lnTo>
                    <a:lnTo>
                      <a:pt x="92" y="373"/>
                    </a:lnTo>
                    <a:lnTo>
                      <a:pt x="78" y="356"/>
                    </a:lnTo>
                    <a:lnTo>
                      <a:pt x="76" y="336"/>
                    </a:lnTo>
                    <a:lnTo>
                      <a:pt x="84" y="313"/>
                    </a:lnTo>
                    <a:lnTo>
                      <a:pt x="108" y="294"/>
                    </a:lnTo>
                    <a:lnTo>
                      <a:pt x="146" y="290"/>
                    </a:lnTo>
                    <a:lnTo>
                      <a:pt x="178" y="269"/>
                    </a:lnTo>
                    <a:lnTo>
                      <a:pt x="171" y="259"/>
                    </a:lnTo>
                    <a:lnTo>
                      <a:pt x="134" y="267"/>
                    </a:lnTo>
                    <a:lnTo>
                      <a:pt x="110" y="267"/>
                    </a:lnTo>
                    <a:lnTo>
                      <a:pt x="98" y="250"/>
                    </a:lnTo>
                    <a:lnTo>
                      <a:pt x="110" y="226"/>
                    </a:lnTo>
                    <a:lnTo>
                      <a:pt x="138" y="211"/>
                    </a:lnTo>
                    <a:lnTo>
                      <a:pt x="155" y="188"/>
                    </a:lnTo>
                    <a:lnTo>
                      <a:pt x="227" y="176"/>
                    </a:lnTo>
                    <a:lnTo>
                      <a:pt x="279" y="164"/>
                    </a:lnTo>
                    <a:lnTo>
                      <a:pt x="295" y="137"/>
                    </a:lnTo>
                    <a:lnTo>
                      <a:pt x="266" y="139"/>
                    </a:lnTo>
                    <a:lnTo>
                      <a:pt x="190" y="159"/>
                    </a:lnTo>
                    <a:lnTo>
                      <a:pt x="170" y="160"/>
                    </a:lnTo>
                    <a:lnTo>
                      <a:pt x="170" y="141"/>
                    </a:lnTo>
                    <a:lnTo>
                      <a:pt x="167" y="120"/>
                    </a:lnTo>
                    <a:lnTo>
                      <a:pt x="178" y="100"/>
                    </a:lnTo>
                    <a:lnTo>
                      <a:pt x="194" y="83"/>
                    </a:lnTo>
                    <a:lnTo>
                      <a:pt x="191" y="66"/>
                    </a:lnTo>
                    <a:lnTo>
                      <a:pt x="170" y="54"/>
                    </a:lnTo>
                    <a:lnTo>
                      <a:pt x="154" y="96"/>
                    </a:lnTo>
                    <a:lnTo>
                      <a:pt x="146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34" name="Freeform 181">
                <a:extLst>
                  <a:ext uri="{FF2B5EF4-FFF2-40B4-BE49-F238E27FC236}">
                    <a16:creationId xmlns:a16="http://schemas.microsoft.com/office/drawing/2014/main" id="{47AA5EC4-25C0-627C-50A4-F5F66512A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3113"/>
                <a:ext cx="186" cy="781"/>
              </a:xfrm>
              <a:custGeom>
                <a:avLst/>
                <a:gdLst>
                  <a:gd name="T0" fmla="*/ 75 w 186"/>
                  <a:gd name="T1" fmla="*/ 34 h 781"/>
                  <a:gd name="T2" fmla="*/ 81 w 186"/>
                  <a:gd name="T3" fmla="*/ 78 h 781"/>
                  <a:gd name="T4" fmla="*/ 73 w 186"/>
                  <a:gd name="T5" fmla="*/ 108 h 781"/>
                  <a:gd name="T6" fmla="*/ 49 w 186"/>
                  <a:gd name="T7" fmla="*/ 155 h 781"/>
                  <a:gd name="T8" fmla="*/ 77 w 186"/>
                  <a:gd name="T9" fmla="*/ 205 h 781"/>
                  <a:gd name="T10" fmla="*/ 63 w 186"/>
                  <a:gd name="T11" fmla="*/ 221 h 781"/>
                  <a:gd name="T12" fmla="*/ 39 w 186"/>
                  <a:gd name="T13" fmla="*/ 268 h 781"/>
                  <a:gd name="T14" fmla="*/ 71 w 186"/>
                  <a:gd name="T15" fmla="*/ 304 h 781"/>
                  <a:gd name="T16" fmla="*/ 35 w 186"/>
                  <a:gd name="T17" fmla="*/ 328 h 781"/>
                  <a:gd name="T18" fmla="*/ 47 w 186"/>
                  <a:gd name="T19" fmla="*/ 366 h 781"/>
                  <a:gd name="T20" fmla="*/ 49 w 186"/>
                  <a:gd name="T21" fmla="*/ 398 h 781"/>
                  <a:gd name="T22" fmla="*/ 19 w 186"/>
                  <a:gd name="T23" fmla="*/ 436 h 781"/>
                  <a:gd name="T24" fmla="*/ 49 w 186"/>
                  <a:gd name="T25" fmla="*/ 477 h 781"/>
                  <a:gd name="T26" fmla="*/ 23 w 186"/>
                  <a:gd name="T27" fmla="*/ 515 h 781"/>
                  <a:gd name="T28" fmla="*/ 44 w 186"/>
                  <a:gd name="T29" fmla="*/ 558 h 781"/>
                  <a:gd name="T30" fmla="*/ 23 w 186"/>
                  <a:gd name="T31" fmla="*/ 585 h 781"/>
                  <a:gd name="T32" fmla="*/ 7 w 186"/>
                  <a:gd name="T33" fmla="*/ 665 h 781"/>
                  <a:gd name="T34" fmla="*/ 4 w 186"/>
                  <a:gd name="T35" fmla="*/ 743 h 781"/>
                  <a:gd name="T36" fmla="*/ 31 w 186"/>
                  <a:gd name="T37" fmla="*/ 731 h 781"/>
                  <a:gd name="T38" fmla="*/ 36 w 186"/>
                  <a:gd name="T39" fmla="*/ 687 h 781"/>
                  <a:gd name="T40" fmla="*/ 142 w 186"/>
                  <a:gd name="T41" fmla="*/ 773 h 781"/>
                  <a:gd name="T42" fmla="*/ 186 w 186"/>
                  <a:gd name="T43" fmla="*/ 777 h 781"/>
                  <a:gd name="T44" fmla="*/ 116 w 186"/>
                  <a:gd name="T45" fmla="*/ 724 h 781"/>
                  <a:gd name="T46" fmla="*/ 49 w 186"/>
                  <a:gd name="T47" fmla="*/ 657 h 781"/>
                  <a:gd name="T48" fmla="*/ 44 w 186"/>
                  <a:gd name="T49" fmla="*/ 589 h 781"/>
                  <a:gd name="T50" fmla="*/ 69 w 186"/>
                  <a:gd name="T51" fmla="*/ 562 h 781"/>
                  <a:gd name="T52" fmla="*/ 47 w 186"/>
                  <a:gd name="T53" fmla="*/ 520 h 781"/>
                  <a:gd name="T54" fmla="*/ 80 w 186"/>
                  <a:gd name="T55" fmla="*/ 479 h 781"/>
                  <a:gd name="T56" fmla="*/ 55 w 186"/>
                  <a:gd name="T57" fmla="*/ 436 h 781"/>
                  <a:gd name="T58" fmla="*/ 75 w 186"/>
                  <a:gd name="T59" fmla="*/ 401 h 781"/>
                  <a:gd name="T60" fmla="*/ 75 w 186"/>
                  <a:gd name="T61" fmla="*/ 366 h 781"/>
                  <a:gd name="T62" fmla="*/ 65 w 186"/>
                  <a:gd name="T63" fmla="*/ 343 h 781"/>
                  <a:gd name="T64" fmla="*/ 93 w 186"/>
                  <a:gd name="T65" fmla="*/ 307 h 781"/>
                  <a:gd name="T66" fmla="*/ 61 w 186"/>
                  <a:gd name="T67" fmla="*/ 264 h 781"/>
                  <a:gd name="T68" fmla="*/ 93 w 186"/>
                  <a:gd name="T69" fmla="*/ 225 h 781"/>
                  <a:gd name="T70" fmla="*/ 100 w 186"/>
                  <a:gd name="T71" fmla="*/ 185 h 781"/>
                  <a:gd name="T72" fmla="*/ 75 w 186"/>
                  <a:gd name="T73" fmla="*/ 144 h 781"/>
                  <a:gd name="T74" fmla="*/ 101 w 186"/>
                  <a:gd name="T75" fmla="*/ 93 h 781"/>
                  <a:gd name="T76" fmla="*/ 92 w 186"/>
                  <a:gd name="T77" fmla="*/ 34 h 781"/>
                  <a:gd name="T78" fmla="*/ 89 w 186"/>
                  <a:gd name="T79" fmla="*/ 7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6" h="781">
                    <a:moveTo>
                      <a:pt x="89" y="7"/>
                    </a:moveTo>
                    <a:lnTo>
                      <a:pt x="75" y="34"/>
                    </a:lnTo>
                    <a:lnTo>
                      <a:pt x="73" y="57"/>
                    </a:lnTo>
                    <a:lnTo>
                      <a:pt x="81" y="78"/>
                    </a:lnTo>
                    <a:lnTo>
                      <a:pt x="84" y="98"/>
                    </a:lnTo>
                    <a:lnTo>
                      <a:pt x="73" y="108"/>
                    </a:lnTo>
                    <a:lnTo>
                      <a:pt x="55" y="132"/>
                    </a:lnTo>
                    <a:lnTo>
                      <a:pt x="49" y="155"/>
                    </a:lnTo>
                    <a:lnTo>
                      <a:pt x="61" y="178"/>
                    </a:lnTo>
                    <a:lnTo>
                      <a:pt x="77" y="205"/>
                    </a:lnTo>
                    <a:lnTo>
                      <a:pt x="73" y="213"/>
                    </a:lnTo>
                    <a:lnTo>
                      <a:pt x="63" y="221"/>
                    </a:lnTo>
                    <a:lnTo>
                      <a:pt x="36" y="252"/>
                    </a:lnTo>
                    <a:lnTo>
                      <a:pt x="39" y="268"/>
                    </a:lnTo>
                    <a:lnTo>
                      <a:pt x="63" y="293"/>
                    </a:lnTo>
                    <a:lnTo>
                      <a:pt x="71" y="304"/>
                    </a:lnTo>
                    <a:lnTo>
                      <a:pt x="61" y="316"/>
                    </a:lnTo>
                    <a:lnTo>
                      <a:pt x="35" y="328"/>
                    </a:lnTo>
                    <a:lnTo>
                      <a:pt x="35" y="347"/>
                    </a:lnTo>
                    <a:lnTo>
                      <a:pt x="47" y="366"/>
                    </a:lnTo>
                    <a:lnTo>
                      <a:pt x="55" y="383"/>
                    </a:lnTo>
                    <a:lnTo>
                      <a:pt x="49" y="398"/>
                    </a:lnTo>
                    <a:lnTo>
                      <a:pt x="23" y="417"/>
                    </a:lnTo>
                    <a:lnTo>
                      <a:pt x="19" y="436"/>
                    </a:lnTo>
                    <a:lnTo>
                      <a:pt x="40" y="453"/>
                    </a:lnTo>
                    <a:lnTo>
                      <a:pt x="49" y="477"/>
                    </a:lnTo>
                    <a:lnTo>
                      <a:pt x="39" y="491"/>
                    </a:lnTo>
                    <a:lnTo>
                      <a:pt x="23" y="515"/>
                    </a:lnTo>
                    <a:lnTo>
                      <a:pt x="31" y="534"/>
                    </a:lnTo>
                    <a:lnTo>
                      <a:pt x="44" y="558"/>
                    </a:lnTo>
                    <a:lnTo>
                      <a:pt x="27" y="573"/>
                    </a:lnTo>
                    <a:lnTo>
                      <a:pt x="23" y="585"/>
                    </a:lnTo>
                    <a:lnTo>
                      <a:pt x="20" y="652"/>
                    </a:lnTo>
                    <a:lnTo>
                      <a:pt x="7" y="665"/>
                    </a:lnTo>
                    <a:lnTo>
                      <a:pt x="7" y="724"/>
                    </a:lnTo>
                    <a:lnTo>
                      <a:pt x="4" y="743"/>
                    </a:lnTo>
                    <a:lnTo>
                      <a:pt x="0" y="763"/>
                    </a:lnTo>
                    <a:lnTo>
                      <a:pt x="31" y="731"/>
                    </a:lnTo>
                    <a:lnTo>
                      <a:pt x="35" y="692"/>
                    </a:lnTo>
                    <a:lnTo>
                      <a:pt x="36" y="687"/>
                    </a:lnTo>
                    <a:lnTo>
                      <a:pt x="92" y="726"/>
                    </a:lnTo>
                    <a:lnTo>
                      <a:pt x="142" y="773"/>
                    </a:lnTo>
                    <a:lnTo>
                      <a:pt x="168" y="781"/>
                    </a:lnTo>
                    <a:lnTo>
                      <a:pt x="186" y="777"/>
                    </a:lnTo>
                    <a:lnTo>
                      <a:pt x="174" y="765"/>
                    </a:lnTo>
                    <a:lnTo>
                      <a:pt x="116" y="724"/>
                    </a:lnTo>
                    <a:lnTo>
                      <a:pt x="69" y="679"/>
                    </a:lnTo>
                    <a:lnTo>
                      <a:pt x="49" y="657"/>
                    </a:lnTo>
                    <a:lnTo>
                      <a:pt x="47" y="640"/>
                    </a:lnTo>
                    <a:lnTo>
                      <a:pt x="44" y="589"/>
                    </a:lnTo>
                    <a:lnTo>
                      <a:pt x="61" y="571"/>
                    </a:lnTo>
                    <a:lnTo>
                      <a:pt x="69" y="562"/>
                    </a:lnTo>
                    <a:lnTo>
                      <a:pt x="63" y="543"/>
                    </a:lnTo>
                    <a:lnTo>
                      <a:pt x="47" y="520"/>
                    </a:lnTo>
                    <a:lnTo>
                      <a:pt x="57" y="504"/>
                    </a:lnTo>
                    <a:lnTo>
                      <a:pt x="80" y="479"/>
                    </a:lnTo>
                    <a:lnTo>
                      <a:pt x="75" y="460"/>
                    </a:lnTo>
                    <a:lnTo>
                      <a:pt x="55" y="436"/>
                    </a:lnTo>
                    <a:lnTo>
                      <a:pt x="53" y="421"/>
                    </a:lnTo>
                    <a:lnTo>
                      <a:pt x="75" y="401"/>
                    </a:lnTo>
                    <a:lnTo>
                      <a:pt x="81" y="385"/>
                    </a:lnTo>
                    <a:lnTo>
                      <a:pt x="75" y="366"/>
                    </a:lnTo>
                    <a:lnTo>
                      <a:pt x="63" y="351"/>
                    </a:lnTo>
                    <a:lnTo>
                      <a:pt x="65" y="343"/>
                    </a:lnTo>
                    <a:lnTo>
                      <a:pt x="89" y="320"/>
                    </a:lnTo>
                    <a:lnTo>
                      <a:pt x="93" y="307"/>
                    </a:lnTo>
                    <a:lnTo>
                      <a:pt x="85" y="289"/>
                    </a:lnTo>
                    <a:lnTo>
                      <a:pt x="61" y="264"/>
                    </a:lnTo>
                    <a:lnTo>
                      <a:pt x="65" y="248"/>
                    </a:lnTo>
                    <a:lnTo>
                      <a:pt x="93" y="225"/>
                    </a:lnTo>
                    <a:lnTo>
                      <a:pt x="105" y="206"/>
                    </a:lnTo>
                    <a:lnTo>
                      <a:pt x="100" y="185"/>
                    </a:lnTo>
                    <a:lnTo>
                      <a:pt x="71" y="158"/>
                    </a:lnTo>
                    <a:lnTo>
                      <a:pt x="75" y="144"/>
                    </a:lnTo>
                    <a:lnTo>
                      <a:pt x="100" y="112"/>
                    </a:lnTo>
                    <a:lnTo>
                      <a:pt x="101" y="93"/>
                    </a:lnTo>
                    <a:lnTo>
                      <a:pt x="92" y="65"/>
                    </a:lnTo>
                    <a:lnTo>
                      <a:pt x="92" y="34"/>
                    </a:lnTo>
                    <a:lnTo>
                      <a:pt x="109" y="0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35" name="Freeform 182">
                <a:extLst>
                  <a:ext uri="{FF2B5EF4-FFF2-40B4-BE49-F238E27FC236}">
                    <a16:creationId xmlns:a16="http://schemas.microsoft.com/office/drawing/2014/main" id="{52AF0E08-F7FE-A9AF-48E1-E95BCEF8F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" y="3542"/>
                <a:ext cx="659" cy="694"/>
              </a:xfrm>
              <a:custGeom>
                <a:avLst/>
                <a:gdLst>
                  <a:gd name="T0" fmla="*/ 639 w 659"/>
                  <a:gd name="T1" fmla="*/ 50 h 694"/>
                  <a:gd name="T2" fmla="*/ 635 w 659"/>
                  <a:gd name="T3" fmla="*/ 110 h 694"/>
                  <a:gd name="T4" fmla="*/ 629 w 659"/>
                  <a:gd name="T5" fmla="*/ 176 h 694"/>
                  <a:gd name="T6" fmla="*/ 647 w 659"/>
                  <a:gd name="T7" fmla="*/ 246 h 694"/>
                  <a:gd name="T8" fmla="*/ 637 w 659"/>
                  <a:gd name="T9" fmla="*/ 293 h 694"/>
                  <a:gd name="T10" fmla="*/ 651 w 659"/>
                  <a:gd name="T11" fmla="*/ 349 h 694"/>
                  <a:gd name="T12" fmla="*/ 643 w 659"/>
                  <a:gd name="T13" fmla="*/ 388 h 694"/>
                  <a:gd name="T14" fmla="*/ 641 w 659"/>
                  <a:gd name="T15" fmla="*/ 450 h 694"/>
                  <a:gd name="T16" fmla="*/ 641 w 659"/>
                  <a:gd name="T17" fmla="*/ 504 h 694"/>
                  <a:gd name="T18" fmla="*/ 451 w 659"/>
                  <a:gd name="T19" fmla="*/ 623 h 694"/>
                  <a:gd name="T20" fmla="*/ 352 w 659"/>
                  <a:gd name="T21" fmla="*/ 694 h 694"/>
                  <a:gd name="T22" fmla="*/ 114 w 659"/>
                  <a:gd name="T23" fmla="*/ 537 h 694"/>
                  <a:gd name="T24" fmla="*/ 0 w 659"/>
                  <a:gd name="T25" fmla="*/ 450 h 694"/>
                  <a:gd name="T26" fmla="*/ 26 w 659"/>
                  <a:gd name="T27" fmla="*/ 376 h 694"/>
                  <a:gd name="T28" fmla="*/ 24 w 659"/>
                  <a:gd name="T29" fmla="*/ 298 h 694"/>
                  <a:gd name="T30" fmla="*/ 47 w 659"/>
                  <a:gd name="T31" fmla="*/ 320 h 694"/>
                  <a:gd name="T32" fmla="*/ 157 w 659"/>
                  <a:gd name="T33" fmla="*/ 396 h 694"/>
                  <a:gd name="T34" fmla="*/ 185 w 659"/>
                  <a:gd name="T35" fmla="*/ 439 h 694"/>
                  <a:gd name="T36" fmla="*/ 42 w 659"/>
                  <a:gd name="T37" fmla="*/ 353 h 694"/>
                  <a:gd name="T38" fmla="*/ 34 w 659"/>
                  <a:gd name="T39" fmla="*/ 410 h 694"/>
                  <a:gd name="T40" fmla="*/ 35 w 659"/>
                  <a:gd name="T41" fmla="*/ 459 h 694"/>
                  <a:gd name="T42" fmla="*/ 246 w 659"/>
                  <a:gd name="T43" fmla="*/ 599 h 694"/>
                  <a:gd name="T44" fmla="*/ 392 w 659"/>
                  <a:gd name="T45" fmla="*/ 642 h 694"/>
                  <a:gd name="T46" fmla="*/ 574 w 659"/>
                  <a:gd name="T47" fmla="*/ 520 h 694"/>
                  <a:gd name="T48" fmla="*/ 624 w 659"/>
                  <a:gd name="T49" fmla="*/ 463 h 694"/>
                  <a:gd name="T50" fmla="*/ 624 w 659"/>
                  <a:gd name="T51" fmla="*/ 403 h 694"/>
                  <a:gd name="T52" fmla="*/ 494 w 659"/>
                  <a:gd name="T53" fmla="*/ 434 h 694"/>
                  <a:gd name="T54" fmla="*/ 553 w 659"/>
                  <a:gd name="T55" fmla="*/ 391 h 694"/>
                  <a:gd name="T56" fmla="*/ 624 w 659"/>
                  <a:gd name="T57" fmla="*/ 322 h 694"/>
                  <a:gd name="T58" fmla="*/ 529 w 659"/>
                  <a:gd name="T59" fmla="*/ 322 h 694"/>
                  <a:gd name="T60" fmla="*/ 435 w 659"/>
                  <a:gd name="T61" fmla="*/ 333 h 694"/>
                  <a:gd name="T62" fmla="*/ 596 w 659"/>
                  <a:gd name="T63" fmla="*/ 273 h 694"/>
                  <a:gd name="T64" fmla="*/ 628 w 659"/>
                  <a:gd name="T65" fmla="*/ 226 h 694"/>
                  <a:gd name="T66" fmla="*/ 562 w 659"/>
                  <a:gd name="T67" fmla="*/ 210 h 694"/>
                  <a:gd name="T68" fmla="*/ 413 w 659"/>
                  <a:gd name="T69" fmla="*/ 282 h 694"/>
                  <a:gd name="T70" fmla="*/ 476 w 659"/>
                  <a:gd name="T71" fmla="*/ 230 h 694"/>
                  <a:gd name="T72" fmla="*/ 601 w 659"/>
                  <a:gd name="T73" fmla="*/ 167 h 694"/>
                  <a:gd name="T74" fmla="*/ 613 w 659"/>
                  <a:gd name="T75" fmla="*/ 122 h 694"/>
                  <a:gd name="T76" fmla="*/ 562 w 659"/>
                  <a:gd name="T77" fmla="*/ 110 h 694"/>
                  <a:gd name="T78" fmla="*/ 415 w 659"/>
                  <a:gd name="T79" fmla="*/ 180 h 694"/>
                  <a:gd name="T80" fmla="*/ 491 w 659"/>
                  <a:gd name="T81" fmla="*/ 114 h 694"/>
                  <a:gd name="T82" fmla="*/ 608 w 659"/>
                  <a:gd name="T83" fmla="*/ 69 h 694"/>
                  <a:gd name="T84" fmla="*/ 645 w 659"/>
                  <a:gd name="T85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59" h="694">
                    <a:moveTo>
                      <a:pt x="645" y="0"/>
                    </a:moveTo>
                    <a:lnTo>
                      <a:pt x="649" y="22"/>
                    </a:lnTo>
                    <a:lnTo>
                      <a:pt x="639" y="50"/>
                    </a:lnTo>
                    <a:lnTo>
                      <a:pt x="628" y="71"/>
                    </a:lnTo>
                    <a:lnTo>
                      <a:pt x="629" y="90"/>
                    </a:lnTo>
                    <a:lnTo>
                      <a:pt x="635" y="110"/>
                    </a:lnTo>
                    <a:lnTo>
                      <a:pt x="639" y="129"/>
                    </a:lnTo>
                    <a:lnTo>
                      <a:pt x="628" y="153"/>
                    </a:lnTo>
                    <a:lnTo>
                      <a:pt x="629" y="176"/>
                    </a:lnTo>
                    <a:lnTo>
                      <a:pt x="641" y="200"/>
                    </a:lnTo>
                    <a:lnTo>
                      <a:pt x="649" y="222"/>
                    </a:lnTo>
                    <a:lnTo>
                      <a:pt x="647" y="246"/>
                    </a:lnTo>
                    <a:lnTo>
                      <a:pt x="637" y="263"/>
                    </a:lnTo>
                    <a:lnTo>
                      <a:pt x="629" y="278"/>
                    </a:lnTo>
                    <a:lnTo>
                      <a:pt x="637" y="293"/>
                    </a:lnTo>
                    <a:lnTo>
                      <a:pt x="652" y="306"/>
                    </a:lnTo>
                    <a:lnTo>
                      <a:pt x="659" y="332"/>
                    </a:lnTo>
                    <a:lnTo>
                      <a:pt x="651" y="349"/>
                    </a:lnTo>
                    <a:lnTo>
                      <a:pt x="637" y="361"/>
                    </a:lnTo>
                    <a:lnTo>
                      <a:pt x="629" y="376"/>
                    </a:lnTo>
                    <a:lnTo>
                      <a:pt x="643" y="388"/>
                    </a:lnTo>
                    <a:lnTo>
                      <a:pt x="655" y="404"/>
                    </a:lnTo>
                    <a:lnTo>
                      <a:pt x="652" y="426"/>
                    </a:lnTo>
                    <a:lnTo>
                      <a:pt x="641" y="450"/>
                    </a:lnTo>
                    <a:lnTo>
                      <a:pt x="651" y="461"/>
                    </a:lnTo>
                    <a:lnTo>
                      <a:pt x="656" y="489"/>
                    </a:lnTo>
                    <a:lnTo>
                      <a:pt x="641" y="504"/>
                    </a:lnTo>
                    <a:lnTo>
                      <a:pt x="565" y="549"/>
                    </a:lnTo>
                    <a:lnTo>
                      <a:pt x="499" y="584"/>
                    </a:lnTo>
                    <a:lnTo>
                      <a:pt x="451" y="623"/>
                    </a:lnTo>
                    <a:lnTo>
                      <a:pt x="401" y="657"/>
                    </a:lnTo>
                    <a:lnTo>
                      <a:pt x="368" y="689"/>
                    </a:lnTo>
                    <a:lnTo>
                      <a:pt x="352" y="694"/>
                    </a:lnTo>
                    <a:lnTo>
                      <a:pt x="291" y="663"/>
                    </a:lnTo>
                    <a:lnTo>
                      <a:pt x="208" y="604"/>
                    </a:lnTo>
                    <a:lnTo>
                      <a:pt x="114" y="537"/>
                    </a:lnTo>
                    <a:lnTo>
                      <a:pt x="43" y="490"/>
                    </a:lnTo>
                    <a:lnTo>
                      <a:pt x="10" y="474"/>
                    </a:lnTo>
                    <a:lnTo>
                      <a:pt x="0" y="450"/>
                    </a:lnTo>
                    <a:lnTo>
                      <a:pt x="0" y="420"/>
                    </a:lnTo>
                    <a:lnTo>
                      <a:pt x="8" y="400"/>
                    </a:lnTo>
                    <a:lnTo>
                      <a:pt x="26" y="376"/>
                    </a:lnTo>
                    <a:lnTo>
                      <a:pt x="18" y="349"/>
                    </a:lnTo>
                    <a:lnTo>
                      <a:pt x="20" y="324"/>
                    </a:lnTo>
                    <a:lnTo>
                      <a:pt x="24" y="298"/>
                    </a:lnTo>
                    <a:lnTo>
                      <a:pt x="34" y="254"/>
                    </a:lnTo>
                    <a:lnTo>
                      <a:pt x="43" y="302"/>
                    </a:lnTo>
                    <a:lnTo>
                      <a:pt x="47" y="320"/>
                    </a:lnTo>
                    <a:lnTo>
                      <a:pt x="66" y="337"/>
                    </a:lnTo>
                    <a:lnTo>
                      <a:pt x="102" y="359"/>
                    </a:lnTo>
                    <a:lnTo>
                      <a:pt x="157" y="396"/>
                    </a:lnTo>
                    <a:lnTo>
                      <a:pt x="183" y="414"/>
                    </a:lnTo>
                    <a:lnTo>
                      <a:pt x="193" y="427"/>
                    </a:lnTo>
                    <a:lnTo>
                      <a:pt x="185" y="439"/>
                    </a:lnTo>
                    <a:lnTo>
                      <a:pt x="160" y="423"/>
                    </a:lnTo>
                    <a:lnTo>
                      <a:pt x="97" y="384"/>
                    </a:lnTo>
                    <a:lnTo>
                      <a:pt x="42" y="353"/>
                    </a:lnTo>
                    <a:lnTo>
                      <a:pt x="55" y="380"/>
                    </a:lnTo>
                    <a:lnTo>
                      <a:pt x="54" y="395"/>
                    </a:lnTo>
                    <a:lnTo>
                      <a:pt x="34" y="410"/>
                    </a:lnTo>
                    <a:lnTo>
                      <a:pt x="28" y="418"/>
                    </a:lnTo>
                    <a:lnTo>
                      <a:pt x="31" y="442"/>
                    </a:lnTo>
                    <a:lnTo>
                      <a:pt x="35" y="459"/>
                    </a:lnTo>
                    <a:lnTo>
                      <a:pt x="81" y="489"/>
                    </a:lnTo>
                    <a:lnTo>
                      <a:pt x="173" y="552"/>
                    </a:lnTo>
                    <a:lnTo>
                      <a:pt x="246" y="599"/>
                    </a:lnTo>
                    <a:lnTo>
                      <a:pt x="301" y="638"/>
                    </a:lnTo>
                    <a:lnTo>
                      <a:pt x="354" y="665"/>
                    </a:lnTo>
                    <a:lnTo>
                      <a:pt x="392" y="642"/>
                    </a:lnTo>
                    <a:lnTo>
                      <a:pt x="444" y="599"/>
                    </a:lnTo>
                    <a:lnTo>
                      <a:pt x="503" y="552"/>
                    </a:lnTo>
                    <a:lnTo>
                      <a:pt x="574" y="520"/>
                    </a:lnTo>
                    <a:lnTo>
                      <a:pt x="608" y="493"/>
                    </a:lnTo>
                    <a:lnTo>
                      <a:pt x="633" y="478"/>
                    </a:lnTo>
                    <a:lnTo>
                      <a:pt x="624" y="463"/>
                    </a:lnTo>
                    <a:lnTo>
                      <a:pt x="617" y="438"/>
                    </a:lnTo>
                    <a:lnTo>
                      <a:pt x="621" y="426"/>
                    </a:lnTo>
                    <a:lnTo>
                      <a:pt x="624" y="403"/>
                    </a:lnTo>
                    <a:lnTo>
                      <a:pt x="613" y="391"/>
                    </a:lnTo>
                    <a:lnTo>
                      <a:pt x="569" y="406"/>
                    </a:lnTo>
                    <a:lnTo>
                      <a:pt x="494" y="434"/>
                    </a:lnTo>
                    <a:lnTo>
                      <a:pt x="478" y="430"/>
                    </a:lnTo>
                    <a:lnTo>
                      <a:pt x="487" y="410"/>
                    </a:lnTo>
                    <a:lnTo>
                      <a:pt x="553" y="391"/>
                    </a:lnTo>
                    <a:lnTo>
                      <a:pt x="592" y="365"/>
                    </a:lnTo>
                    <a:lnTo>
                      <a:pt x="613" y="336"/>
                    </a:lnTo>
                    <a:lnTo>
                      <a:pt x="624" y="322"/>
                    </a:lnTo>
                    <a:lnTo>
                      <a:pt x="609" y="301"/>
                    </a:lnTo>
                    <a:lnTo>
                      <a:pt x="578" y="310"/>
                    </a:lnTo>
                    <a:lnTo>
                      <a:pt x="529" y="322"/>
                    </a:lnTo>
                    <a:lnTo>
                      <a:pt x="459" y="341"/>
                    </a:lnTo>
                    <a:lnTo>
                      <a:pt x="424" y="352"/>
                    </a:lnTo>
                    <a:lnTo>
                      <a:pt x="435" y="333"/>
                    </a:lnTo>
                    <a:lnTo>
                      <a:pt x="486" y="318"/>
                    </a:lnTo>
                    <a:lnTo>
                      <a:pt x="542" y="289"/>
                    </a:lnTo>
                    <a:lnTo>
                      <a:pt x="596" y="273"/>
                    </a:lnTo>
                    <a:lnTo>
                      <a:pt x="612" y="259"/>
                    </a:lnTo>
                    <a:lnTo>
                      <a:pt x="620" y="247"/>
                    </a:lnTo>
                    <a:lnTo>
                      <a:pt x="628" y="226"/>
                    </a:lnTo>
                    <a:lnTo>
                      <a:pt x="621" y="208"/>
                    </a:lnTo>
                    <a:lnTo>
                      <a:pt x="601" y="196"/>
                    </a:lnTo>
                    <a:lnTo>
                      <a:pt x="562" y="210"/>
                    </a:lnTo>
                    <a:lnTo>
                      <a:pt x="499" y="235"/>
                    </a:lnTo>
                    <a:lnTo>
                      <a:pt x="443" y="269"/>
                    </a:lnTo>
                    <a:lnTo>
                      <a:pt x="413" y="282"/>
                    </a:lnTo>
                    <a:lnTo>
                      <a:pt x="409" y="267"/>
                    </a:lnTo>
                    <a:lnTo>
                      <a:pt x="417" y="254"/>
                    </a:lnTo>
                    <a:lnTo>
                      <a:pt x="476" y="230"/>
                    </a:lnTo>
                    <a:lnTo>
                      <a:pt x="531" y="200"/>
                    </a:lnTo>
                    <a:lnTo>
                      <a:pt x="569" y="176"/>
                    </a:lnTo>
                    <a:lnTo>
                      <a:pt x="601" y="167"/>
                    </a:lnTo>
                    <a:lnTo>
                      <a:pt x="608" y="152"/>
                    </a:lnTo>
                    <a:lnTo>
                      <a:pt x="605" y="133"/>
                    </a:lnTo>
                    <a:lnTo>
                      <a:pt x="613" y="122"/>
                    </a:lnTo>
                    <a:lnTo>
                      <a:pt x="609" y="112"/>
                    </a:lnTo>
                    <a:lnTo>
                      <a:pt x="596" y="105"/>
                    </a:lnTo>
                    <a:lnTo>
                      <a:pt x="562" y="110"/>
                    </a:lnTo>
                    <a:lnTo>
                      <a:pt x="498" y="133"/>
                    </a:lnTo>
                    <a:lnTo>
                      <a:pt x="443" y="165"/>
                    </a:lnTo>
                    <a:lnTo>
                      <a:pt x="415" y="180"/>
                    </a:lnTo>
                    <a:lnTo>
                      <a:pt x="404" y="163"/>
                    </a:lnTo>
                    <a:lnTo>
                      <a:pt x="423" y="148"/>
                    </a:lnTo>
                    <a:lnTo>
                      <a:pt x="491" y="114"/>
                    </a:lnTo>
                    <a:lnTo>
                      <a:pt x="550" y="90"/>
                    </a:lnTo>
                    <a:lnTo>
                      <a:pt x="596" y="77"/>
                    </a:lnTo>
                    <a:lnTo>
                      <a:pt x="608" y="69"/>
                    </a:lnTo>
                    <a:lnTo>
                      <a:pt x="621" y="30"/>
                    </a:lnTo>
                    <a:lnTo>
                      <a:pt x="633" y="14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136" name="Freeform 183">
                <a:extLst>
                  <a:ext uri="{FF2B5EF4-FFF2-40B4-BE49-F238E27FC236}">
                    <a16:creationId xmlns:a16="http://schemas.microsoft.com/office/drawing/2014/main" id="{5BB9E001-54E0-7AAF-63FF-18B3BCAF6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4" y="3750"/>
                <a:ext cx="81" cy="380"/>
              </a:xfrm>
              <a:custGeom>
                <a:avLst/>
                <a:gdLst>
                  <a:gd name="T0" fmla="*/ 33 w 81"/>
                  <a:gd name="T1" fmla="*/ 0 h 380"/>
                  <a:gd name="T2" fmla="*/ 50 w 81"/>
                  <a:gd name="T3" fmla="*/ 44 h 380"/>
                  <a:gd name="T4" fmla="*/ 50 w 81"/>
                  <a:gd name="T5" fmla="*/ 61 h 380"/>
                  <a:gd name="T6" fmla="*/ 33 w 81"/>
                  <a:gd name="T7" fmla="*/ 87 h 380"/>
                  <a:gd name="T8" fmla="*/ 28 w 81"/>
                  <a:gd name="T9" fmla="*/ 106 h 380"/>
                  <a:gd name="T10" fmla="*/ 30 w 81"/>
                  <a:gd name="T11" fmla="*/ 125 h 380"/>
                  <a:gd name="T12" fmla="*/ 47 w 81"/>
                  <a:gd name="T13" fmla="*/ 146 h 380"/>
                  <a:gd name="T14" fmla="*/ 54 w 81"/>
                  <a:gd name="T15" fmla="*/ 170 h 380"/>
                  <a:gd name="T16" fmla="*/ 41 w 81"/>
                  <a:gd name="T17" fmla="*/ 188 h 380"/>
                  <a:gd name="T18" fmla="*/ 34 w 81"/>
                  <a:gd name="T19" fmla="*/ 210 h 380"/>
                  <a:gd name="T20" fmla="*/ 43 w 81"/>
                  <a:gd name="T21" fmla="*/ 235 h 380"/>
                  <a:gd name="T22" fmla="*/ 67 w 81"/>
                  <a:gd name="T23" fmla="*/ 258 h 380"/>
                  <a:gd name="T24" fmla="*/ 71 w 81"/>
                  <a:gd name="T25" fmla="*/ 283 h 380"/>
                  <a:gd name="T26" fmla="*/ 55 w 81"/>
                  <a:gd name="T27" fmla="*/ 298 h 380"/>
                  <a:gd name="T28" fmla="*/ 47 w 81"/>
                  <a:gd name="T29" fmla="*/ 317 h 380"/>
                  <a:gd name="T30" fmla="*/ 63 w 81"/>
                  <a:gd name="T31" fmla="*/ 336 h 380"/>
                  <a:gd name="T32" fmla="*/ 81 w 81"/>
                  <a:gd name="T33" fmla="*/ 362 h 380"/>
                  <a:gd name="T34" fmla="*/ 81 w 81"/>
                  <a:gd name="T35" fmla="*/ 380 h 380"/>
                  <a:gd name="T36" fmla="*/ 64 w 81"/>
                  <a:gd name="T37" fmla="*/ 358 h 380"/>
                  <a:gd name="T38" fmla="*/ 45 w 81"/>
                  <a:gd name="T39" fmla="*/ 343 h 380"/>
                  <a:gd name="T40" fmla="*/ 26 w 81"/>
                  <a:gd name="T41" fmla="*/ 323 h 380"/>
                  <a:gd name="T42" fmla="*/ 26 w 81"/>
                  <a:gd name="T43" fmla="*/ 314 h 380"/>
                  <a:gd name="T44" fmla="*/ 33 w 81"/>
                  <a:gd name="T45" fmla="*/ 291 h 380"/>
                  <a:gd name="T46" fmla="*/ 51 w 81"/>
                  <a:gd name="T47" fmla="*/ 280 h 380"/>
                  <a:gd name="T48" fmla="*/ 50 w 81"/>
                  <a:gd name="T49" fmla="*/ 262 h 380"/>
                  <a:gd name="T50" fmla="*/ 30 w 81"/>
                  <a:gd name="T51" fmla="*/ 253 h 380"/>
                  <a:gd name="T52" fmla="*/ 17 w 81"/>
                  <a:gd name="T53" fmla="*/ 235 h 380"/>
                  <a:gd name="T54" fmla="*/ 9 w 81"/>
                  <a:gd name="T55" fmla="*/ 218 h 380"/>
                  <a:gd name="T56" fmla="*/ 13 w 81"/>
                  <a:gd name="T57" fmla="*/ 203 h 380"/>
                  <a:gd name="T58" fmla="*/ 21 w 81"/>
                  <a:gd name="T59" fmla="*/ 184 h 380"/>
                  <a:gd name="T60" fmla="*/ 30 w 81"/>
                  <a:gd name="T61" fmla="*/ 168 h 380"/>
                  <a:gd name="T62" fmla="*/ 28 w 81"/>
                  <a:gd name="T63" fmla="*/ 159 h 380"/>
                  <a:gd name="T64" fmla="*/ 16 w 81"/>
                  <a:gd name="T65" fmla="*/ 128 h 380"/>
                  <a:gd name="T66" fmla="*/ 3 w 81"/>
                  <a:gd name="T67" fmla="*/ 103 h 380"/>
                  <a:gd name="T68" fmla="*/ 0 w 81"/>
                  <a:gd name="T69" fmla="*/ 91 h 380"/>
                  <a:gd name="T70" fmla="*/ 13 w 81"/>
                  <a:gd name="T71" fmla="*/ 63 h 380"/>
                  <a:gd name="T72" fmla="*/ 30 w 81"/>
                  <a:gd name="T73" fmla="*/ 48 h 380"/>
                  <a:gd name="T74" fmla="*/ 28 w 81"/>
                  <a:gd name="T75" fmla="*/ 36 h 380"/>
                  <a:gd name="T76" fmla="*/ 33 w 81"/>
                  <a:gd name="T77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1" h="380">
                    <a:moveTo>
                      <a:pt x="33" y="0"/>
                    </a:moveTo>
                    <a:lnTo>
                      <a:pt x="50" y="44"/>
                    </a:lnTo>
                    <a:lnTo>
                      <a:pt x="50" y="61"/>
                    </a:lnTo>
                    <a:lnTo>
                      <a:pt x="33" y="87"/>
                    </a:lnTo>
                    <a:lnTo>
                      <a:pt x="28" y="106"/>
                    </a:lnTo>
                    <a:lnTo>
                      <a:pt x="30" y="125"/>
                    </a:lnTo>
                    <a:lnTo>
                      <a:pt x="47" y="146"/>
                    </a:lnTo>
                    <a:lnTo>
                      <a:pt x="54" y="170"/>
                    </a:lnTo>
                    <a:lnTo>
                      <a:pt x="41" y="188"/>
                    </a:lnTo>
                    <a:lnTo>
                      <a:pt x="34" y="210"/>
                    </a:lnTo>
                    <a:lnTo>
                      <a:pt x="43" y="235"/>
                    </a:lnTo>
                    <a:lnTo>
                      <a:pt x="67" y="258"/>
                    </a:lnTo>
                    <a:lnTo>
                      <a:pt x="71" y="283"/>
                    </a:lnTo>
                    <a:lnTo>
                      <a:pt x="55" y="298"/>
                    </a:lnTo>
                    <a:lnTo>
                      <a:pt x="47" y="317"/>
                    </a:lnTo>
                    <a:lnTo>
                      <a:pt x="63" y="336"/>
                    </a:lnTo>
                    <a:lnTo>
                      <a:pt x="81" y="362"/>
                    </a:lnTo>
                    <a:lnTo>
                      <a:pt x="81" y="380"/>
                    </a:lnTo>
                    <a:lnTo>
                      <a:pt x="64" y="358"/>
                    </a:lnTo>
                    <a:lnTo>
                      <a:pt x="45" y="343"/>
                    </a:lnTo>
                    <a:lnTo>
                      <a:pt x="26" y="323"/>
                    </a:lnTo>
                    <a:lnTo>
                      <a:pt x="26" y="314"/>
                    </a:lnTo>
                    <a:lnTo>
                      <a:pt x="33" y="291"/>
                    </a:lnTo>
                    <a:lnTo>
                      <a:pt x="51" y="280"/>
                    </a:lnTo>
                    <a:lnTo>
                      <a:pt x="50" y="262"/>
                    </a:lnTo>
                    <a:lnTo>
                      <a:pt x="30" y="253"/>
                    </a:lnTo>
                    <a:lnTo>
                      <a:pt x="17" y="235"/>
                    </a:lnTo>
                    <a:lnTo>
                      <a:pt x="9" y="218"/>
                    </a:lnTo>
                    <a:lnTo>
                      <a:pt x="13" y="203"/>
                    </a:lnTo>
                    <a:lnTo>
                      <a:pt x="21" y="184"/>
                    </a:lnTo>
                    <a:lnTo>
                      <a:pt x="30" y="168"/>
                    </a:lnTo>
                    <a:lnTo>
                      <a:pt x="28" y="159"/>
                    </a:lnTo>
                    <a:lnTo>
                      <a:pt x="16" y="128"/>
                    </a:lnTo>
                    <a:lnTo>
                      <a:pt x="3" y="103"/>
                    </a:lnTo>
                    <a:lnTo>
                      <a:pt x="0" y="91"/>
                    </a:lnTo>
                    <a:lnTo>
                      <a:pt x="13" y="63"/>
                    </a:lnTo>
                    <a:lnTo>
                      <a:pt x="30" y="48"/>
                    </a:lnTo>
                    <a:lnTo>
                      <a:pt x="28" y="3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31194" name="Text Box 184">
            <a:extLst>
              <a:ext uri="{FF2B5EF4-FFF2-40B4-BE49-F238E27FC236}">
                <a16:creationId xmlns:a16="http://schemas.microsoft.com/office/drawing/2014/main" id="{706F13D5-D8CC-ECE6-931D-B83514BEA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5549265"/>
            <a:ext cx="3806825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800" i="1">
                <a:latin typeface="Comic Sans MS" panose="030F0702030302020204" pitchFamily="66" charset="0"/>
              </a:rPr>
              <a:t>Impersonal computing</a:t>
            </a:r>
            <a:endParaRPr kumimoji="1" lang="en-US" altLang="en-US" sz="320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94" grpId="0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587-C209-9692-12F0-06A0FED3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Paradigm Shifts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1EADC3-F388-BEF6-C889-3D190B7027AB}"/>
              </a:ext>
            </a:extLst>
          </p:cNvPr>
          <p:cNvSpPr txBox="1">
            <a:spLocks noChangeArrowheads="1"/>
          </p:cNvSpPr>
          <p:nvPr/>
        </p:nvSpPr>
        <p:spPr>
          <a:xfrm>
            <a:off x="1102360" y="54768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FC08376-A357-7773-02DF-267064FDB7E2}"/>
              </a:ext>
            </a:extLst>
          </p:cNvPr>
          <p:cNvSpPr txBox="1">
            <a:spLocks noChangeArrowheads="1"/>
          </p:cNvSpPr>
          <p:nvPr/>
        </p:nvSpPr>
        <p:spPr>
          <a:xfrm>
            <a:off x="1102360" y="1919288"/>
            <a:ext cx="381317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Batch processing</a:t>
            </a:r>
          </a:p>
          <a:p>
            <a:r>
              <a:rPr lang="en-US" altLang="en-US">
                <a:solidFill>
                  <a:srgbClr val="FF0000"/>
                </a:solidFill>
              </a:rPr>
              <a:t>Time-sharing</a:t>
            </a:r>
            <a:endParaRPr lang="en-US" altLang="en-US"/>
          </a:p>
          <a:p>
            <a:endParaRPr lang="en-US" altLang="en-US" sz="240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381EFAF5-0EA1-C632-22E7-DA43E4839057}"/>
              </a:ext>
            </a:extLst>
          </p:cNvPr>
          <p:cNvGrpSpPr>
            <a:grpSpLocks/>
          </p:cNvGrpSpPr>
          <p:nvPr/>
        </p:nvGrpSpPr>
        <p:grpSpPr bwMode="auto">
          <a:xfrm>
            <a:off x="4455160" y="3643313"/>
            <a:ext cx="1201738" cy="1019175"/>
            <a:chOff x="2207" y="2252"/>
            <a:chExt cx="757" cy="6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3C40386-2633-CC44-25D8-F5499EBF9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0" y="2252"/>
              <a:ext cx="274" cy="223"/>
            </a:xfrm>
            <a:custGeom>
              <a:avLst/>
              <a:gdLst>
                <a:gd name="T0" fmla="*/ 344 w 549"/>
                <a:gd name="T1" fmla="*/ 118 h 446"/>
                <a:gd name="T2" fmla="*/ 302 w 549"/>
                <a:gd name="T3" fmla="*/ 63 h 446"/>
                <a:gd name="T4" fmla="*/ 255 w 549"/>
                <a:gd name="T5" fmla="*/ 27 h 446"/>
                <a:gd name="T6" fmla="*/ 202 w 549"/>
                <a:gd name="T7" fmla="*/ 7 h 446"/>
                <a:gd name="T8" fmla="*/ 160 w 549"/>
                <a:gd name="T9" fmla="*/ 0 h 446"/>
                <a:gd name="T10" fmla="*/ 104 w 549"/>
                <a:gd name="T11" fmla="*/ 12 h 446"/>
                <a:gd name="T12" fmla="*/ 61 w 549"/>
                <a:gd name="T13" fmla="*/ 35 h 446"/>
                <a:gd name="T14" fmla="*/ 26 w 549"/>
                <a:gd name="T15" fmla="*/ 68 h 446"/>
                <a:gd name="T16" fmla="*/ 8 w 549"/>
                <a:gd name="T17" fmla="*/ 121 h 446"/>
                <a:gd name="T18" fmla="*/ 0 w 549"/>
                <a:gd name="T19" fmla="*/ 175 h 446"/>
                <a:gd name="T20" fmla="*/ 12 w 549"/>
                <a:gd name="T21" fmla="*/ 233 h 446"/>
                <a:gd name="T22" fmla="*/ 28 w 549"/>
                <a:gd name="T23" fmla="*/ 303 h 446"/>
                <a:gd name="T24" fmla="*/ 68 w 549"/>
                <a:gd name="T25" fmla="*/ 365 h 446"/>
                <a:gd name="T26" fmla="*/ 106 w 549"/>
                <a:gd name="T27" fmla="*/ 404 h 446"/>
                <a:gd name="T28" fmla="*/ 160 w 549"/>
                <a:gd name="T29" fmla="*/ 432 h 446"/>
                <a:gd name="T30" fmla="*/ 210 w 549"/>
                <a:gd name="T31" fmla="*/ 446 h 446"/>
                <a:gd name="T32" fmla="*/ 266 w 549"/>
                <a:gd name="T33" fmla="*/ 446 h 446"/>
                <a:gd name="T34" fmla="*/ 311 w 549"/>
                <a:gd name="T35" fmla="*/ 424 h 446"/>
                <a:gd name="T36" fmla="*/ 344 w 549"/>
                <a:gd name="T37" fmla="*/ 396 h 446"/>
                <a:gd name="T38" fmla="*/ 367 w 549"/>
                <a:gd name="T39" fmla="*/ 351 h 446"/>
                <a:gd name="T40" fmla="*/ 375 w 549"/>
                <a:gd name="T41" fmla="*/ 318 h 446"/>
                <a:gd name="T42" fmla="*/ 379 w 549"/>
                <a:gd name="T43" fmla="*/ 268 h 446"/>
                <a:gd name="T44" fmla="*/ 367 w 549"/>
                <a:gd name="T45" fmla="*/ 217 h 446"/>
                <a:gd name="T46" fmla="*/ 361 w 549"/>
                <a:gd name="T47" fmla="*/ 167 h 446"/>
                <a:gd name="T48" fmla="*/ 435 w 549"/>
                <a:gd name="T49" fmla="*/ 125 h 446"/>
                <a:gd name="T50" fmla="*/ 513 w 549"/>
                <a:gd name="T51" fmla="*/ 97 h 446"/>
                <a:gd name="T52" fmla="*/ 541 w 549"/>
                <a:gd name="T53" fmla="*/ 76 h 446"/>
                <a:gd name="T54" fmla="*/ 549 w 549"/>
                <a:gd name="T55" fmla="*/ 41 h 446"/>
                <a:gd name="T56" fmla="*/ 530 w 549"/>
                <a:gd name="T57" fmla="*/ 26 h 446"/>
                <a:gd name="T58" fmla="*/ 499 w 549"/>
                <a:gd name="T59" fmla="*/ 14 h 446"/>
                <a:gd name="T60" fmla="*/ 459 w 549"/>
                <a:gd name="T61" fmla="*/ 32 h 446"/>
                <a:gd name="T62" fmla="*/ 417 w 549"/>
                <a:gd name="T63" fmla="*/ 82 h 446"/>
                <a:gd name="T64" fmla="*/ 344 w 549"/>
                <a:gd name="T65" fmla="*/ 11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9" h="446">
                  <a:moveTo>
                    <a:pt x="344" y="118"/>
                  </a:moveTo>
                  <a:lnTo>
                    <a:pt x="302" y="63"/>
                  </a:lnTo>
                  <a:lnTo>
                    <a:pt x="255" y="27"/>
                  </a:lnTo>
                  <a:lnTo>
                    <a:pt x="202" y="7"/>
                  </a:lnTo>
                  <a:lnTo>
                    <a:pt x="160" y="0"/>
                  </a:lnTo>
                  <a:lnTo>
                    <a:pt x="104" y="12"/>
                  </a:lnTo>
                  <a:lnTo>
                    <a:pt x="61" y="35"/>
                  </a:lnTo>
                  <a:lnTo>
                    <a:pt x="26" y="68"/>
                  </a:lnTo>
                  <a:lnTo>
                    <a:pt x="8" y="121"/>
                  </a:lnTo>
                  <a:lnTo>
                    <a:pt x="0" y="175"/>
                  </a:lnTo>
                  <a:lnTo>
                    <a:pt x="12" y="233"/>
                  </a:lnTo>
                  <a:lnTo>
                    <a:pt x="28" y="303"/>
                  </a:lnTo>
                  <a:lnTo>
                    <a:pt x="68" y="365"/>
                  </a:lnTo>
                  <a:lnTo>
                    <a:pt x="106" y="404"/>
                  </a:lnTo>
                  <a:lnTo>
                    <a:pt x="160" y="432"/>
                  </a:lnTo>
                  <a:lnTo>
                    <a:pt x="210" y="446"/>
                  </a:lnTo>
                  <a:lnTo>
                    <a:pt x="266" y="446"/>
                  </a:lnTo>
                  <a:lnTo>
                    <a:pt x="311" y="424"/>
                  </a:lnTo>
                  <a:lnTo>
                    <a:pt x="344" y="396"/>
                  </a:lnTo>
                  <a:lnTo>
                    <a:pt x="367" y="351"/>
                  </a:lnTo>
                  <a:lnTo>
                    <a:pt x="375" y="318"/>
                  </a:lnTo>
                  <a:lnTo>
                    <a:pt x="379" y="268"/>
                  </a:lnTo>
                  <a:lnTo>
                    <a:pt x="367" y="217"/>
                  </a:lnTo>
                  <a:lnTo>
                    <a:pt x="361" y="167"/>
                  </a:lnTo>
                  <a:lnTo>
                    <a:pt x="435" y="125"/>
                  </a:lnTo>
                  <a:lnTo>
                    <a:pt x="513" y="97"/>
                  </a:lnTo>
                  <a:lnTo>
                    <a:pt x="541" y="76"/>
                  </a:lnTo>
                  <a:lnTo>
                    <a:pt x="549" y="41"/>
                  </a:lnTo>
                  <a:lnTo>
                    <a:pt x="530" y="26"/>
                  </a:lnTo>
                  <a:lnTo>
                    <a:pt x="499" y="14"/>
                  </a:lnTo>
                  <a:lnTo>
                    <a:pt x="459" y="32"/>
                  </a:lnTo>
                  <a:lnTo>
                    <a:pt x="417" y="82"/>
                  </a:lnTo>
                  <a:lnTo>
                    <a:pt x="344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8D544DA-9A6F-3310-8FE4-40426626E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" y="2476"/>
              <a:ext cx="231" cy="383"/>
            </a:xfrm>
            <a:custGeom>
              <a:avLst/>
              <a:gdLst>
                <a:gd name="T0" fmla="*/ 62 w 461"/>
                <a:gd name="T1" fmla="*/ 264 h 766"/>
                <a:gd name="T2" fmla="*/ 21 w 461"/>
                <a:gd name="T3" fmla="*/ 222 h 766"/>
                <a:gd name="T4" fmla="*/ 4 w 461"/>
                <a:gd name="T5" fmla="*/ 174 h 766"/>
                <a:gd name="T6" fmla="*/ 0 w 461"/>
                <a:gd name="T7" fmla="*/ 134 h 766"/>
                <a:gd name="T8" fmla="*/ 14 w 461"/>
                <a:gd name="T9" fmla="*/ 96 h 766"/>
                <a:gd name="T10" fmla="*/ 32 w 461"/>
                <a:gd name="T11" fmla="*/ 61 h 766"/>
                <a:gd name="T12" fmla="*/ 76 w 461"/>
                <a:gd name="T13" fmla="*/ 33 h 766"/>
                <a:gd name="T14" fmla="*/ 121 w 461"/>
                <a:gd name="T15" fmla="*/ 5 h 766"/>
                <a:gd name="T16" fmla="*/ 189 w 461"/>
                <a:gd name="T17" fmla="*/ 0 h 766"/>
                <a:gd name="T18" fmla="*/ 231 w 461"/>
                <a:gd name="T19" fmla="*/ 12 h 766"/>
                <a:gd name="T20" fmla="*/ 262 w 461"/>
                <a:gd name="T21" fmla="*/ 33 h 766"/>
                <a:gd name="T22" fmla="*/ 312 w 461"/>
                <a:gd name="T23" fmla="*/ 75 h 766"/>
                <a:gd name="T24" fmla="*/ 348 w 461"/>
                <a:gd name="T25" fmla="*/ 140 h 766"/>
                <a:gd name="T26" fmla="*/ 381 w 461"/>
                <a:gd name="T27" fmla="*/ 202 h 766"/>
                <a:gd name="T28" fmla="*/ 409 w 461"/>
                <a:gd name="T29" fmla="*/ 308 h 766"/>
                <a:gd name="T30" fmla="*/ 426 w 461"/>
                <a:gd name="T31" fmla="*/ 387 h 766"/>
                <a:gd name="T32" fmla="*/ 438 w 461"/>
                <a:gd name="T33" fmla="*/ 483 h 766"/>
                <a:gd name="T34" fmla="*/ 447 w 461"/>
                <a:gd name="T35" fmla="*/ 559 h 766"/>
                <a:gd name="T36" fmla="*/ 461 w 461"/>
                <a:gd name="T37" fmla="*/ 619 h 766"/>
                <a:gd name="T38" fmla="*/ 461 w 461"/>
                <a:gd name="T39" fmla="*/ 673 h 766"/>
                <a:gd name="T40" fmla="*/ 447 w 461"/>
                <a:gd name="T41" fmla="*/ 716 h 766"/>
                <a:gd name="T42" fmla="*/ 426 w 461"/>
                <a:gd name="T43" fmla="*/ 744 h 766"/>
                <a:gd name="T44" fmla="*/ 390 w 461"/>
                <a:gd name="T45" fmla="*/ 758 h 766"/>
                <a:gd name="T46" fmla="*/ 345 w 461"/>
                <a:gd name="T47" fmla="*/ 766 h 766"/>
                <a:gd name="T48" fmla="*/ 140 w 461"/>
                <a:gd name="T49" fmla="*/ 757 h 766"/>
                <a:gd name="T50" fmla="*/ 96 w 461"/>
                <a:gd name="T51" fmla="*/ 730 h 766"/>
                <a:gd name="T52" fmla="*/ 68 w 461"/>
                <a:gd name="T53" fmla="*/ 668 h 766"/>
                <a:gd name="T54" fmla="*/ 57 w 461"/>
                <a:gd name="T55" fmla="*/ 609 h 766"/>
                <a:gd name="T56" fmla="*/ 62 w 461"/>
                <a:gd name="T57" fmla="*/ 527 h 766"/>
                <a:gd name="T58" fmla="*/ 82 w 461"/>
                <a:gd name="T59" fmla="*/ 471 h 766"/>
                <a:gd name="T60" fmla="*/ 113 w 461"/>
                <a:gd name="T61" fmla="*/ 435 h 766"/>
                <a:gd name="T62" fmla="*/ 121 w 461"/>
                <a:gd name="T63" fmla="*/ 407 h 766"/>
                <a:gd name="T64" fmla="*/ 113 w 461"/>
                <a:gd name="T65" fmla="*/ 379 h 766"/>
                <a:gd name="T66" fmla="*/ 99 w 461"/>
                <a:gd name="T67" fmla="*/ 337 h 766"/>
                <a:gd name="T68" fmla="*/ 76 w 461"/>
                <a:gd name="T69" fmla="*/ 300 h 766"/>
                <a:gd name="T70" fmla="*/ 62 w 461"/>
                <a:gd name="T71" fmla="*/ 264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1" h="766">
                  <a:moveTo>
                    <a:pt x="62" y="264"/>
                  </a:moveTo>
                  <a:lnTo>
                    <a:pt x="21" y="222"/>
                  </a:lnTo>
                  <a:lnTo>
                    <a:pt x="4" y="174"/>
                  </a:lnTo>
                  <a:lnTo>
                    <a:pt x="0" y="134"/>
                  </a:lnTo>
                  <a:lnTo>
                    <a:pt x="14" y="96"/>
                  </a:lnTo>
                  <a:lnTo>
                    <a:pt x="32" y="61"/>
                  </a:lnTo>
                  <a:lnTo>
                    <a:pt x="76" y="33"/>
                  </a:lnTo>
                  <a:lnTo>
                    <a:pt x="121" y="5"/>
                  </a:lnTo>
                  <a:lnTo>
                    <a:pt x="189" y="0"/>
                  </a:lnTo>
                  <a:lnTo>
                    <a:pt x="231" y="12"/>
                  </a:lnTo>
                  <a:lnTo>
                    <a:pt x="262" y="33"/>
                  </a:lnTo>
                  <a:lnTo>
                    <a:pt x="312" y="75"/>
                  </a:lnTo>
                  <a:lnTo>
                    <a:pt x="348" y="140"/>
                  </a:lnTo>
                  <a:lnTo>
                    <a:pt x="381" y="202"/>
                  </a:lnTo>
                  <a:lnTo>
                    <a:pt x="409" y="308"/>
                  </a:lnTo>
                  <a:lnTo>
                    <a:pt x="426" y="387"/>
                  </a:lnTo>
                  <a:lnTo>
                    <a:pt x="438" y="483"/>
                  </a:lnTo>
                  <a:lnTo>
                    <a:pt x="447" y="559"/>
                  </a:lnTo>
                  <a:lnTo>
                    <a:pt x="461" y="619"/>
                  </a:lnTo>
                  <a:lnTo>
                    <a:pt x="461" y="673"/>
                  </a:lnTo>
                  <a:lnTo>
                    <a:pt x="447" y="716"/>
                  </a:lnTo>
                  <a:lnTo>
                    <a:pt x="426" y="744"/>
                  </a:lnTo>
                  <a:lnTo>
                    <a:pt x="390" y="758"/>
                  </a:lnTo>
                  <a:lnTo>
                    <a:pt x="345" y="766"/>
                  </a:lnTo>
                  <a:lnTo>
                    <a:pt x="140" y="757"/>
                  </a:lnTo>
                  <a:lnTo>
                    <a:pt x="96" y="730"/>
                  </a:lnTo>
                  <a:lnTo>
                    <a:pt x="68" y="668"/>
                  </a:lnTo>
                  <a:lnTo>
                    <a:pt x="57" y="609"/>
                  </a:lnTo>
                  <a:lnTo>
                    <a:pt x="62" y="527"/>
                  </a:lnTo>
                  <a:lnTo>
                    <a:pt x="82" y="471"/>
                  </a:lnTo>
                  <a:lnTo>
                    <a:pt x="113" y="435"/>
                  </a:lnTo>
                  <a:lnTo>
                    <a:pt x="121" y="407"/>
                  </a:lnTo>
                  <a:lnTo>
                    <a:pt x="113" y="379"/>
                  </a:lnTo>
                  <a:lnTo>
                    <a:pt x="99" y="337"/>
                  </a:lnTo>
                  <a:lnTo>
                    <a:pt x="76" y="300"/>
                  </a:lnTo>
                  <a:lnTo>
                    <a:pt x="62" y="2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626D8BE-ABB3-6904-6E9D-140BED671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" y="2509"/>
              <a:ext cx="195" cy="353"/>
            </a:xfrm>
            <a:custGeom>
              <a:avLst/>
              <a:gdLst>
                <a:gd name="T0" fmla="*/ 238 w 389"/>
                <a:gd name="T1" fmla="*/ 115 h 707"/>
                <a:gd name="T2" fmla="*/ 290 w 389"/>
                <a:gd name="T3" fmla="*/ 37 h 707"/>
                <a:gd name="T4" fmla="*/ 325 w 389"/>
                <a:gd name="T5" fmla="*/ 8 h 707"/>
                <a:gd name="T6" fmla="*/ 366 w 389"/>
                <a:gd name="T7" fmla="*/ 0 h 707"/>
                <a:gd name="T8" fmla="*/ 389 w 389"/>
                <a:gd name="T9" fmla="*/ 70 h 707"/>
                <a:gd name="T10" fmla="*/ 353 w 389"/>
                <a:gd name="T11" fmla="*/ 129 h 707"/>
                <a:gd name="T12" fmla="*/ 325 w 389"/>
                <a:gd name="T13" fmla="*/ 151 h 707"/>
                <a:gd name="T14" fmla="*/ 273 w 389"/>
                <a:gd name="T15" fmla="*/ 205 h 707"/>
                <a:gd name="T16" fmla="*/ 224 w 389"/>
                <a:gd name="T17" fmla="*/ 290 h 707"/>
                <a:gd name="T18" fmla="*/ 201 w 389"/>
                <a:gd name="T19" fmla="*/ 395 h 707"/>
                <a:gd name="T20" fmla="*/ 193 w 389"/>
                <a:gd name="T21" fmla="*/ 488 h 707"/>
                <a:gd name="T22" fmla="*/ 189 w 389"/>
                <a:gd name="T23" fmla="*/ 573 h 707"/>
                <a:gd name="T24" fmla="*/ 193 w 389"/>
                <a:gd name="T25" fmla="*/ 634 h 707"/>
                <a:gd name="T26" fmla="*/ 210 w 389"/>
                <a:gd name="T27" fmla="*/ 634 h 707"/>
                <a:gd name="T28" fmla="*/ 251 w 389"/>
                <a:gd name="T29" fmla="*/ 601 h 707"/>
                <a:gd name="T30" fmla="*/ 301 w 389"/>
                <a:gd name="T31" fmla="*/ 620 h 707"/>
                <a:gd name="T32" fmla="*/ 268 w 389"/>
                <a:gd name="T33" fmla="*/ 651 h 707"/>
                <a:gd name="T34" fmla="*/ 203 w 389"/>
                <a:gd name="T35" fmla="*/ 679 h 707"/>
                <a:gd name="T36" fmla="*/ 182 w 389"/>
                <a:gd name="T37" fmla="*/ 704 h 707"/>
                <a:gd name="T38" fmla="*/ 125 w 389"/>
                <a:gd name="T39" fmla="*/ 707 h 707"/>
                <a:gd name="T40" fmla="*/ 72 w 389"/>
                <a:gd name="T41" fmla="*/ 684 h 707"/>
                <a:gd name="T42" fmla="*/ 0 w 389"/>
                <a:gd name="T43" fmla="*/ 651 h 707"/>
                <a:gd name="T44" fmla="*/ 8 w 389"/>
                <a:gd name="T45" fmla="*/ 609 h 707"/>
                <a:gd name="T46" fmla="*/ 32 w 389"/>
                <a:gd name="T47" fmla="*/ 601 h 707"/>
                <a:gd name="T48" fmla="*/ 89 w 389"/>
                <a:gd name="T49" fmla="*/ 642 h 707"/>
                <a:gd name="T50" fmla="*/ 58 w 389"/>
                <a:gd name="T51" fmla="*/ 578 h 707"/>
                <a:gd name="T52" fmla="*/ 75 w 389"/>
                <a:gd name="T53" fmla="*/ 566 h 707"/>
                <a:gd name="T54" fmla="*/ 103 w 389"/>
                <a:gd name="T55" fmla="*/ 573 h 707"/>
                <a:gd name="T56" fmla="*/ 136 w 389"/>
                <a:gd name="T57" fmla="*/ 620 h 707"/>
                <a:gd name="T58" fmla="*/ 136 w 389"/>
                <a:gd name="T59" fmla="*/ 517 h 707"/>
                <a:gd name="T60" fmla="*/ 136 w 389"/>
                <a:gd name="T61" fmla="*/ 409 h 707"/>
                <a:gd name="T62" fmla="*/ 151 w 389"/>
                <a:gd name="T63" fmla="*/ 311 h 707"/>
                <a:gd name="T64" fmla="*/ 179 w 389"/>
                <a:gd name="T65" fmla="*/ 228 h 707"/>
                <a:gd name="T66" fmla="*/ 207 w 389"/>
                <a:gd name="T67" fmla="*/ 155 h 707"/>
                <a:gd name="T68" fmla="*/ 238 w 389"/>
                <a:gd name="T69" fmla="*/ 115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9" h="707">
                  <a:moveTo>
                    <a:pt x="238" y="115"/>
                  </a:moveTo>
                  <a:lnTo>
                    <a:pt x="290" y="37"/>
                  </a:lnTo>
                  <a:lnTo>
                    <a:pt x="325" y="8"/>
                  </a:lnTo>
                  <a:lnTo>
                    <a:pt x="366" y="0"/>
                  </a:lnTo>
                  <a:lnTo>
                    <a:pt x="389" y="70"/>
                  </a:lnTo>
                  <a:lnTo>
                    <a:pt x="353" y="129"/>
                  </a:lnTo>
                  <a:lnTo>
                    <a:pt x="325" y="151"/>
                  </a:lnTo>
                  <a:lnTo>
                    <a:pt x="273" y="205"/>
                  </a:lnTo>
                  <a:lnTo>
                    <a:pt x="224" y="290"/>
                  </a:lnTo>
                  <a:lnTo>
                    <a:pt x="201" y="395"/>
                  </a:lnTo>
                  <a:lnTo>
                    <a:pt x="193" y="488"/>
                  </a:lnTo>
                  <a:lnTo>
                    <a:pt x="189" y="573"/>
                  </a:lnTo>
                  <a:lnTo>
                    <a:pt x="193" y="634"/>
                  </a:lnTo>
                  <a:lnTo>
                    <a:pt x="210" y="634"/>
                  </a:lnTo>
                  <a:lnTo>
                    <a:pt x="251" y="601"/>
                  </a:lnTo>
                  <a:lnTo>
                    <a:pt x="301" y="620"/>
                  </a:lnTo>
                  <a:lnTo>
                    <a:pt x="268" y="651"/>
                  </a:lnTo>
                  <a:lnTo>
                    <a:pt x="203" y="679"/>
                  </a:lnTo>
                  <a:lnTo>
                    <a:pt x="182" y="704"/>
                  </a:lnTo>
                  <a:lnTo>
                    <a:pt x="125" y="707"/>
                  </a:lnTo>
                  <a:lnTo>
                    <a:pt x="72" y="684"/>
                  </a:lnTo>
                  <a:lnTo>
                    <a:pt x="0" y="651"/>
                  </a:lnTo>
                  <a:lnTo>
                    <a:pt x="8" y="609"/>
                  </a:lnTo>
                  <a:lnTo>
                    <a:pt x="32" y="601"/>
                  </a:lnTo>
                  <a:lnTo>
                    <a:pt x="89" y="642"/>
                  </a:lnTo>
                  <a:lnTo>
                    <a:pt x="58" y="578"/>
                  </a:lnTo>
                  <a:lnTo>
                    <a:pt x="75" y="566"/>
                  </a:lnTo>
                  <a:lnTo>
                    <a:pt x="103" y="573"/>
                  </a:lnTo>
                  <a:lnTo>
                    <a:pt x="136" y="620"/>
                  </a:lnTo>
                  <a:lnTo>
                    <a:pt x="136" y="517"/>
                  </a:lnTo>
                  <a:lnTo>
                    <a:pt x="136" y="409"/>
                  </a:lnTo>
                  <a:lnTo>
                    <a:pt x="151" y="311"/>
                  </a:lnTo>
                  <a:lnTo>
                    <a:pt x="179" y="228"/>
                  </a:lnTo>
                  <a:lnTo>
                    <a:pt x="207" y="155"/>
                  </a:lnTo>
                  <a:lnTo>
                    <a:pt x="238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11CB131C-9739-4EB1-99E7-E8AE43E24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" y="2490"/>
              <a:ext cx="356" cy="383"/>
            </a:xfrm>
            <a:custGeom>
              <a:avLst/>
              <a:gdLst>
                <a:gd name="T0" fmla="*/ 82 w 711"/>
                <a:gd name="T1" fmla="*/ 5 h 766"/>
                <a:gd name="T2" fmla="*/ 124 w 711"/>
                <a:gd name="T3" fmla="*/ 8 h 766"/>
                <a:gd name="T4" fmla="*/ 183 w 711"/>
                <a:gd name="T5" fmla="*/ 36 h 766"/>
                <a:gd name="T6" fmla="*/ 250 w 711"/>
                <a:gd name="T7" fmla="*/ 96 h 766"/>
                <a:gd name="T8" fmla="*/ 323 w 711"/>
                <a:gd name="T9" fmla="*/ 180 h 766"/>
                <a:gd name="T10" fmla="*/ 406 w 711"/>
                <a:gd name="T11" fmla="*/ 295 h 766"/>
                <a:gd name="T12" fmla="*/ 470 w 711"/>
                <a:gd name="T13" fmla="*/ 421 h 766"/>
                <a:gd name="T14" fmla="*/ 504 w 711"/>
                <a:gd name="T15" fmla="*/ 567 h 766"/>
                <a:gd name="T16" fmla="*/ 540 w 711"/>
                <a:gd name="T17" fmla="*/ 654 h 766"/>
                <a:gd name="T18" fmla="*/ 560 w 711"/>
                <a:gd name="T19" fmla="*/ 702 h 766"/>
                <a:gd name="T20" fmla="*/ 603 w 711"/>
                <a:gd name="T21" fmla="*/ 715 h 766"/>
                <a:gd name="T22" fmla="*/ 666 w 711"/>
                <a:gd name="T23" fmla="*/ 715 h 766"/>
                <a:gd name="T24" fmla="*/ 697 w 711"/>
                <a:gd name="T25" fmla="*/ 716 h 766"/>
                <a:gd name="T26" fmla="*/ 711 w 711"/>
                <a:gd name="T27" fmla="*/ 752 h 766"/>
                <a:gd name="T28" fmla="*/ 669 w 711"/>
                <a:gd name="T29" fmla="*/ 763 h 766"/>
                <a:gd name="T30" fmla="*/ 610 w 711"/>
                <a:gd name="T31" fmla="*/ 758 h 766"/>
                <a:gd name="T32" fmla="*/ 554 w 711"/>
                <a:gd name="T33" fmla="*/ 752 h 766"/>
                <a:gd name="T34" fmla="*/ 518 w 711"/>
                <a:gd name="T35" fmla="*/ 721 h 766"/>
                <a:gd name="T36" fmla="*/ 490 w 711"/>
                <a:gd name="T37" fmla="*/ 730 h 766"/>
                <a:gd name="T38" fmla="*/ 479 w 711"/>
                <a:gd name="T39" fmla="*/ 758 h 766"/>
                <a:gd name="T40" fmla="*/ 442 w 711"/>
                <a:gd name="T41" fmla="*/ 766 h 766"/>
                <a:gd name="T42" fmla="*/ 421 w 711"/>
                <a:gd name="T43" fmla="*/ 749 h 766"/>
                <a:gd name="T44" fmla="*/ 434 w 711"/>
                <a:gd name="T45" fmla="*/ 715 h 766"/>
                <a:gd name="T46" fmla="*/ 471 w 711"/>
                <a:gd name="T47" fmla="*/ 673 h 766"/>
                <a:gd name="T48" fmla="*/ 476 w 711"/>
                <a:gd name="T49" fmla="*/ 618 h 766"/>
                <a:gd name="T50" fmla="*/ 457 w 711"/>
                <a:gd name="T51" fmla="*/ 563 h 766"/>
                <a:gd name="T52" fmla="*/ 420 w 711"/>
                <a:gd name="T53" fmla="*/ 457 h 766"/>
                <a:gd name="T54" fmla="*/ 370 w 711"/>
                <a:gd name="T55" fmla="*/ 379 h 766"/>
                <a:gd name="T56" fmla="*/ 322 w 711"/>
                <a:gd name="T57" fmla="*/ 300 h 766"/>
                <a:gd name="T58" fmla="*/ 272 w 711"/>
                <a:gd name="T59" fmla="*/ 239 h 766"/>
                <a:gd name="T60" fmla="*/ 202 w 711"/>
                <a:gd name="T61" fmla="*/ 174 h 766"/>
                <a:gd name="T62" fmla="*/ 124 w 711"/>
                <a:gd name="T63" fmla="*/ 131 h 766"/>
                <a:gd name="T64" fmla="*/ 19 w 711"/>
                <a:gd name="T65" fmla="*/ 89 h 766"/>
                <a:gd name="T66" fmla="*/ 0 w 711"/>
                <a:gd name="T67" fmla="*/ 36 h 766"/>
                <a:gd name="T68" fmla="*/ 33 w 711"/>
                <a:gd name="T69" fmla="*/ 0 h 766"/>
                <a:gd name="T70" fmla="*/ 82 w 711"/>
                <a:gd name="T71" fmla="*/ 5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11" h="766">
                  <a:moveTo>
                    <a:pt x="82" y="5"/>
                  </a:moveTo>
                  <a:lnTo>
                    <a:pt x="124" y="8"/>
                  </a:lnTo>
                  <a:lnTo>
                    <a:pt x="183" y="36"/>
                  </a:lnTo>
                  <a:lnTo>
                    <a:pt x="250" y="96"/>
                  </a:lnTo>
                  <a:lnTo>
                    <a:pt x="323" y="180"/>
                  </a:lnTo>
                  <a:lnTo>
                    <a:pt x="406" y="295"/>
                  </a:lnTo>
                  <a:lnTo>
                    <a:pt x="470" y="421"/>
                  </a:lnTo>
                  <a:lnTo>
                    <a:pt x="504" y="567"/>
                  </a:lnTo>
                  <a:lnTo>
                    <a:pt x="540" y="654"/>
                  </a:lnTo>
                  <a:lnTo>
                    <a:pt x="560" y="702"/>
                  </a:lnTo>
                  <a:lnTo>
                    <a:pt x="603" y="715"/>
                  </a:lnTo>
                  <a:lnTo>
                    <a:pt x="666" y="715"/>
                  </a:lnTo>
                  <a:lnTo>
                    <a:pt x="697" y="716"/>
                  </a:lnTo>
                  <a:lnTo>
                    <a:pt x="711" y="752"/>
                  </a:lnTo>
                  <a:lnTo>
                    <a:pt x="669" y="763"/>
                  </a:lnTo>
                  <a:lnTo>
                    <a:pt x="610" y="758"/>
                  </a:lnTo>
                  <a:lnTo>
                    <a:pt x="554" y="752"/>
                  </a:lnTo>
                  <a:lnTo>
                    <a:pt x="518" y="721"/>
                  </a:lnTo>
                  <a:lnTo>
                    <a:pt x="490" y="730"/>
                  </a:lnTo>
                  <a:lnTo>
                    <a:pt x="479" y="758"/>
                  </a:lnTo>
                  <a:lnTo>
                    <a:pt x="442" y="766"/>
                  </a:lnTo>
                  <a:lnTo>
                    <a:pt x="421" y="749"/>
                  </a:lnTo>
                  <a:lnTo>
                    <a:pt x="434" y="715"/>
                  </a:lnTo>
                  <a:lnTo>
                    <a:pt x="471" y="673"/>
                  </a:lnTo>
                  <a:lnTo>
                    <a:pt x="476" y="618"/>
                  </a:lnTo>
                  <a:lnTo>
                    <a:pt x="457" y="563"/>
                  </a:lnTo>
                  <a:lnTo>
                    <a:pt x="420" y="457"/>
                  </a:lnTo>
                  <a:lnTo>
                    <a:pt x="370" y="379"/>
                  </a:lnTo>
                  <a:lnTo>
                    <a:pt x="322" y="300"/>
                  </a:lnTo>
                  <a:lnTo>
                    <a:pt x="272" y="239"/>
                  </a:lnTo>
                  <a:lnTo>
                    <a:pt x="202" y="174"/>
                  </a:lnTo>
                  <a:lnTo>
                    <a:pt x="124" y="131"/>
                  </a:lnTo>
                  <a:lnTo>
                    <a:pt x="19" y="89"/>
                  </a:lnTo>
                  <a:lnTo>
                    <a:pt x="0" y="36"/>
                  </a:lnTo>
                  <a:lnTo>
                    <a:pt x="33" y="0"/>
                  </a:lnTo>
                  <a:lnTo>
                    <a:pt x="8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A0A6587-ABE2-6C23-0B04-364839123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" y="2575"/>
              <a:ext cx="466" cy="279"/>
            </a:xfrm>
            <a:custGeom>
              <a:avLst/>
              <a:gdLst>
                <a:gd name="T0" fmla="*/ 45 w 932"/>
                <a:gd name="T1" fmla="*/ 384 h 558"/>
                <a:gd name="T2" fmla="*/ 8 w 932"/>
                <a:gd name="T3" fmla="*/ 410 h 558"/>
                <a:gd name="T4" fmla="*/ 0 w 932"/>
                <a:gd name="T5" fmla="*/ 454 h 558"/>
                <a:gd name="T6" fmla="*/ 8 w 932"/>
                <a:gd name="T7" fmla="*/ 530 h 558"/>
                <a:gd name="T8" fmla="*/ 42 w 932"/>
                <a:gd name="T9" fmla="*/ 558 h 558"/>
                <a:gd name="T10" fmla="*/ 134 w 932"/>
                <a:gd name="T11" fmla="*/ 536 h 558"/>
                <a:gd name="T12" fmla="*/ 233 w 932"/>
                <a:gd name="T13" fmla="*/ 475 h 558"/>
                <a:gd name="T14" fmla="*/ 364 w 932"/>
                <a:gd name="T15" fmla="*/ 402 h 558"/>
                <a:gd name="T16" fmla="*/ 456 w 932"/>
                <a:gd name="T17" fmla="*/ 360 h 558"/>
                <a:gd name="T18" fmla="*/ 512 w 932"/>
                <a:gd name="T19" fmla="*/ 353 h 558"/>
                <a:gd name="T20" fmla="*/ 596 w 932"/>
                <a:gd name="T21" fmla="*/ 348 h 558"/>
                <a:gd name="T22" fmla="*/ 644 w 932"/>
                <a:gd name="T23" fmla="*/ 342 h 558"/>
                <a:gd name="T24" fmla="*/ 703 w 932"/>
                <a:gd name="T25" fmla="*/ 306 h 558"/>
                <a:gd name="T26" fmla="*/ 760 w 932"/>
                <a:gd name="T27" fmla="*/ 289 h 558"/>
                <a:gd name="T28" fmla="*/ 788 w 932"/>
                <a:gd name="T29" fmla="*/ 289 h 558"/>
                <a:gd name="T30" fmla="*/ 834 w 932"/>
                <a:gd name="T31" fmla="*/ 289 h 558"/>
                <a:gd name="T32" fmla="*/ 848 w 932"/>
                <a:gd name="T33" fmla="*/ 269 h 558"/>
                <a:gd name="T34" fmla="*/ 854 w 932"/>
                <a:gd name="T35" fmla="*/ 211 h 558"/>
                <a:gd name="T36" fmla="*/ 880 w 932"/>
                <a:gd name="T37" fmla="*/ 151 h 558"/>
                <a:gd name="T38" fmla="*/ 918 w 932"/>
                <a:gd name="T39" fmla="*/ 92 h 558"/>
                <a:gd name="T40" fmla="*/ 932 w 932"/>
                <a:gd name="T41" fmla="*/ 64 h 558"/>
                <a:gd name="T42" fmla="*/ 922 w 932"/>
                <a:gd name="T43" fmla="*/ 28 h 558"/>
                <a:gd name="T44" fmla="*/ 866 w 932"/>
                <a:gd name="T45" fmla="*/ 0 h 558"/>
                <a:gd name="T46" fmla="*/ 826 w 932"/>
                <a:gd name="T47" fmla="*/ 8 h 558"/>
                <a:gd name="T48" fmla="*/ 784 w 932"/>
                <a:gd name="T49" fmla="*/ 134 h 558"/>
                <a:gd name="T50" fmla="*/ 768 w 932"/>
                <a:gd name="T51" fmla="*/ 233 h 558"/>
                <a:gd name="T52" fmla="*/ 740 w 932"/>
                <a:gd name="T53" fmla="*/ 247 h 558"/>
                <a:gd name="T54" fmla="*/ 624 w 932"/>
                <a:gd name="T55" fmla="*/ 256 h 558"/>
                <a:gd name="T56" fmla="*/ 499 w 932"/>
                <a:gd name="T57" fmla="*/ 269 h 558"/>
                <a:gd name="T58" fmla="*/ 420 w 932"/>
                <a:gd name="T59" fmla="*/ 264 h 558"/>
                <a:gd name="T60" fmla="*/ 378 w 932"/>
                <a:gd name="T61" fmla="*/ 283 h 558"/>
                <a:gd name="T62" fmla="*/ 294 w 932"/>
                <a:gd name="T63" fmla="*/ 311 h 558"/>
                <a:gd name="T64" fmla="*/ 154 w 932"/>
                <a:gd name="T65" fmla="*/ 353 h 558"/>
                <a:gd name="T66" fmla="*/ 45 w 932"/>
                <a:gd name="T67" fmla="*/ 38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2" h="558">
                  <a:moveTo>
                    <a:pt x="45" y="384"/>
                  </a:moveTo>
                  <a:lnTo>
                    <a:pt x="8" y="410"/>
                  </a:lnTo>
                  <a:lnTo>
                    <a:pt x="0" y="454"/>
                  </a:lnTo>
                  <a:lnTo>
                    <a:pt x="8" y="530"/>
                  </a:lnTo>
                  <a:lnTo>
                    <a:pt x="42" y="558"/>
                  </a:lnTo>
                  <a:lnTo>
                    <a:pt x="134" y="536"/>
                  </a:lnTo>
                  <a:lnTo>
                    <a:pt x="233" y="475"/>
                  </a:lnTo>
                  <a:lnTo>
                    <a:pt x="364" y="402"/>
                  </a:lnTo>
                  <a:lnTo>
                    <a:pt x="456" y="360"/>
                  </a:lnTo>
                  <a:lnTo>
                    <a:pt x="512" y="353"/>
                  </a:lnTo>
                  <a:lnTo>
                    <a:pt x="596" y="348"/>
                  </a:lnTo>
                  <a:lnTo>
                    <a:pt x="644" y="342"/>
                  </a:lnTo>
                  <a:lnTo>
                    <a:pt x="703" y="306"/>
                  </a:lnTo>
                  <a:lnTo>
                    <a:pt x="760" y="289"/>
                  </a:lnTo>
                  <a:lnTo>
                    <a:pt x="788" y="289"/>
                  </a:lnTo>
                  <a:lnTo>
                    <a:pt x="834" y="289"/>
                  </a:lnTo>
                  <a:lnTo>
                    <a:pt x="848" y="269"/>
                  </a:lnTo>
                  <a:lnTo>
                    <a:pt x="854" y="211"/>
                  </a:lnTo>
                  <a:lnTo>
                    <a:pt x="880" y="151"/>
                  </a:lnTo>
                  <a:lnTo>
                    <a:pt x="918" y="92"/>
                  </a:lnTo>
                  <a:lnTo>
                    <a:pt x="932" y="64"/>
                  </a:lnTo>
                  <a:lnTo>
                    <a:pt x="922" y="28"/>
                  </a:lnTo>
                  <a:lnTo>
                    <a:pt x="866" y="0"/>
                  </a:lnTo>
                  <a:lnTo>
                    <a:pt x="826" y="8"/>
                  </a:lnTo>
                  <a:lnTo>
                    <a:pt x="784" y="134"/>
                  </a:lnTo>
                  <a:lnTo>
                    <a:pt x="768" y="233"/>
                  </a:lnTo>
                  <a:lnTo>
                    <a:pt x="740" y="247"/>
                  </a:lnTo>
                  <a:lnTo>
                    <a:pt x="624" y="256"/>
                  </a:lnTo>
                  <a:lnTo>
                    <a:pt x="499" y="269"/>
                  </a:lnTo>
                  <a:lnTo>
                    <a:pt x="420" y="264"/>
                  </a:lnTo>
                  <a:lnTo>
                    <a:pt x="378" y="283"/>
                  </a:lnTo>
                  <a:lnTo>
                    <a:pt x="294" y="311"/>
                  </a:lnTo>
                  <a:lnTo>
                    <a:pt x="154" y="353"/>
                  </a:lnTo>
                  <a:lnTo>
                    <a:pt x="45" y="3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AE1F772B-9096-EA7F-A666-E6DC00084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" y="2530"/>
              <a:ext cx="379" cy="319"/>
            </a:xfrm>
            <a:custGeom>
              <a:avLst/>
              <a:gdLst>
                <a:gd name="T0" fmla="*/ 28 w 759"/>
                <a:gd name="T1" fmla="*/ 482 h 638"/>
                <a:gd name="T2" fmla="*/ 0 w 759"/>
                <a:gd name="T3" fmla="*/ 511 h 638"/>
                <a:gd name="T4" fmla="*/ 0 w 759"/>
                <a:gd name="T5" fmla="*/ 553 h 638"/>
                <a:gd name="T6" fmla="*/ 18 w 759"/>
                <a:gd name="T7" fmla="*/ 617 h 638"/>
                <a:gd name="T8" fmla="*/ 54 w 759"/>
                <a:gd name="T9" fmla="*/ 638 h 638"/>
                <a:gd name="T10" fmla="*/ 132 w 759"/>
                <a:gd name="T11" fmla="*/ 603 h 638"/>
                <a:gd name="T12" fmla="*/ 211 w 759"/>
                <a:gd name="T13" fmla="*/ 530 h 638"/>
                <a:gd name="T14" fmla="*/ 314 w 759"/>
                <a:gd name="T15" fmla="*/ 443 h 638"/>
                <a:gd name="T16" fmla="*/ 387 w 759"/>
                <a:gd name="T17" fmla="*/ 390 h 638"/>
                <a:gd name="T18" fmla="*/ 437 w 759"/>
                <a:gd name="T19" fmla="*/ 373 h 638"/>
                <a:gd name="T20" fmla="*/ 510 w 759"/>
                <a:gd name="T21" fmla="*/ 354 h 638"/>
                <a:gd name="T22" fmla="*/ 552 w 759"/>
                <a:gd name="T23" fmla="*/ 342 h 638"/>
                <a:gd name="T24" fmla="*/ 597 w 759"/>
                <a:gd name="T25" fmla="*/ 301 h 638"/>
                <a:gd name="T26" fmla="*/ 647 w 759"/>
                <a:gd name="T27" fmla="*/ 276 h 638"/>
                <a:gd name="T28" fmla="*/ 670 w 759"/>
                <a:gd name="T29" fmla="*/ 269 h 638"/>
                <a:gd name="T30" fmla="*/ 710 w 759"/>
                <a:gd name="T31" fmla="*/ 262 h 638"/>
                <a:gd name="T32" fmla="*/ 718 w 759"/>
                <a:gd name="T33" fmla="*/ 242 h 638"/>
                <a:gd name="T34" fmla="*/ 717 w 759"/>
                <a:gd name="T35" fmla="*/ 191 h 638"/>
                <a:gd name="T36" fmla="*/ 729 w 759"/>
                <a:gd name="T37" fmla="*/ 132 h 638"/>
                <a:gd name="T38" fmla="*/ 751 w 759"/>
                <a:gd name="T39" fmla="*/ 71 h 638"/>
                <a:gd name="T40" fmla="*/ 759 w 759"/>
                <a:gd name="T41" fmla="*/ 46 h 638"/>
                <a:gd name="T42" fmla="*/ 745 w 759"/>
                <a:gd name="T43" fmla="*/ 17 h 638"/>
                <a:gd name="T44" fmla="*/ 689 w 759"/>
                <a:gd name="T45" fmla="*/ 0 h 638"/>
                <a:gd name="T46" fmla="*/ 656 w 759"/>
                <a:gd name="T47" fmla="*/ 12 h 638"/>
                <a:gd name="T48" fmla="*/ 639 w 759"/>
                <a:gd name="T49" fmla="*/ 133 h 638"/>
                <a:gd name="T50" fmla="*/ 642 w 759"/>
                <a:gd name="T51" fmla="*/ 222 h 638"/>
                <a:gd name="T52" fmla="*/ 622 w 759"/>
                <a:gd name="T53" fmla="*/ 239 h 638"/>
                <a:gd name="T54" fmla="*/ 518 w 759"/>
                <a:gd name="T55" fmla="*/ 269 h 638"/>
                <a:gd name="T56" fmla="*/ 410 w 759"/>
                <a:gd name="T57" fmla="*/ 301 h 638"/>
                <a:gd name="T58" fmla="*/ 339 w 759"/>
                <a:gd name="T59" fmla="*/ 312 h 638"/>
                <a:gd name="T60" fmla="*/ 306 w 759"/>
                <a:gd name="T61" fmla="*/ 335 h 638"/>
                <a:gd name="T62" fmla="*/ 236 w 759"/>
                <a:gd name="T63" fmla="*/ 376 h 638"/>
                <a:gd name="T64" fmla="*/ 118 w 759"/>
                <a:gd name="T65" fmla="*/ 435 h 638"/>
                <a:gd name="T66" fmla="*/ 28 w 759"/>
                <a:gd name="T67" fmla="*/ 48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9" h="638">
                  <a:moveTo>
                    <a:pt x="28" y="482"/>
                  </a:moveTo>
                  <a:lnTo>
                    <a:pt x="0" y="511"/>
                  </a:lnTo>
                  <a:lnTo>
                    <a:pt x="0" y="553"/>
                  </a:lnTo>
                  <a:lnTo>
                    <a:pt x="18" y="617"/>
                  </a:lnTo>
                  <a:lnTo>
                    <a:pt x="54" y="638"/>
                  </a:lnTo>
                  <a:lnTo>
                    <a:pt x="132" y="603"/>
                  </a:lnTo>
                  <a:lnTo>
                    <a:pt x="211" y="530"/>
                  </a:lnTo>
                  <a:lnTo>
                    <a:pt x="314" y="443"/>
                  </a:lnTo>
                  <a:lnTo>
                    <a:pt x="387" y="390"/>
                  </a:lnTo>
                  <a:lnTo>
                    <a:pt x="437" y="373"/>
                  </a:lnTo>
                  <a:lnTo>
                    <a:pt x="510" y="354"/>
                  </a:lnTo>
                  <a:lnTo>
                    <a:pt x="552" y="342"/>
                  </a:lnTo>
                  <a:lnTo>
                    <a:pt x="597" y="301"/>
                  </a:lnTo>
                  <a:lnTo>
                    <a:pt x="647" y="276"/>
                  </a:lnTo>
                  <a:lnTo>
                    <a:pt x="670" y="269"/>
                  </a:lnTo>
                  <a:lnTo>
                    <a:pt x="710" y="262"/>
                  </a:lnTo>
                  <a:lnTo>
                    <a:pt x="718" y="242"/>
                  </a:lnTo>
                  <a:lnTo>
                    <a:pt x="717" y="191"/>
                  </a:lnTo>
                  <a:lnTo>
                    <a:pt x="729" y="132"/>
                  </a:lnTo>
                  <a:lnTo>
                    <a:pt x="751" y="71"/>
                  </a:lnTo>
                  <a:lnTo>
                    <a:pt x="759" y="46"/>
                  </a:lnTo>
                  <a:lnTo>
                    <a:pt x="745" y="17"/>
                  </a:lnTo>
                  <a:lnTo>
                    <a:pt x="689" y="0"/>
                  </a:lnTo>
                  <a:lnTo>
                    <a:pt x="656" y="12"/>
                  </a:lnTo>
                  <a:lnTo>
                    <a:pt x="639" y="133"/>
                  </a:lnTo>
                  <a:lnTo>
                    <a:pt x="642" y="222"/>
                  </a:lnTo>
                  <a:lnTo>
                    <a:pt x="622" y="239"/>
                  </a:lnTo>
                  <a:lnTo>
                    <a:pt x="518" y="269"/>
                  </a:lnTo>
                  <a:lnTo>
                    <a:pt x="410" y="301"/>
                  </a:lnTo>
                  <a:lnTo>
                    <a:pt x="339" y="312"/>
                  </a:lnTo>
                  <a:lnTo>
                    <a:pt x="306" y="335"/>
                  </a:lnTo>
                  <a:lnTo>
                    <a:pt x="236" y="376"/>
                  </a:lnTo>
                  <a:lnTo>
                    <a:pt x="118" y="435"/>
                  </a:lnTo>
                  <a:lnTo>
                    <a:pt x="28" y="4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A059BD0D-3E4C-0E4B-0921-FFA49528DA73}"/>
              </a:ext>
            </a:extLst>
          </p:cNvPr>
          <p:cNvGrpSpPr>
            <a:grpSpLocks/>
          </p:cNvGrpSpPr>
          <p:nvPr/>
        </p:nvGrpSpPr>
        <p:grpSpPr bwMode="auto">
          <a:xfrm>
            <a:off x="5145723" y="3090863"/>
            <a:ext cx="2998787" cy="1255713"/>
            <a:chOff x="2979" y="1920"/>
            <a:chExt cx="1889" cy="764"/>
          </a:xfrm>
        </p:grpSpPr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E38858EC-C190-63AE-F341-019B6F24D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" y="1920"/>
              <a:ext cx="717" cy="764"/>
              <a:chOff x="2607" y="1922"/>
              <a:chExt cx="717" cy="764"/>
            </a:xfrm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9092FA74-8943-20AE-645C-07B572EDA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9" y="1929"/>
                <a:ext cx="701" cy="749"/>
              </a:xfrm>
              <a:custGeom>
                <a:avLst/>
                <a:gdLst>
                  <a:gd name="T0" fmla="*/ 289 w 1401"/>
                  <a:gd name="T1" fmla="*/ 909 h 1500"/>
                  <a:gd name="T2" fmla="*/ 169 w 1401"/>
                  <a:gd name="T3" fmla="*/ 985 h 1500"/>
                  <a:gd name="T4" fmla="*/ 21 w 1401"/>
                  <a:gd name="T5" fmla="*/ 1082 h 1500"/>
                  <a:gd name="T6" fmla="*/ 6 w 1401"/>
                  <a:gd name="T7" fmla="*/ 1178 h 1500"/>
                  <a:gd name="T8" fmla="*/ 0 w 1401"/>
                  <a:gd name="T9" fmla="*/ 1360 h 1500"/>
                  <a:gd name="T10" fmla="*/ 220 w 1401"/>
                  <a:gd name="T11" fmla="*/ 1385 h 1500"/>
                  <a:gd name="T12" fmla="*/ 469 w 1401"/>
                  <a:gd name="T13" fmla="*/ 1397 h 1500"/>
                  <a:gd name="T14" fmla="*/ 838 w 1401"/>
                  <a:gd name="T15" fmla="*/ 1450 h 1500"/>
                  <a:gd name="T16" fmla="*/ 1110 w 1401"/>
                  <a:gd name="T17" fmla="*/ 1500 h 1500"/>
                  <a:gd name="T18" fmla="*/ 1234 w 1401"/>
                  <a:gd name="T19" fmla="*/ 1340 h 1500"/>
                  <a:gd name="T20" fmla="*/ 1401 w 1401"/>
                  <a:gd name="T21" fmla="*/ 1013 h 1500"/>
                  <a:gd name="T22" fmla="*/ 1396 w 1401"/>
                  <a:gd name="T23" fmla="*/ 908 h 1500"/>
                  <a:gd name="T24" fmla="*/ 1360 w 1401"/>
                  <a:gd name="T25" fmla="*/ 859 h 1500"/>
                  <a:gd name="T26" fmla="*/ 1236 w 1401"/>
                  <a:gd name="T27" fmla="*/ 847 h 1500"/>
                  <a:gd name="T28" fmla="*/ 1337 w 1401"/>
                  <a:gd name="T29" fmla="*/ 594 h 1500"/>
                  <a:gd name="T30" fmla="*/ 1357 w 1401"/>
                  <a:gd name="T31" fmla="*/ 514 h 1500"/>
                  <a:gd name="T32" fmla="*/ 1360 w 1401"/>
                  <a:gd name="T33" fmla="*/ 308 h 1500"/>
                  <a:gd name="T34" fmla="*/ 1354 w 1401"/>
                  <a:gd name="T35" fmla="*/ 154 h 1500"/>
                  <a:gd name="T36" fmla="*/ 1315 w 1401"/>
                  <a:gd name="T37" fmla="*/ 78 h 1500"/>
                  <a:gd name="T38" fmla="*/ 1275 w 1401"/>
                  <a:gd name="T39" fmla="*/ 73 h 1500"/>
                  <a:gd name="T40" fmla="*/ 1175 w 1401"/>
                  <a:gd name="T41" fmla="*/ 73 h 1500"/>
                  <a:gd name="T42" fmla="*/ 1012 w 1401"/>
                  <a:gd name="T43" fmla="*/ 56 h 1500"/>
                  <a:gd name="T44" fmla="*/ 909 w 1401"/>
                  <a:gd name="T45" fmla="*/ 25 h 1500"/>
                  <a:gd name="T46" fmla="*/ 797 w 1401"/>
                  <a:gd name="T47" fmla="*/ 0 h 1500"/>
                  <a:gd name="T48" fmla="*/ 752 w 1401"/>
                  <a:gd name="T49" fmla="*/ 5 h 1500"/>
                  <a:gd name="T50" fmla="*/ 647 w 1401"/>
                  <a:gd name="T51" fmla="*/ 33 h 1500"/>
                  <a:gd name="T52" fmla="*/ 500 w 1401"/>
                  <a:gd name="T53" fmla="*/ 48 h 1500"/>
                  <a:gd name="T54" fmla="*/ 308 w 1401"/>
                  <a:gd name="T55" fmla="*/ 82 h 1500"/>
                  <a:gd name="T56" fmla="*/ 233 w 1401"/>
                  <a:gd name="T57" fmla="*/ 114 h 1500"/>
                  <a:gd name="T58" fmla="*/ 158 w 1401"/>
                  <a:gd name="T59" fmla="*/ 171 h 1500"/>
                  <a:gd name="T60" fmla="*/ 130 w 1401"/>
                  <a:gd name="T61" fmla="*/ 269 h 1500"/>
                  <a:gd name="T62" fmla="*/ 105 w 1401"/>
                  <a:gd name="T63" fmla="*/ 434 h 1500"/>
                  <a:gd name="T64" fmla="*/ 81 w 1401"/>
                  <a:gd name="T65" fmla="*/ 631 h 1500"/>
                  <a:gd name="T66" fmla="*/ 76 w 1401"/>
                  <a:gd name="T67" fmla="*/ 749 h 1500"/>
                  <a:gd name="T68" fmla="*/ 93 w 1401"/>
                  <a:gd name="T69" fmla="*/ 821 h 1500"/>
                  <a:gd name="T70" fmla="*/ 129 w 1401"/>
                  <a:gd name="T71" fmla="*/ 863 h 1500"/>
                  <a:gd name="T72" fmla="*/ 177 w 1401"/>
                  <a:gd name="T73" fmla="*/ 884 h 1500"/>
                  <a:gd name="T74" fmla="*/ 289 w 1401"/>
                  <a:gd name="T75" fmla="*/ 909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01" h="1500">
                    <a:moveTo>
                      <a:pt x="289" y="909"/>
                    </a:moveTo>
                    <a:lnTo>
                      <a:pt x="169" y="985"/>
                    </a:lnTo>
                    <a:lnTo>
                      <a:pt x="21" y="1082"/>
                    </a:lnTo>
                    <a:lnTo>
                      <a:pt x="6" y="1178"/>
                    </a:lnTo>
                    <a:lnTo>
                      <a:pt x="0" y="1360"/>
                    </a:lnTo>
                    <a:lnTo>
                      <a:pt x="220" y="1385"/>
                    </a:lnTo>
                    <a:lnTo>
                      <a:pt x="469" y="1397"/>
                    </a:lnTo>
                    <a:lnTo>
                      <a:pt x="838" y="1450"/>
                    </a:lnTo>
                    <a:lnTo>
                      <a:pt x="1110" y="1500"/>
                    </a:lnTo>
                    <a:lnTo>
                      <a:pt x="1234" y="1340"/>
                    </a:lnTo>
                    <a:lnTo>
                      <a:pt x="1401" y="1013"/>
                    </a:lnTo>
                    <a:lnTo>
                      <a:pt x="1396" y="908"/>
                    </a:lnTo>
                    <a:lnTo>
                      <a:pt x="1360" y="859"/>
                    </a:lnTo>
                    <a:lnTo>
                      <a:pt x="1236" y="847"/>
                    </a:lnTo>
                    <a:lnTo>
                      <a:pt x="1337" y="594"/>
                    </a:lnTo>
                    <a:lnTo>
                      <a:pt x="1357" y="514"/>
                    </a:lnTo>
                    <a:lnTo>
                      <a:pt x="1360" y="308"/>
                    </a:lnTo>
                    <a:lnTo>
                      <a:pt x="1354" y="154"/>
                    </a:lnTo>
                    <a:lnTo>
                      <a:pt x="1315" y="78"/>
                    </a:lnTo>
                    <a:lnTo>
                      <a:pt x="1275" y="73"/>
                    </a:lnTo>
                    <a:lnTo>
                      <a:pt x="1175" y="73"/>
                    </a:lnTo>
                    <a:lnTo>
                      <a:pt x="1012" y="56"/>
                    </a:lnTo>
                    <a:lnTo>
                      <a:pt x="909" y="25"/>
                    </a:lnTo>
                    <a:lnTo>
                      <a:pt x="797" y="0"/>
                    </a:lnTo>
                    <a:lnTo>
                      <a:pt x="752" y="5"/>
                    </a:lnTo>
                    <a:lnTo>
                      <a:pt x="647" y="33"/>
                    </a:lnTo>
                    <a:lnTo>
                      <a:pt x="500" y="48"/>
                    </a:lnTo>
                    <a:lnTo>
                      <a:pt x="308" y="82"/>
                    </a:lnTo>
                    <a:lnTo>
                      <a:pt x="233" y="114"/>
                    </a:lnTo>
                    <a:lnTo>
                      <a:pt x="158" y="171"/>
                    </a:lnTo>
                    <a:lnTo>
                      <a:pt x="130" y="269"/>
                    </a:lnTo>
                    <a:lnTo>
                      <a:pt x="105" y="434"/>
                    </a:lnTo>
                    <a:lnTo>
                      <a:pt x="81" y="631"/>
                    </a:lnTo>
                    <a:lnTo>
                      <a:pt x="76" y="749"/>
                    </a:lnTo>
                    <a:lnTo>
                      <a:pt x="93" y="821"/>
                    </a:lnTo>
                    <a:lnTo>
                      <a:pt x="129" y="863"/>
                    </a:lnTo>
                    <a:lnTo>
                      <a:pt x="177" y="884"/>
                    </a:lnTo>
                    <a:lnTo>
                      <a:pt x="289" y="909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53AEDF3F-BC6A-3746-BC86-18A6943B4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032"/>
                <a:ext cx="389" cy="348"/>
              </a:xfrm>
              <a:custGeom>
                <a:avLst/>
                <a:gdLst>
                  <a:gd name="T0" fmla="*/ 37 w 777"/>
                  <a:gd name="T1" fmla="*/ 143 h 696"/>
                  <a:gd name="T2" fmla="*/ 64 w 777"/>
                  <a:gd name="T3" fmla="*/ 32 h 696"/>
                  <a:gd name="T4" fmla="*/ 87 w 777"/>
                  <a:gd name="T5" fmla="*/ 4 h 696"/>
                  <a:gd name="T6" fmla="*/ 135 w 777"/>
                  <a:gd name="T7" fmla="*/ 0 h 696"/>
                  <a:gd name="T8" fmla="*/ 334 w 777"/>
                  <a:gd name="T9" fmla="*/ 25 h 696"/>
                  <a:gd name="T10" fmla="*/ 577 w 777"/>
                  <a:gd name="T11" fmla="*/ 60 h 696"/>
                  <a:gd name="T12" fmla="*/ 718 w 777"/>
                  <a:gd name="T13" fmla="*/ 85 h 696"/>
                  <a:gd name="T14" fmla="*/ 749 w 777"/>
                  <a:gd name="T15" fmla="*/ 112 h 696"/>
                  <a:gd name="T16" fmla="*/ 766 w 777"/>
                  <a:gd name="T17" fmla="*/ 158 h 696"/>
                  <a:gd name="T18" fmla="*/ 774 w 777"/>
                  <a:gd name="T19" fmla="*/ 340 h 696"/>
                  <a:gd name="T20" fmla="*/ 777 w 777"/>
                  <a:gd name="T21" fmla="*/ 541 h 696"/>
                  <a:gd name="T22" fmla="*/ 766 w 777"/>
                  <a:gd name="T23" fmla="*/ 668 h 696"/>
                  <a:gd name="T24" fmla="*/ 749 w 777"/>
                  <a:gd name="T25" fmla="*/ 690 h 696"/>
                  <a:gd name="T26" fmla="*/ 704 w 777"/>
                  <a:gd name="T27" fmla="*/ 696 h 696"/>
                  <a:gd name="T28" fmla="*/ 496 w 777"/>
                  <a:gd name="T29" fmla="*/ 659 h 696"/>
                  <a:gd name="T30" fmla="*/ 182 w 777"/>
                  <a:gd name="T31" fmla="*/ 593 h 696"/>
                  <a:gd name="T32" fmla="*/ 25 w 777"/>
                  <a:gd name="T33" fmla="*/ 551 h 696"/>
                  <a:gd name="T34" fmla="*/ 4 w 777"/>
                  <a:gd name="T35" fmla="*/ 517 h 696"/>
                  <a:gd name="T36" fmla="*/ 0 w 777"/>
                  <a:gd name="T37" fmla="*/ 449 h 696"/>
                  <a:gd name="T38" fmla="*/ 9 w 777"/>
                  <a:gd name="T39" fmla="*/ 293 h 696"/>
                  <a:gd name="T40" fmla="*/ 37 w 777"/>
                  <a:gd name="T41" fmla="*/ 143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7" h="696">
                    <a:moveTo>
                      <a:pt x="37" y="143"/>
                    </a:moveTo>
                    <a:lnTo>
                      <a:pt x="64" y="32"/>
                    </a:lnTo>
                    <a:lnTo>
                      <a:pt x="87" y="4"/>
                    </a:lnTo>
                    <a:lnTo>
                      <a:pt x="135" y="0"/>
                    </a:lnTo>
                    <a:lnTo>
                      <a:pt x="334" y="25"/>
                    </a:lnTo>
                    <a:lnTo>
                      <a:pt x="577" y="60"/>
                    </a:lnTo>
                    <a:lnTo>
                      <a:pt x="718" y="85"/>
                    </a:lnTo>
                    <a:lnTo>
                      <a:pt x="749" y="112"/>
                    </a:lnTo>
                    <a:lnTo>
                      <a:pt x="766" y="158"/>
                    </a:lnTo>
                    <a:lnTo>
                      <a:pt x="774" y="340"/>
                    </a:lnTo>
                    <a:lnTo>
                      <a:pt x="777" y="541"/>
                    </a:lnTo>
                    <a:lnTo>
                      <a:pt x="766" y="668"/>
                    </a:lnTo>
                    <a:lnTo>
                      <a:pt x="749" y="690"/>
                    </a:lnTo>
                    <a:lnTo>
                      <a:pt x="704" y="696"/>
                    </a:lnTo>
                    <a:lnTo>
                      <a:pt x="496" y="659"/>
                    </a:lnTo>
                    <a:lnTo>
                      <a:pt x="182" y="593"/>
                    </a:lnTo>
                    <a:lnTo>
                      <a:pt x="25" y="551"/>
                    </a:lnTo>
                    <a:lnTo>
                      <a:pt x="4" y="517"/>
                    </a:lnTo>
                    <a:lnTo>
                      <a:pt x="0" y="449"/>
                    </a:lnTo>
                    <a:lnTo>
                      <a:pt x="9" y="293"/>
                    </a:lnTo>
                    <a:lnTo>
                      <a:pt x="37" y="14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24" name="Group 15">
                <a:extLst>
                  <a:ext uri="{FF2B5EF4-FFF2-40B4-BE49-F238E27FC236}">
                    <a16:creationId xmlns:a16="http://schemas.microsoft.com/office/drawing/2014/main" id="{B4385332-3F69-D403-1733-0436C2AE49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7" y="1922"/>
                <a:ext cx="717" cy="764"/>
                <a:chOff x="2607" y="1922"/>
                <a:chExt cx="717" cy="764"/>
              </a:xfrm>
            </p:grpSpPr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7FEE54AC-24CE-F30D-8A3D-FFB1BE644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7" y="2347"/>
                  <a:ext cx="717" cy="339"/>
                </a:xfrm>
                <a:custGeom>
                  <a:avLst/>
                  <a:gdLst>
                    <a:gd name="T0" fmla="*/ 23 w 1434"/>
                    <a:gd name="T1" fmla="*/ 237 h 677"/>
                    <a:gd name="T2" fmla="*/ 216 w 1434"/>
                    <a:gd name="T3" fmla="*/ 118 h 677"/>
                    <a:gd name="T4" fmla="*/ 216 w 1434"/>
                    <a:gd name="T5" fmla="*/ 152 h 677"/>
                    <a:gd name="T6" fmla="*/ 84 w 1434"/>
                    <a:gd name="T7" fmla="*/ 239 h 677"/>
                    <a:gd name="T8" fmla="*/ 289 w 1434"/>
                    <a:gd name="T9" fmla="*/ 261 h 677"/>
                    <a:gd name="T10" fmla="*/ 715 w 1434"/>
                    <a:gd name="T11" fmla="*/ 334 h 677"/>
                    <a:gd name="T12" fmla="*/ 944 w 1434"/>
                    <a:gd name="T13" fmla="*/ 352 h 677"/>
                    <a:gd name="T14" fmla="*/ 1090 w 1434"/>
                    <a:gd name="T15" fmla="*/ 348 h 677"/>
                    <a:gd name="T16" fmla="*/ 1130 w 1434"/>
                    <a:gd name="T17" fmla="*/ 343 h 677"/>
                    <a:gd name="T18" fmla="*/ 1351 w 1434"/>
                    <a:gd name="T19" fmla="*/ 34 h 677"/>
                    <a:gd name="T20" fmla="*/ 1276 w 1434"/>
                    <a:gd name="T21" fmla="*/ 0 h 677"/>
                    <a:gd name="T22" fmla="*/ 1393 w 1434"/>
                    <a:gd name="T23" fmla="*/ 0 h 677"/>
                    <a:gd name="T24" fmla="*/ 1434 w 1434"/>
                    <a:gd name="T25" fmla="*/ 43 h 677"/>
                    <a:gd name="T26" fmla="*/ 1432 w 1434"/>
                    <a:gd name="T27" fmla="*/ 171 h 677"/>
                    <a:gd name="T28" fmla="*/ 1382 w 1434"/>
                    <a:gd name="T29" fmla="*/ 267 h 677"/>
                    <a:gd name="T30" fmla="*/ 1222 w 1434"/>
                    <a:gd name="T31" fmla="*/ 579 h 677"/>
                    <a:gd name="T32" fmla="*/ 1154 w 1434"/>
                    <a:gd name="T33" fmla="*/ 673 h 677"/>
                    <a:gd name="T34" fmla="*/ 1107 w 1434"/>
                    <a:gd name="T35" fmla="*/ 677 h 677"/>
                    <a:gd name="T36" fmla="*/ 762 w 1434"/>
                    <a:gd name="T37" fmla="*/ 615 h 677"/>
                    <a:gd name="T38" fmla="*/ 398 w 1434"/>
                    <a:gd name="T39" fmla="*/ 567 h 677"/>
                    <a:gd name="T40" fmla="*/ 53 w 1434"/>
                    <a:gd name="T41" fmla="*/ 537 h 677"/>
                    <a:gd name="T42" fmla="*/ 0 w 1434"/>
                    <a:gd name="T43" fmla="*/ 533 h 677"/>
                    <a:gd name="T44" fmla="*/ 11 w 1434"/>
                    <a:gd name="T45" fmla="*/ 435 h 677"/>
                    <a:gd name="T46" fmla="*/ 18 w 1434"/>
                    <a:gd name="T47" fmla="*/ 338 h 677"/>
                    <a:gd name="T48" fmla="*/ 25 w 1434"/>
                    <a:gd name="T49" fmla="*/ 286 h 677"/>
                    <a:gd name="T50" fmla="*/ 48 w 1434"/>
                    <a:gd name="T51" fmla="*/ 323 h 677"/>
                    <a:gd name="T52" fmla="*/ 42 w 1434"/>
                    <a:gd name="T53" fmla="*/ 404 h 677"/>
                    <a:gd name="T54" fmla="*/ 40 w 1434"/>
                    <a:gd name="T55" fmla="*/ 486 h 677"/>
                    <a:gd name="T56" fmla="*/ 135 w 1434"/>
                    <a:gd name="T57" fmla="*/ 517 h 677"/>
                    <a:gd name="T58" fmla="*/ 364 w 1434"/>
                    <a:gd name="T59" fmla="*/ 531 h 677"/>
                    <a:gd name="T60" fmla="*/ 558 w 1434"/>
                    <a:gd name="T61" fmla="*/ 545 h 677"/>
                    <a:gd name="T62" fmla="*/ 718 w 1434"/>
                    <a:gd name="T63" fmla="*/ 572 h 677"/>
                    <a:gd name="T64" fmla="*/ 956 w 1434"/>
                    <a:gd name="T65" fmla="*/ 610 h 677"/>
                    <a:gd name="T66" fmla="*/ 1109 w 1434"/>
                    <a:gd name="T67" fmla="*/ 632 h 677"/>
                    <a:gd name="T68" fmla="*/ 1121 w 1434"/>
                    <a:gd name="T69" fmla="*/ 590 h 677"/>
                    <a:gd name="T70" fmla="*/ 1121 w 1434"/>
                    <a:gd name="T71" fmla="*/ 494 h 677"/>
                    <a:gd name="T72" fmla="*/ 1124 w 1434"/>
                    <a:gd name="T73" fmla="*/ 388 h 677"/>
                    <a:gd name="T74" fmla="*/ 1141 w 1434"/>
                    <a:gd name="T75" fmla="*/ 416 h 677"/>
                    <a:gd name="T76" fmla="*/ 1144 w 1434"/>
                    <a:gd name="T77" fmla="*/ 534 h 677"/>
                    <a:gd name="T78" fmla="*/ 1157 w 1434"/>
                    <a:gd name="T79" fmla="*/ 596 h 677"/>
                    <a:gd name="T80" fmla="*/ 1188 w 1434"/>
                    <a:gd name="T81" fmla="*/ 570 h 677"/>
                    <a:gd name="T82" fmla="*/ 1245 w 1434"/>
                    <a:gd name="T83" fmla="*/ 463 h 677"/>
                    <a:gd name="T84" fmla="*/ 1331 w 1434"/>
                    <a:gd name="T85" fmla="*/ 310 h 677"/>
                    <a:gd name="T86" fmla="*/ 1395 w 1434"/>
                    <a:gd name="T87" fmla="*/ 186 h 677"/>
                    <a:gd name="T88" fmla="*/ 1409 w 1434"/>
                    <a:gd name="T89" fmla="*/ 150 h 677"/>
                    <a:gd name="T90" fmla="*/ 1401 w 1434"/>
                    <a:gd name="T91" fmla="*/ 56 h 677"/>
                    <a:gd name="T92" fmla="*/ 1381 w 1434"/>
                    <a:gd name="T93" fmla="*/ 43 h 677"/>
                    <a:gd name="T94" fmla="*/ 1318 w 1434"/>
                    <a:gd name="T95" fmla="*/ 146 h 677"/>
                    <a:gd name="T96" fmla="*/ 1216 w 1434"/>
                    <a:gd name="T97" fmla="*/ 275 h 677"/>
                    <a:gd name="T98" fmla="*/ 1138 w 1434"/>
                    <a:gd name="T99" fmla="*/ 376 h 677"/>
                    <a:gd name="T100" fmla="*/ 1077 w 1434"/>
                    <a:gd name="T101" fmla="*/ 383 h 677"/>
                    <a:gd name="T102" fmla="*/ 869 w 1434"/>
                    <a:gd name="T103" fmla="*/ 377 h 677"/>
                    <a:gd name="T104" fmla="*/ 617 w 1434"/>
                    <a:gd name="T105" fmla="*/ 352 h 677"/>
                    <a:gd name="T106" fmla="*/ 378 w 1434"/>
                    <a:gd name="T107" fmla="*/ 315 h 677"/>
                    <a:gd name="T108" fmla="*/ 102 w 1434"/>
                    <a:gd name="T109" fmla="*/ 272 h 677"/>
                    <a:gd name="T110" fmla="*/ 23 w 1434"/>
                    <a:gd name="T111" fmla="*/ 237 h 6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34" h="677">
                      <a:moveTo>
                        <a:pt x="23" y="237"/>
                      </a:moveTo>
                      <a:lnTo>
                        <a:pt x="216" y="118"/>
                      </a:lnTo>
                      <a:lnTo>
                        <a:pt x="216" y="152"/>
                      </a:lnTo>
                      <a:lnTo>
                        <a:pt x="84" y="239"/>
                      </a:lnTo>
                      <a:lnTo>
                        <a:pt x="289" y="261"/>
                      </a:lnTo>
                      <a:lnTo>
                        <a:pt x="715" y="334"/>
                      </a:lnTo>
                      <a:lnTo>
                        <a:pt x="944" y="352"/>
                      </a:lnTo>
                      <a:lnTo>
                        <a:pt x="1090" y="348"/>
                      </a:lnTo>
                      <a:lnTo>
                        <a:pt x="1130" y="343"/>
                      </a:lnTo>
                      <a:lnTo>
                        <a:pt x="1351" y="34"/>
                      </a:lnTo>
                      <a:lnTo>
                        <a:pt x="1276" y="0"/>
                      </a:lnTo>
                      <a:lnTo>
                        <a:pt x="1393" y="0"/>
                      </a:lnTo>
                      <a:lnTo>
                        <a:pt x="1434" y="43"/>
                      </a:lnTo>
                      <a:lnTo>
                        <a:pt x="1432" y="171"/>
                      </a:lnTo>
                      <a:lnTo>
                        <a:pt x="1382" y="267"/>
                      </a:lnTo>
                      <a:lnTo>
                        <a:pt x="1222" y="579"/>
                      </a:lnTo>
                      <a:lnTo>
                        <a:pt x="1154" y="673"/>
                      </a:lnTo>
                      <a:lnTo>
                        <a:pt x="1107" y="677"/>
                      </a:lnTo>
                      <a:lnTo>
                        <a:pt x="762" y="615"/>
                      </a:lnTo>
                      <a:lnTo>
                        <a:pt x="398" y="567"/>
                      </a:lnTo>
                      <a:lnTo>
                        <a:pt x="53" y="537"/>
                      </a:lnTo>
                      <a:lnTo>
                        <a:pt x="0" y="533"/>
                      </a:lnTo>
                      <a:lnTo>
                        <a:pt x="11" y="435"/>
                      </a:lnTo>
                      <a:lnTo>
                        <a:pt x="18" y="338"/>
                      </a:lnTo>
                      <a:lnTo>
                        <a:pt x="25" y="286"/>
                      </a:lnTo>
                      <a:lnTo>
                        <a:pt x="48" y="323"/>
                      </a:lnTo>
                      <a:lnTo>
                        <a:pt x="42" y="404"/>
                      </a:lnTo>
                      <a:lnTo>
                        <a:pt x="40" y="486"/>
                      </a:lnTo>
                      <a:lnTo>
                        <a:pt x="135" y="517"/>
                      </a:lnTo>
                      <a:lnTo>
                        <a:pt x="364" y="531"/>
                      </a:lnTo>
                      <a:lnTo>
                        <a:pt x="558" y="545"/>
                      </a:lnTo>
                      <a:lnTo>
                        <a:pt x="718" y="572"/>
                      </a:lnTo>
                      <a:lnTo>
                        <a:pt x="956" y="610"/>
                      </a:lnTo>
                      <a:lnTo>
                        <a:pt x="1109" y="632"/>
                      </a:lnTo>
                      <a:lnTo>
                        <a:pt x="1121" y="590"/>
                      </a:lnTo>
                      <a:lnTo>
                        <a:pt x="1121" y="494"/>
                      </a:lnTo>
                      <a:lnTo>
                        <a:pt x="1124" y="388"/>
                      </a:lnTo>
                      <a:lnTo>
                        <a:pt x="1141" y="416"/>
                      </a:lnTo>
                      <a:lnTo>
                        <a:pt x="1144" y="534"/>
                      </a:lnTo>
                      <a:lnTo>
                        <a:pt x="1157" y="596"/>
                      </a:lnTo>
                      <a:lnTo>
                        <a:pt x="1188" y="570"/>
                      </a:lnTo>
                      <a:lnTo>
                        <a:pt x="1245" y="463"/>
                      </a:lnTo>
                      <a:lnTo>
                        <a:pt x="1331" y="310"/>
                      </a:lnTo>
                      <a:lnTo>
                        <a:pt x="1395" y="186"/>
                      </a:lnTo>
                      <a:lnTo>
                        <a:pt x="1409" y="150"/>
                      </a:lnTo>
                      <a:lnTo>
                        <a:pt x="1401" y="56"/>
                      </a:lnTo>
                      <a:lnTo>
                        <a:pt x="1381" y="43"/>
                      </a:lnTo>
                      <a:lnTo>
                        <a:pt x="1318" y="146"/>
                      </a:lnTo>
                      <a:lnTo>
                        <a:pt x="1216" y="275"/>
                      </a:lnTo>
                      <a:lnTo>
                        <a:pt x="1138" y="376"/>
                      </a:lnTo>
                      <a:lnTo>
                        <a:pt x="1077" y="383"/>
                      </a:lnTo>
                      <a:lnTo>
                        <a:pt x="869" y="377"/>
                      </a:lnTo>
                      <a:lnTo>
                        <a:pt x="617" y="352"/>
                      </a:lnTo>
                      <a:lnTo>
                        <a:pt x="378" y="315"/>
                      </a:lnTo>
                      <a:lnTo>
                        <a:pt x="102" y="272"/>
                      </a:lnTo>
                      <a:lnTo>
                        <a:pt x="23" y="2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24B109DA-4E60-08A7-AB6D-86B369BE4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5" y="2396"/>
                  <a:ext cx="357" cy="105"/>
                </a:xfrm>
                <a:custGeom>
                  <a:avLst/>
                  <a:gdLst>
                    <a:gd name="T0" fmla="*/ 24 w 716"/>
                    <a:gd name="T1" fmla="*/ 20 h 211"/>
                    <a:gd name="T2" fmla="*/ 78 w 716"/>
                    <a:gd name="T3" fmla="*/ 0 h 211"/>
                    <a:gd name="T4" fmla="*/ 101 w 716"/>
                    <a:gd name="T5" fmla="*/ 11 h 211"/>
                    <a:gd name="T6" fmla="*/ 80 w 716"/>
                    <a:gd name="T7" fmla="*/ 45 h 211"/>
                    <a:gd name="T8" fmla="*/ 39 w 716"/>
                    <a:gd name="T9" fmla="*/ 61 h 211"/>
                    <a:gd name="T10" fmla="*/ 104 w 716"/>
                    <a:gd name="T11" fmla="*/ 106 h 211"/>
                    <a:gd name="T12" fmla="*/ 209 w 716"/>
                    <a:gd name="T13" fmla="*/ 129 h 211"/>
                    <a:gd name="T14" fmla="*/ 303 w 716"/>
                    <a:gd name="T15" fmla="*/ 135 h 211"/>
                    <a:gd name="T16" fmla="*/ 370 w 716"/>
                    <a:gd name="T17" fmla="*/ 140 h 211"/>
                    <a:gd name="T18" fmla="*/ 498 w 716"/>
                    <a:gd name="T19" fmla="*/ 148 h 211"/>
                    <a:gd name="T20" fmla="*/ 579 w 716"/>
                    <a:gd name="T21" fmla="*/ 152 h 211"/>
                    <a:gd name="T22" fmla="*/ 635 w 716"/>
                    <a:gd name="T23" fmla="*/ 146 h 211"/>
                    <a:gd name="T24" fmla="*/ 688 w 716"/>
                    <a:gd name="T25" fmla="*/ 124 h 211"/>
                    <a:gd name="T26" fmla="*/ 686 w 716"/>
                    <a:gd name="T27" fmla="*/ 101 h 211"/>
                    <a:gd name="T28" fmla="*/ 716 w 716"/>
                    <a:gd name="T29" fmla="*/ 113 h 211"/>
                    <a:gd name="T30" fmla="*/ 695 w 716"/>
                    <a:gd name="T31" fmla="*/ 188 h 211"/>
                    <a:gd name="T32" fmla="*/ 616 w 716"/>
                    <a:gd name="T33" fmla="*/ 211 h 211"/>
                    <a:gd name="T34" fmla="*/ 447 w 716"/>
                    <a:gd name="T35" fmla="*/ 193 h 211"/>
                    <a:gd name="T36" fmla="*/ 275 w 716"/>
                    <a:gd name="T37" fmla="*/ 182 h 211"/>
                    <a:gd name="T38" fmla="*/ 178 w 716"/>
                    <a:gd name="T39" fmla="*/ 179 h 211"/>
                    <a:gd name="T40" fmla="*/ 66 w 716"/>
                    <a:gd name="T41" fmla="*/ 131 h 211"/>
                    <a:gd name="T42" fmla="*/ 11 w 716"/>
                    <a:gd name="T43" fmla="*/ 104 h 211"/>
                    <a:gd name="T44" fmla="*/ 0 w 716"/>
                    <a:gd name="T45" fmla="*/ 56 h 211"/>
                    <a:gd name="T46" fmla="*/ 24 w 716"/>
                    <a:gd name="T47" fmla="*/ 20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16" h="211">
                      <a:moveTo>
                        <a:pt x="24" y="20"/>
                      </a:moveTo>
                      <a:lnTo>
                        <a:pt x="78" y="0"/>
                      </a:lnTo>
                      <a:lnTo>
                        <a:pt x="101" y="11"/>
                      </a:lnTo>
                      <a:lnTo>
                        <a:pt x="80" y="45"/>
                      </a:lnTo>
                      <a:lnTo>
                        <a:pt x="39" y="61"/>
                      </a:lnTo>
                      <a:lnTo>
                        <a:pt x="104" y="106"/>
                      </a:lnTo>
                      <a:lnTo>
                        <a:pt x="209" y="129"/>
                      </a:lnTo>
                      <a:lnTo>
                        <a:pt x="303" y="135"/>
                      </a:lnTo>
                      <a:lnTo>
                        <a:pt x="370" y="140"/>
                      </a:lnTo>
                      <a:lnTo>
                        <a:pt x="498" y="148"/>
                      </a:lnTo>
                      <a:lnTo>
                        <a:pt x="579" y="152"/>
                      </a:lnTo>
                      <a:lnTo>
                        <a:pt x="635" y="146"/>
                      </a:lnTo>
                      <a:lnTo>
                        <a:pt x="688" y="124"/>
                      </a:lnTo>
                      <a:lnTo>
                        <a:pt x="686" y="101"/>
                      </a:lnTo>
                      <a:lnTo>
                        <a:pt x="716" y="113"/>
                      </a:lnTo>
                      <a:lnTo>
                        <a:pt x="695" y="188"/>
                      </a:lnTo>
                      <a:lnTo>
                        <a:pt x="616" y="211"/>
                      </a:lnTo>
                      <a:lnTo>
                        <a:pt x="447" y="193"/>
                      </a:lnTo>
                      <a:lnTo>
                        <a:pt x="275" y="182"/>
                      </a:lnTo>
                      <a:lnTo>
                        <a:pt x="178" y="179"/>
                      </a:lnTo>
                      <a:lnTo>
                        <a:pt x="66" y="131"/>
                      </a:lnTo>
                      <a:lnTo>
                        <a:pt x="11" y="104"/>
                      </a:lnTo>
                      <a:lnTo>
                        <a:pt x="0" y="56"/>
                      </a:lnTo>
                      <a:lnTo>
                        <a:pt x="24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631E53DE-826B-EF78-5D07-131DD403B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519"/>
                  <a:ext cx="41" cy="36"/>
                </a:xfrm>
                <a:custGeom>
                  <a:avLst/>
                  <a:gdLst>
                    <a:gd name="T0" fmla="*/ 14 w 81"/>
                    <a:gd name="T1" fmla="*/ 0 h 72"/>
                    <a:gd name="T2" fmla="*/ 81 w 81"/>
                    <a:gd name="T3" fmla="*/ 8 h 72"/>
                    <a:gd name="T4" fmla="*/ 73 w 81"/>
                    <a:gd name="T5" fmla="*/ 72 h 72"/>
                    <a:gd name="T6" fmla="*/ 0 w 81"/>
                    <a:gd name="T7" fmla="*/ 61 h 72"/>
                    <a:gd name="T8" fmla="*/ 14 w 81"/>
                    <a:gd name="T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72">
                      <a:moveTo>
                        <a:pt x="14" y="0"/>
                      </a:moveTo>
                      <a:lnTo>
                        <a:pt x="81" y="8"/>
                      </a:lnTo>
                      <a:lnTo>
                        <a:pt x="73" y="72"/>
                      </a:lnTo>
                      <a:lnTo>
                        <a:pt x="0" y="6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E45CB18B-9309-CC51-5076-19F20F61C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9" y="2526"/>
                  <a:ext cx="40" cy="36"/>
                </a:xfrm>
                <a:custGeom>
                  <a:avLst/>
                  <a:gdLst>
                    <a:gd name="T0" fmla="*/ 13 w 80"/>
                    <a:gd name="T1" fmla="*/ 0 h 72"/>
                    <a:gd name="T2" fmla="*/ 80 w 80"/>
                    <a:gd name="T3" fmla="*/ 8 h 72"/>
                    <a:gd name="T4" fmla="*/ 73 w 80"/>
                    <a:gd name="T5" fmla="*/ 72 h 72"/>
                    <a:gd name="T6" fmla="*/ 0 w 80"/>
                    <a:gd name="T7" fmla="*/ 61 h 72"/>
                    <a:gd name="T8" fmla="*/ 13 w 80"/>
                    <a:gd name="T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72">
                      <a:moveTo>
                        <a:pt x="13" y="0"/>
                      </a:moveTo>
                      <a:lnTo>
                        <a:pt x="80" y="8"/>
                      </a:lnTo>
                      <a:lnTo>
                        <a:pt x="73" y="72"/>
                      </a:lnTo>
                      <a:lnTo>
                        <a:pt x="0" y="61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B444BCD4-8FA3-6C80-EE4A-2F598AB08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3" y="2560"/>
                  <a:ext cx="151" cy="40"/>
                </a:xfrm>
                <a:custGeom>
                  <a:avLst/>
                  <a:gdLst>
                    <a:gd name="T0" fmla="*/ 6 w 302"/>
                    <a:gd name="T1" fmla="*/ 0 h 80"/>
                    <a:gd name="T2" fmla="*/ 300 w 302"/>
                    <a:gd name="T3" fmla="*/ 28 h 80"/>
                    <a:gd name="T4" fmla="*/ 302 w 302"/>
                    <a:gd name="T5" fmla="*/ 80 h 80"/>
                    <a:gd name="T6" fmla="*/ 0 w 302"/>
                    <a:gd name="T7" fmla="*/ 52 h 80"/>
                    <a:gd name="T8" fmla="*/ 6 w 302"/>
                    <a:gd name="T9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2" h="80">
                      <a:moveTo>
                        <a:pt x="6" y="0"/>
                      </a:moveTo>
                      <a:lnTo>
                        <a:pt x="300" y="28"/>
                      </a:lnTo>
                      <a:lnTo>
                        <a:pt x="302" y="80"/>
                      </a:lnTo>
                      <a:lnTo>
                        <a:pt x="0" y="52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338B0918-8704-91FE-E6F5-27878D75C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9" y="1922"/>
                  <a:ext cx="659" cy="512"/>
                </a:xfrm>
                <a:custGeom>
                  <a:avLst/>
                  <a:gdLst>
                    <a:gd name="T0" fmla="*/ 73 w 1318"/>
                    <a:gd name="T1" fmla="*/ 856 h 1022"/>
                    <a:gd name="T2" fmla="*/ 43 w 1318"/>
                    <a:gd name="T3" fmla="*/ 812 h 1022"/>
                    <a:gd name="T4" fmla="*/ 31 w 1318"/>
                    <a:gd name="T5" fmla="*/ 747 h 1022"/>
                    <a:gd name="T6" fmla="*/ 48 w 1318"/>
                    <a:gd name="T7" fmla="*/ 604 h 1022"/>
                    <a:gd name="T8" fmla="*/ 84 w 1318"/>
                    <a:gd name="T9" fmla="*/ 373 h 1022"/>
                    <a:gd name="T10" fmla="*/ 118 w 1318"/>
                    <a:gd name="T11" fmla="*/ 200 h 1022"/>
                    <a:gd name="T12" fmla="*/ 146 w 1318"/>
                    <a:gd name="T13" fmla="*/ 161 h 1022"/>
                    <a:gd name="T14" fmla="*/ 191 w 1318"/>
                    <a:gd name="T15" fmla="*/ 118 h 1022"/>
                    <a:gd name="T16" fmla="*/ 294 w 1318"/>
                    <a:gd name="T17" fmla="*/ 94 h 1022"/>
                    <a:gd name="T18" fmla="*/ 466 w 1318"/>
                    <a:gd name="T19" fmla="*/ 74 h 1022"/>
                    <a:gd name="T20" fmla="*/ 609 w 1318"/>
                    <a:gd name="T21" fmla="*/ 59 h 1022"/>
                    <a:gd name="T22" fmla="*/ 675 w 1318"/>
                    <a:gd name="T23" fmla="*/ 32 h 1022"/>
                    <a:gd name="T24" fmla="*/ 787 w 1318"/>
                    <a:gd name="T25" fmla="*/ 39 h 1022"/>
                    <a:gd name="T26" fmla="*/ 976 w 1318"/>
                    <a:gd name="T27" fmla="*/ 88 h 1022"/>
                    <a:gd name="T28" fmla="*/ 1137 w 1318"/>
                    <a:gd name="T29" fmla="*/ 104 h 1022"/>
                    <a:gd name="T30" fmla="*/ 1206 w 1318"/>
                    <a:gd name="T31" fmla="*/ 101 h 1022"/>
                    <a:gd name="T32" fmla="*/ 1261 w 1318"/>
                    <a:gd name="T33" fmla="*/ 124 h 1022"/>
                    <a:gd name="T34" fmla="*/ 1283 w 1318"/>
                    <a:gd name="T35" fmla="*/ 223 h 1022"/>
                    <a:gd name="T36" fmla="*/ 1280 w 1318"/>
                    <a:gd name="T37" fmla="*/ 407 h 1022"/>
                    <a:gd name="T38" fmla="*/ 1280 w 1318"/>
                    <a:gd name="T39" fmla="*/ 550 h 1022"/>
                    <a:gd name="T40" fmla="*/ 1259 w 1318"/>
                    <a:gd name="T41" fmla="*/ 612 h 1022"/>
                    <a:gd name="T42" fmla="*/ 1191 w 1318"/>
                    <a:gd name="T43" fmla="*/ 763 h 1022"/>
                    <a:gd name="T44" fmla="*/ 1110 w 1318"/>
                    <a:gd name="T45" fmla="*/ 915 h 1022"/>
                    <a:gd name="T46" fmla="*/ 1062 w 1318"/>
                    <a:gd name="T47" fmla="*/ 971 h 1022"/>
                    <a:gd name="T48" fmla="*/ 1034 w 1318"/>
                    <a:gd name="T49" fmla="*/ 994 h 1022"/>
                    <a:gd name="T50" fmla="*/ 1067 w 1318"/>
                    <a:gd name="T51" fmla="*/ 1022 h 1022"/>
                    <a:gd name="T52" fmla="*/ 1118 w 1318"/>
                    <a:gd name="T53" fmla="*/ 962 h 1022"/>
                    <a:gd name="T54" fmla="*/ 1196 w 1318"/>
                    <a:gd name="T55" fmla="*/ 825 h 1022"/>
                    <a:gd name="T56" fmla="*/ 1267 w 1318"/>
                    <a:gd name="T57" fmla="*/ 680 h 1022"/>
                    <a:gd name="T58" fmla="*/ 1292 w 1318"/>
                    <a:gd name="T59" fmla="*/ 609 h 1022"/>
                    <a:gd name="T60" fmla="*/ 1308 w 1318"/>
                    <a:gd name="T61" fmla="*/ 539 h 1022"/>
                    <a:gd name="T62" fmla="*/ 1312 w 1318"/>
                    <a:gd name="T63" fmla="*/ 419 h 1022"/>
                    <a:gd name="T64" fmla="*/ 1318 w 1318"/>
                    <a:gd name="T65" fmla="*/ 237 h 1022"/>
                    <a:gd name="T66" fmla="*/ 1300 w 1318"/>
                    <a:gd name="T67" fmla="*/ 138 h 1022"/>
                    <a:gd name="T68" fmla="*/ 1273 w 1318"/>
                    <a:gd name="T69" fmla="*/ 88 h 1022"/>
                    <a:gd name="T70" fmla="*/ 1224 w 1318"/>
                    <a:gd name="T71" fmla="*/ 68 h 1022"/>
                    <a:gd name="T72" fmla="*/ 1157 w 1318"/>
                    <a:gd name="T73" fmla="*/ 77 h 1022"/>
                    <a:gd name="T74" fmla="*/ 1056 w 1318"/>
                    <a:gd name="T75" fmla="*/ 70 h 1022"/>
                    <a:gd name="T76" fmla="*/ 931 w 1318"/>
                    <a:gd name="T77" fmla="*/ 48 h 1022"/>
                    <a:gd name="T78" fmla="*/ 802 w 1318"/>
                    <a:gd name="T79" fmla="*/ 9 h 1022"/>
                    <a:gd name="T80" fmla="*/ 715 w 1318"/>
                    <a:gd name="T81" fmla="*/ 0 h 1022"/>
                    <a:gd name="T82" fmla="*/ 668 w 1318"/>
                    <a:gd name="T83" fmla="*/ 9 h 1022"/>
                    <a:gd name="T84" fmla="*/ 560 w 1318"/>
                    <a:gd name="T85" fmla="*/ 43 h 1022"/>
                    <a:gd name="T86" fmla="*/ 365 w 1318"/>
                    <a:gd name="T87" fmla="*/ 62 h 1022"/>
                    <a:gd name="T88" fmla="*/ 174 w 1318"/>
                    <a:gd name="T89" fmla="*/ 93 h 1022"/>
                    <a:gd name="T90" fmla="*/ 112 w 1318"/>
                    <a:gd name="T91" fmla="*/ 149 h 1022"/>
                    <a:gd name="T92" fmla="*/ 68 w 1318"/>
                    <a:gd name="T93" fmla="*/ 228 h 1022"/>
                    <a:gd name="T94" fmla="*/ 37 w 1318"/>
                    <a:gd name="T95" fmla="*/ 396 h 1022"/>
                    <a:gd name="T96" fmla="*/ 20 w 1318"/>
                    <a:gd name="T97" fmla="*/ 556 h 1022"/>
                    <a:gd name="T98" fmla="*/ 0 w 1318"/>
                    <a:gd name="T99" fmla="*/ 725 h 1022"/>
                    <a:gd name="T100" fmla="*/ 15 w 1318"/>
                    <a:gd name="T101" fmla="*/ 822 h 1022"/>
                    <a:gd name="T102" fmla="*/ 37 w 1318"/>
                    <a:gd name="T103" fmla="*/ 879 h 1022"/>
                    <a:gd name="T104" fmla="*/ 85 w 1318"/>
                    <a:gd name="T105" fmla="*/ 904 h 1022"/>
                    <a:gd name="T106" fmla="*/ 113 w 1318"/>
                    <a:gd name="T107" fmla="*/ 899 h 1022"/>
                    <a:gd name="T108" fmla="*/ 73 w 1318"/>
                    <a:gd name="T109" fmla="*/ 856 h 10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18" h="1022">
                      <a:moveTo>
                        <a:pt x="73" y="856"/>
                      </a:moveTo>
                      <a:lnTo>
                        <a:pt x="43" y="812"/>
                      </a:lnTo>
                      <a:lnTo>
                        <a:pt x="31" y="747"/>
                      </a:lnTo>
                      <a:lnTo>
                        <a:pt x="48" y="604"/>
                      </a:lnTo>
                      <a:lnTo>
                        <a:pt x="84" y="373"/>
                      </a:lnTo>
                      <a:lnTo>
                        <a:pt x="118" y="200"/>
                      </a:lnTo>
                      <a:lnTo>
                        <a:pt x="146" y="161"/>
                      </a:lnTo>
                      <a:lnTo>
                        <a:pt x="191" y="118"/>
                      </a:lnTo>
                      <a:lnTo>
                        <a:pt x="294" y="94"/>
                      </a:lnTo>
                      <a:lnTo>
                        <a:pt x="466" y="74"/>
                      </a:lnTo>
                      <a:lnTo>
                        <a:pt x="609" y="59"/>
                      </a:lnTo>
                      <a:lnTo>
                        <a:pt x="675" y="32"/>
                      </a:lnTo>
                      <a:lnTo>
                        <a:pt x="787" y="39"/>
                      </a:lnTo>
                      <a:lnTo>
                        <a:pt x="976" y="88"/>
                      </a:lnTo>
                      <a:lnTo>
                        <a:pt x="1137" y="104"/>
                      </a:lnTo>
                      <a:lnTo>
                        <a:pt x="1206" y="101"/>
                      </a:lnTo>
                      <a:lnTo>
                        <a:pt x="1261" y="124"/>
                      </a:lnTo>
                      <a:lnTo>
                        <a:pt x="1283" y="223"/>
                      </a:lnTo>
                      <a:lnTo>
                        <a:pt x="1280" y="407"/>
                      </a:lnTo>
                      <a:lnTo>
                        <a:pt x="1280" y="550"/>
                      </a:lnTo>
                      <a:lnTo>
                        <a:pt x="1259" y="612"/>
                      </a:lnTo>
                      <a:lnTo>
                        <a:pt x="1191" y="763"/>
                      </a:lnTo>
                      <a:lnTo>
                        <a:pt x="1110" y="915"/>
                      </a:lnTo>
                      <a:lnTo>
                        <a:pt x="1062" y="971"/>
                      </a:lnTo>
                      <a:lnTo>
                        <a:pt x="1034" y="994"/>
                      </a:lnTo>
                      <a:lnTo>
                        <a:pt x="1067" y="1022"/>
                      </a:lnTo>
                      <a:lnTo>
                        <a:pt x="1118" y="962"/>
                      </a:lnTo>
                      <a:lnTo>
                        <a:pt x="1196" y="825"/>
                      </a:lnTo>
                      <a:lnTo>
                        <a:pt x="1267" y="680"/>
                      </a:lnTo>
                      <a:lnTo>
                        <a:pt x="1292" y="609"/>
                      </a:lnTo>
                      <a:lnTo>
                        <a:pt x="1308" y="539"/>
                      </a:lnTo>
                      <a:lnTo>
                        <a:pt x="1312" y="419"/>
                      </a:lnTo>
                      <a:lnTo>
                        <a:pt x="1318" y="237"/>
                      </a:lnTo>
                      <a:lnTo>
                        <a:pt x="1300" y="138"/>
                      </a:lnTo>
                      <a:lnTo>
                        <a:pt x="1273" y="88"/>
                      </a:lnTo>
                      <a:lnTo>
                        <a:pt x="1224" y="68"/>
                      </a:lnTo>
                      <a:lnTo>
                        <a:pt x="1157" y="77"/>
                      </a:lnTo>
                      <a:lnTo>
                        <a:pt x="1056" y="70"/>
                      </a:lnTo>
                      <a:lnTo>
                        <a:pt x="931" y="48"/>
                      </a:lnTo>
                      <a:lnTo>
                        <a:pt x="802" y="9"/>
                      </a:lnTo>
                      <a:lnTo>
                        <a:pt x="715" y="0"/>
                      </a:lnTo>
                      <a:lnTo>
                        <a:pt x="668" y="9"/>
                      </a:lnTo>
                      <a:lnTo>
                        <a:pt x="560" y="43"/>
                      </a:lnTo>
                      <a:lnTo>
                        <a:pt x="365" y="62"/>
                      </a:lnTo>
                      <a:lnTo>
                        <a:pt x="174" y="93"/>
                      </a:lnTo>
                      <a:lnTo>
                        <a:pt x="112" y="149"/>
                      </a:lnTo>
                      <a:lnTo>
                        <a:pt x="68" y="228"/>
                      </a:lnTo>
                      <a:lnTo>
                        <a:pt x="37" y="396"/>
                      </a:lnTo>
                      <a:lnTo>
                        <a:pt x="20" y="556"/>
                      </a:lnTo>
                      <a:lnTo>
                        <a:pt x="0" y="725"/>
                      </a:lnTo>
                      <a:lnTo>
                        <a:pt x="15" y="822"/>
                      </a:lnTo>
                      <a:lnTo>
                        <a:pt x="37" y="879"/>
                      </a:lnTo>
                      <a:lnTo>
                        <a:pt x="85" y="904"/>
                      </a:lnTo>
                      <a:lnTo>
                        <a:pt x="113" y="899"/>
                      </a:lnTo>
                      <a:lnTo>
                        <a:pt x="73" y="8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" name="Freeform 22">
                  <a:extLst>
                    <a:ext uri="{FF2B5EF4-FFF2-40B4-BE49-F238E27FC236}">
                      <a16:creationId xmlns:a16="http://schemas.microsoft.com/office/drawing/2014/main" id="{A30084CC-496D-558C-48E0-035E9B8E8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3" y="1967"/>
                  <a:ext cx="605" cy="472"/>
                </a:xfrm>
                <a:custGeom>
                  <a:avLst/>
                  <a:gdLst>
                    <a:gd name="T0" fmla="*/ 0 w 1210"/>
                    <a:gd name="T1" fmla="*/ 775 h 943"/>
                    <a:gd name="T2" fmla="*/ 179 w 1210"/>
                    <a:gd name="T3" fmla="*/ 816 h 943"/>
                    <a:gd name="T4" fmla="*/ 429 w 1210"/>
                    <a:gd name="T5" fmla="*/ 861 h 943"/>
                    <a:gd name="T6" fmla="*/ 633 w 1210"/>
                    <a:gd name="T7" fmla="*/ 895 h 943"/>
                    <a:gd name="T8" fmla="*/ 818 w 1210"/>
                    <a:gd name="T9" fmla="*/ 901 h 943"/>
                    <a:gd name="T10" fmla="*/ 939 w 1210"/>
                    <a:gd name="T11" fmla="*/ 901 h 943"/>
                    <a:gd name="T12" fmla="*/ 975 w 1210"/>
                    <a:gd name="T13" fmla="*/ 890 h 943"/>
                    <a:gd name="T14" fmla="*/ 991 w 1210"/>
                    <a:gd name="T15" fmla="*/ 802 h 943"/>
                    <a:gd name="T16" fmla="*/ 985 w 1210"/>
                    <a:gd name="T17" fmla="*/ 562 h 943"/>
                    <a:gd name="T18" fmla="*/ 977 w 1210"/>
                    <a:gd name="T19" fmla="*/ 270 h 943"/>
                    <a:gd name="T20" fmla="*/ 967 w 1210"/>
                    <a:gd name="T21" fmla="*/ 165 h 943"/>
                    <a:gd name="T22" fmla="*/ 949 w 1210"/>
                    <a:gd name="T23" fmla="*/ 123 h 943"/>
                    <a:gd name="T24" fmla="*/ 630 w 1210"/>
                    <a:gd name="T25" fmla="*/ 107 h 943"/>
                    <a:gd name="T26" fmla="*/ 325 w 1210"/>
                    <a:gd name="T27" fmla="*/ 65 h 943"/>
                    <a:gd name="T28" fmla="*/ 157 w 1210"/>
                    <a:gd name="T29" fmla="*/ 40 h 943"/>
                    <a:gd name="T30" fmla="*/ 98 w 1210"/>
                    <a:gd name="T31" fmla="*/ 40 h 943"/>
                    <a:gd name="T32" fmla="*/ 135 w 1210"/>
                    <a:gd name="T33" fmla="*/ 4 h 943"/>
                    <a:gd name="T34" fmla="*/ 207 w 1210"/>
                    <a:gd name="T35" fmla="*/ 23 h 943"/>
                    <a:gd name="T36" fmla="*/ 417 w 1210"/>
                    <a:gd name="T37" fmla="*/ 50 h 943"/>
                    <a:gd name="T38" fmla="*/ 616 w 1210"/>
                    <a:gd name="T39" fmla="*/ 70 h 943"/>
                    <a:gd name="T40" fmla="*/ 795 w 1210"/>
                    <a:gd name="T41" fmla="*/ 82 h 943"/>
                    <a:gd name="T42" fmla="*/ 963 w 1210"/>
                    <a:gd name="T43" fmla="*/ 93 h 943"/>
                    <a:gd name="T44" fmla="*/ 1103 w 1210"/>
                    <a:gd name="T45" fmla="*/ 54 h 943"/>
                    <a:gd name="T46" fmla="*/ 1187 w 1210"/>
                    <a:gd name="T47" fmla="*/ 0 h 943"/>
                    <a:gd name="T48" fmla="*/ 1210 w 1210"/>
                    <a:gd name="T49" fmla="*/ 37 h 943"/>
                    <a:gd name="T50" fmla="*/ 1135 w 1210"/>
                    <a:gd name="T51" fmla="*/ 70 h 943"/>
                    <a:gd name="T52" fmla="*/ 1027 w 1210"/>
                    <a:gd name="T53" fmla="*/ 116 h 943"/>
                    <a:gd name="T54" fmla="*/ 992 w 1210"/>
                    <a:gd name="T55" fmla="*/ 133 h 943"/>
                    <a:gd name="T56" fmla="*/ 1003 w 1210"/>
                    <a:gd name="T57" fmla="*/ 289 h 943"/>
                    <a:gd name="T58" fmla="*/ 1009 w 1210"/>
                    <a:gd name="T59" fmla="*/ 440 h 943"/>
                    <a:gd name="T60" fmla="*/ 1013 w 1210"/>
                    <a:gd name="T61" fmla="*/ 576 h 943"/>
                    <a:gd name="T62" fmla="*/ 1014 w 1210"/>
                    <a:gd name="T63" fmla="*/ 708 h 943"/>
                    <a:gd name="T64" fmla="*/ 1019 w 1210"/>
                    <a:gd name="T65" fmla="*/ 808 h 943"/>
                    <a:gd name="T66" fmla="*/ 1017 w 1210"/>
                    <a:gd name="T67" fmla="*/ 892 h 943"/>
                    <a:gd name="T68" fmla="*/ 995 w 1210"/>
                    <a:gd name="T69" fmla="*/ 931 h 943"/>
                    <a:gd name="T70" fmla="*/ 851 w 1210"/>
                    <a:gd name="T71" fmla="*/ 943 h 943"/>
                    <a:gd name="T72" fmla="*/ 605 w 1210"/>
                    <a:gd name="T73" fmla="*/ 921 h 943"/>
                    <a:gd name="T74" fmla="*/ 353 w 1210"/>
                    <a:gd name="T75" fmla="*/ 872 h 943"/>
                    <a:gd name="T76" fmla="*/ 168 w 1210"/>
                    <a:gd name="T77" fmla="*/ 842 h 943"/>
                    <a:gd name="T78" fmla="*/ 14 w 1210"/>
                    <a:gd name="T79" fmla="*/ 814 h 943"/>
                    <a:gd name="T80" fmla="*/ 0 w 1210"/>
                    <a:gd name="T81" fmla="*/ 775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210" h="943">
                      <a:moveTo>
                        <a:pt x="0" y="775"/>
                      </a:moveTo>
                      <a:lnTo>
                        <a:pt x="179" y="816"/>
                      </a:lnTo>
                      <a:lnTo>
                        <a:pt x="429" y="861"/>
                      </a:lnTo>
                      <a:lnTo>
                        <a:pt x="633" y="895"/>
                      </a:lnTo>
                      <a:lnTo>
                        <a:pt x="818" y="901"/>
                      </a:lnTo>
                      <a:lnTo>
                        <a:pt x="939" y="901"/>
                      </a:lnTo>
                      <a:lnTo>
                        <a:pt x="975" y="890"/>
                      </a:lnTo>
                      <a:lnTo>
                        <a:pt x="991" y="802"/>
                      </a:lnTo>
                      <a:lnTo>
                        <a:pt x="985" y="562"/>
                      </a:lnTo>
                      <a:lnTo>
                        <a:pt x="977" y="270"/>
                      </a:lnTo>
                      <a:lnTo>
                        <a:pt x="967" y="165"/>
                      </a:lnTo>
                      <a:lnTo>
                        <a:pt x="949" y="123"/>
                      </a:lnTo>
                      <a:lnTo>
                        <a:pt x="630" y="107"/>
                      </a:lnTo>
                      <a:lnTo>
                        <a:pt x="325" y="65"/>
                      </a:lnTo>
                      <a:lnTo>
                        <a:pt x="157" y="40"/>
                      </a:lnTo>
                      <a:lnTo>
                        <a:pt x="98" y="40"/>
                      </a:lnTo>
                      <a:lnTo>
                        <a:pt x="135" y="4"/>
                      </a:lnTo>
                      <a:lnTo>
                        <a:pt x="207" y="23"/>
                      </a:lnTo>
                      <a:lnTo>
                        <a:pt x="417" y="50"/>
                      </a:lnTo>
                      <a:lnTo>
                        <a:pt x="616" y="70"/>
                      </a:lnTo>
                      <a:lnTo>
                        <a:pt x="795" y="82"/>
                      </a:lnTo>
                      <a:lnTo>
                        <a:pt x="963" y="93"/>
                      </a:lnTo>
                      <a:lnTo>
                        <a:pt x="1103" y="54"/>
                      </a:lnTo>
                      <a:lnTo>
                        <a:pt x="1187" y="0"/>
                      </a:lnTo>
                      <a:lnTo>
                        <a:pt x="1210" y="37"/>
                      </a:lnTo>
                      <a:lnTo>
                        <a:pt x="1135" y="70"/>
                      </a:lnTo>
                      <a:lnTo>
                        <a:pt x="1027" y="116"/>
                      </a:lnTo>
                      <a:lnTo>
                        <a:pt x="992" y="133"/>
                      </a:lnTo>
                      <a:lnTo>
                        <a:pt x="1003" y="289"/>
                      </a:lnTo>
                      <a:lnTo>
                        <a:pt x="1009" y="440"/>
                      </a:lnTo>
                      <a:lnTo>
                        <a:pt x="1013" y="576"/>
                      </a:lnTo>
                      <a:lnTo>
                        <a:pt x="1014" y="708"/>
                      </a:lnTo>
                      <a:lnTo>
                        <a:pt x="1019" y="808"/>
                      </a:lnTo>
                      <a:lnTo>
                        <a:pt x="1017" y="892"/>
                      </a:lnTo>
                      <a:lnTo>
                        <a:pt x="995" y="931"/>
                      </a:lnTo>
                      <a:lnTo>
                        <a:pt x="851" y="943"/>
                      </a:lnTo>
                      <a:lnTo>
                        <a:pt x="605" y="921"/>
                      </a:lnTo>
                      <a:lnTo>
                        <a:pt x="353" y="872"/>
                      </a:lnTo>
                      <a:lnTo>
                        <a:pt x="168" y="842"/>
                      </a:lnTo>
                      <a:lnTo>
                        <a:pt x="14" y="814"/>
                      </a:lnTo>
                      <a:lnTo>
                        <a:pt x="0" y="7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" name="Freeform 23">
                  <a:extLst>
                    <a:ext uri="{FF2B5EF4-FFF2-40B4-BE49-F238E27FC236}">
                      <a16:creationId xmlns:a16="http://schemas.microsoft.com/office/drawing/2014/main" id="{CE29D7E2-DAE6-1B18-6AA4-B22DCCA3F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27"/>
                  <a:ext cx="334" cy="362"/>
                </a:xfrm>
                <a:custGeom>
                  <a:avLst/>
                  <a:gdLst>
                    <a:gd name="T0" fmla="*/ 0 w 669"/>
                    <a:gd name="T1" fmla="*/ 0 h 725"/>
                    <a:gd name="T2" fmla="*/ 247 w 669"/>
                    <a:gd name="T3" fmla="*/ 30 h 725"/>
                    <a:gd name="T4" fmla="*/ 422 w 669"/>
                    <a:gd name="T5" fmla="*/ 50 h 725"/>
                    <a:gd name="T6" fmla="*/ 613 w 669"/>
                    <a:gd name="T7" fmla="*/ 84 h 725"/>
                    <a:gd name="T8" fmla="*/ 641 w 669"/>
                    <a:gd name="T9" fmla="*/ 109 h 725"/>
                    <a:gd name="T10" fmla="*/ 656 w 669"/>
                    <a:gd name="T11" fmla="*/ 148 h 725"/>
                    <a:gd name="T12" fmla="*/ 669 w 669"/>
                    <a:gd name="T13" fmla="*/ 331 h 725"/>
                    <a:gd name="T14" fmla="*/ 669 w 669"/>
                    <a:gd name="T15" fmla="*/ 538 h 725"/>
                    <a:gd name="T16" fmla="*/ 663 w 669"/>
                    <a:gd name="T17" fmla="*/ 681 h 725"/>
                    <a:gd name="T18" fmla="*/ 641 w 669"/>
                    <a:gd name="T19" fmla="*/ 721 h 725"/>
                    <a:gd name="T20" fmla="*/ 599 w 669"/>
                    <a:gd name="T21" fmla="*/ 725 h 725"/>
                    <a:gd name="T22" fmla="*/ 383 w 669"/>
                    <a:gd name="T23" fmla="*/ 666 h 725"/>
                    <a:gd name="T24" fmla="*/ 614 w 669"/>
                    <a:gd name="T25" fmla="*/ 684 h 725"/>
                    <a:gd name="T26" fmla="*/ 630 w 669"/>
                    <a:gd name="T27" fmla="*/ 676 h 725"/>
                    <a:gd name="T28" fmla="*/ 641 w 669"/>
                    <a:gd name="T29" fmla="*/ 580 h 725"/>
                    <a:gd name="T30" fmla="*/ 644 w 669"/>
                    <a:gd name="T31" fmla="*/ 443 h 725"/>
                    <a:gd name="T32" fmla="*/ 636 w 669"/>
                    <a:gd name="T33" fmla="*/ 257 h 725"/>
                    <a:gd name="T34" fmla="*/ 624 w 669"/>
                    <a:gd name="T35" fmla="*/ 137 h 725"/>
                    <a:gd name="T36" fmla="*/ 599 w 669"/>
                    <a:gd name="T37" fmla="*/ 114 h 725"/>
                    <a:gd name="T38" fmla="*/ 462 w 669"/>
                    <a:gd name="T39" fmla="*/ 87 h 725"/>
                    <a:gd name="T40" fmla="*/ 274 w 669"/>
                    <a:gd name="T41" fmla="*/ 64 h 725"/>
                    <a:gd name="T42" fmla="*/ 121 w 669"/>
                    <a:gd name="T43" fmla="*/ 35 h 725"/>
                    <a:gd name="T44" fmla="*/ 0 w 669"/>
                    <a:gd name="T45" fmla="*/ 0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69" h="725">
                      <a:moveTo>
                        <a:pt x="0" y="0"/>
                      </a:moveTo>
                      <a:lnTo>
                        <a:pt x="247" y="30"/>
                      </a:lnTo>
                      <a:lnTo>
                        <a:pt x="422" y="50"/>
                      </a:lnTo>
                      <a:lnTo>
                        <a:pt x="613" y="84"/>
                      </a:lnTo>
                      <a:lnTo>
                        <a:pt x="641" y="109"/>
                      </a:lnTo>
                      <a:lnTo>
                        <a:pt x="656" y="148"/>
                      </a:lnTo>
                      <a:lnTo>
                        <a:pt x="669" y="331"/>
                      </a:lnTo>
                      <a:lnTo>
                        <a:pt x="669" y="538"/>
                      </a:lnTo>
                      <a:lnTo>
                        <a:pt x="663" y="681"/>
                      </a:lnTo>
                      <a:lnTo>
                        <a:pt x="641" y="721"/>
                      </a:lnTo>
                      <a:lnTo>
                        <a:pt x="599" y="725"/>
                      </a:lnTo>
                      <a:lnTo>
                        <a:pt x="383" y="666"/>
                      </a:lnTo>
                      <a:lnTo>
                        <a:pt x="614" y="684"/>
                      </a:lnTo>
                      <a:lnTo>
                        <a:pt x="630" y="676"/>
                      </a:lnTo>
                      <a:lnTo>
                        <a:pt x="641" y="580"/>
                      </a:lnTo>
                      <a:lnTo>
                        <a:pt x="644" y="443"/>
                      </a:lnTo>
                      <a:lnTo>
                        <a:pt x="636" y="257"/>
                      </a:lnTo>
                      <a:lnTo>
                        <a:pt x="624" y="137"/>
                      </a:lnTo>
                      <a:lnTo>
                        <a:pt x="599" y="114"/>
                      </a:lnTo>
                      <a:lnTo>
                        <a:pt x="462" y="87"/>
                      </a:lnTo>
                      <a:lnTo>
                        <a:pt x="274" y="64"/>
                      </a:lnTo>
                      <a:lnTo>
                        <a:pt x="121" y="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" name="Freeform 24">
                  <a:extLst>
                    <a:ext uri="{FF2B5EF4-FFF2-40B4-BE49-F238E27FC236}">
                      <a16:creationId xmlns:a16="http://schemas.microsoft.com/office/drawing/2014/main" id="{9706CC75-29F9-DFE4-3104-6064849E7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3" y="2023"/>
                  <a:ext cx="352" cy="361"/>
                </a:xfrm>
                <a:custGeom>
                  <a:avLst/>
                  <a:gdLst>
                    <a:gd name="T0" fmla="*/ 400 w 705"/>
                    <a:gd name="T1" fmla="*/ 42 h 721"/>
                    <a:gd name="T2" fmla="*/ 159 w 705"/>
                    <a:gd name="T3" fmla="*/ 3 h 721"/>
                    <a:gd name="T4" fmla="*/ 89 w 705"/>
                    <a:gd name="T5" fmla="*/ 0 h 721"/>
                    <a:gd name="T6" fmla="*/ 70 w 705"/>
                    <a:gd name="T7" fmla="*/ 26 h 721"/>
                    <a:gd name="T8" fmla="*/ 50 w 705"/>
                    <a:gd name="T9" fmla="*/ 77 h 721"/>
                    <a:gd name="T10" fmla="*/ 19 w 705"/>
                    <a:gd name="T11" fmla="*/ 219 h 721"/>
                    <a:gd name="T12" fmla="*/ 4 w 705"/>
                    <a:gd name="T13" fmla="*/ 360 h 721"/>
                    <a:gd name="T14" fmla="*/ 0 w 705"/>
                    <a:gd name="T15" fmla="*/ 505 h 721"/>
                    <a:gd name="T16" fmla="*/ 22 w 705"/>
                    <a:gd name="T17" fmla="*/ 562 h 721"/>
                    <a:gd name="T18" fmla="*/ 33 w 705"/>
                    <a:gd name="T19" fmla="*/ 581 h 721"/>
                    <a:gd name="T20" fmla="*/ 186 w 705"/>
                    <a:gd name="T21" fmla="*/ 621 h 721"/>
                    <a:gd name="T22" fmla="*/ 381 w 705"/>
                    <a:gd name="T23" fmla="*/ 660 h 721"/>
                    <a:gd name="T24" fmla="*/ 529 w 705"/>
                    <a:gd name="T25" fmla="*/ 685 h 721"/>
                    <a:gd name="T26" fmla="*/ 705 w 705"/>
                    <a:gd name="T27" fmla="*/ 721 h 721"/>
                    <a:gd name="T28" fmla="*/ 700 w 705"/>
                    <a:gd name="T29" fmla="*/ 697 h 721"/>
                    <a:gd name="T30" fmla="*/ 565 w 705"/>
                    <a:gd name="T31" fmla="*/ 666 h 721"/>
                    <a:gd name="T32" fmla="*/ 386 w 705"/>
                    <a:gd name="T33" fmla="*/ 626 h 721"/>
                    <a:gd name="T34" fmla="*/ 144 w 705"/>
                    <a:gd name="T35" fmla="*/ 582 h 721"/>
                    <a:gd name="T36" fmla="*/ 56 w 705"/>
                    <a:gd name="T37" fmla="*/ 542 h 721"/>
                    <a:gd name="T38" fmla="*/ 32 w 705"/>
                    <a:gd name="T39" fmla="*/ 517 h 721"/>
                    <a:gd name="T40" fmla="*/ 28 w 705"/>
                    <a:gd name="T41" fmla="*/ 474 h 721"/>
                    <a:gd name="T42" fmla="*/ 33 w 705"/>
                    <a:gd name="T43" fmla="*/ 354 h 721"/>
                    <a:gd name="T44" fmla="*/ 55 w 705"/>
                    <a:gd name="T45" fmla="*/ 209 h 721"/>
                    <a:gd name="T46" fmla="*/ 88 w 705"/>
                    <a:gd name="T47" fmla="*/ 66 h 721"/>
                    <a:gd name="T48" fmla="*/ 108 w 705"/>
                    <a:gd name="T49" fmla="*/ 34 h 721"/>
                    <a:gd name="T50" fmla="*/ 274 w 705"/>
                    <a:gd name="T51" fmla="*/ 37 h 721"/>
                    <a:gd name="T52" fmla="*/ 400 w 705"/>
                    <a:gd name="T53" fmla="*/ 42 h 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05" h="721">
                      <a:moveTo>
                        <a:pt x="400" y="42"/>
                      </a:moveTo>
                      <a:lnTo>
                        <a:pt x="159" y="3"/>
                      </a:lnTo>
                      <a:lnTo>
                        <a:pt x="89" y="0"/>
                      </a:lnTo>
                      <a:lnTo>
                        <a:pt x="70" y="26"/>
                      </a:lnTo>
                      <a:lnTo>
                        <a:pt x="50" y="77"/>
                      </a:lnTo>
                      <a:lnTo>
                        <a:pt x="19" y="219"/>
                      </a:lnTo>
                      <a:lnTo>
                        <a:pt x="4" y="360"/>
                      </a:lnTo>
                      <a:lnTo>
                        <a:pt x="0" y="505"/>
                      </a:lnTo>
                      <a:lnTo>
                        <a:pt x="22" y="562"/>
                      </a:lnTo>
                      <a:lnTo>
                        <a:pt x="33" y="581"/>
                      </a:lnTo>
                      <a:lnTo>
                        <a:pt x="186" y="621"/>
                      </a:lnTo>
                      <a:lnTo>
                        <a:pt x="381" y="660"/>
                      </a:lnTo>
                      <a:lnTo>
                        <a:pt x="529" y="685"/>
                      </a:lnTo>
                      <a:lnTo>
                        <a:pt x="705" y="721"/>
                      </a:lnTo>
                      <a:lnTo>
                        <a:pt x="700" y="697"/>
                      </a:lnTo>
                      <a:lnTo>
                        <a:pt x="565" y="666"/>
                      </a:lnTo>
                      <a:lnTo>
                        <a:pt x="386" y="626"/>
                      </a:lnTo>
                      <a:lnTo>
                        <a:pt x="144" y="582"/>
                      </a:lnTo>
                      <a:lnTo>
                        <a:pt x="56" y="542"/>
                      </a:lnTo>
                      <a:lnTo>
                        <a:pt x="32" y="517"/>
                      </a:lnTo>
                      <a:lnTo>
                        <a:pt x="28" y="474"/>
                      </a:lnTo>
                      <a:lnTo>
                        <a:pt x="33" y="354"/>
                      </a:lnTo>
                      <a:lnTo>
                        <a:pt x="55" y="209"/>
                      </a:lnTo>
                      <a:lnTo>
                        <a:pt x="88" y="66"/>
                      </a:lnTo>
                      <a:lnTo>
                        <a:pt x="108" y="34"/>
                      </a:lnTo>
                      <a:lnTo>
                        <a:pt x="274" y="37"/>
                      </a:lnTo>
                      <a:lnTo>
                        <a:pt x="40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2CCFCD22-27AB-2621-55D8-A72E86F0C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" y="2094"/>
              <a:ext cx="627" cy="234"/>
            </a:xfrm>
            <a:custGeom>
              <a:avLst/>
              <a:gdLst>
                <a:gd name="T0" fmla="*/ 21 w 807"/>
                <a:gd name="T1" fmla="*/ 91 h 301"/>
                <a:gd name="T2" fmla="*/ 45 w 807"/>
                <a:gd name="T3" fmla="*/ 91 h 301"/>
                <a:gd name="T4" fmla="*/ 100 w 807"/>
                <a:gd name="T5" fmla="*/ 75 h 301"/>
                <a:gd name="T6" fmla="*/ 155 w 807"/>
                <a:gd name="T7" fmla="*/ 27 h 301"/>
                <a:gd name="T8" fmla="*/ 197 w 807"/>
                <a:gd name="T9" fmla="*/ 0 h 301"/>
                <a:gd name="T10" fmla="*/ 212 w 807"/>
                <a:gd name="T11" fmla="*/ 5 h 301"/>
                <a:gd name="T12" fmla="*/ 246 w 807"/>
                <a:gd name="T13" fmla="*/ 59 h 301"/>
                <a:gd name="T14" fmla="*/ 278 w 807"/>
                <a:gd name="T15" fmla="*/ 128 h 301"/>
                <a:gd name="T16" fmla="*/ 341 w 807"/>
                <a:gd name="T17" fmla="*/ 75 h 301"/>
                <a:gd name="T18" fmla="*/ 362 w 807"/>
                <a:gd name="T19" fmla="*/ 48 h 301"/>
                <a:gd name="T20" fmla="*/ 377 w 807"/>
                <a:gd name="T21" fmla="*/ 45 h 301"/>
                <a:gd name="T22" fmla="*/ 398 w 807"/>
                <a:gd name="T23" fmla="*/ 48 h 301"/>
                <a:gd name="T24" fmla="*/ 427 w 807"/>
                <a:gd name="T25" fmla="*/ 85 h 301"/>
                <a:gd name="T26" fmla="*/ 448 w 807"/>
                <a:gd name="T27" fmla="*/ 125 h 301"/>
                <a:gd name="T28" fmla="*/ 477 w 807"/>
                <a:gd name="T29" fmla="*/ 165 h 301"/>
                <a:gd name="T30" fmla="*/ 498 w 807"/>
                <a:gd name="T31" fmla="*/ 162 h 301"/>
                <a:gd name="T32" fmla="*/ 529 w 807"/>
                <a:gd name="T33" fmla="*/ 123 h 301"/>
                <a:gd name="T34" fmla="*/ 561 w 807"/>
                <a:gd name="T35" fmla="*/ 88 h 301"/>
                <a:gd name="T36" fmla="*/ 579 w 807"/>
                <a:gd name="T37" fmla="*/ 85 h 301"/>
                <a:gd name="T38" fmla="*/ 603 w 807"/>
                <a:gd name="T39" fmla="*/ 99 h 301"/>
                <a:gd name="T40" fmla="*/ 621 w 807"/>
                <a:gd name="T41" fmla="*/ 112 h 301"/>
                <a:gd name="T42" fmla="*/ 639 w 807"/>
                <a:gd name="T43" fmla="*/ 162 h 301"/>
                <a:gd name="T44" fmla="*/ 671 w 807"/>
                <a:gd name="T45" fmla="*/ 200 h 301"/>
                <a:gd name="T46" fmla="*/ 692 w 807"/>
                <a:gd name="T47" fmla="*/ 218 h 301"/>
                <a:gd name="T48" fmla="*/ 731 w 807"/>
                <a:gd name="T49" fmla="*/ 178 h 301"/>
                <a:gd name="T50" fmla="*/ 783 w 807"/>
                <a:gd name="T51" fmla="*/ 152 h 301"/>
                <a:gd name="T52" fmla="*/ 807 w 807"/>
                <a:gd name="T53" fmla="*/ 157 h 301"/>
                <a:gd name="T54" fmla="*/ 797 w 807"/>
                <a:gd name="T55" fmla="*/ 189 h 301"/>
                <a:gd name="T56" fmla="*/ 744 w 807"/>
                <a:gd name="T57" fmla="*/ 226 h 301"/>
                <a:gd name="T58" fmla="*/ 702 w 807"/>
                <a:gd name="T59" fmla="*/ 277 h 301"/>
                <a:gd name="T60" fmla="*/ 666 w 807"/>
                <a:gd name="T61" fmla="*/ 301 h 301"/>
                <a:gd name="T62" fmla="*/ 642 w 807"/>
                <a:gd name="T63" fmla="*/ 288 h 301"/>
                <a:gd name="T64" fmla="*/ 597 w 807"/>
                <a:gd name="T65" fmla="*/ 229 h 301"/>
                <a:gd name="T66" fmla="*/ 563 w 807"/>
                <a:gd name="T67" fmla="*/ 170 h 301"/>
                <a:gd name="T68" fmla="*/ 516 w 807"/>
                <a:gd name="T69" fmla="*/ 218 h 301"/>
                <a:gd name="T70" fmla="*/ 508 w 807"/>
                <a:gd name="T71" fmla="*/ 245 h 301"/>
                <a:gd name="T72" fmla="*/ 472 w 807"/>
                <a:gd name="T73" fmla="*/ 261 h 301"/>
                <a:gd name="T74" fmla="*/ 443 w 807"/>
                <a:gd name="T75" fmla="*/ 264 h 301"/>
                <a:gd name="T76" fmla="*/ 417 w 807"/>
                <a:gd name="T77" fmla="*/ 229 h 301"/>
                <a:gd name="T78" fmla="*/ 380 w 807"/>
                <a:gd name="T79" fmla="*/ 168 h 301"/>
                <a:gd name="T80" fmla="*/ 362 w 807"/>
                <a:gd name="T81" fmla="*/ 125 h 301"/>
                <a:gd name="T82" fmla="*/ 322 w 807"/>
                <a:gd name="T83" fmla="*/ 165 h 301"/>
                <a:gd name="T84" fmla="*/ 304 w 807"/>
                <a:gd name="T85" fmla="*/ 184 h 301"/>
                <a:gd name="T86" fmla="*/ 296 w 807"/>
                <a:gd name="T87" fmla="*/ 218 h 301"/>
                <a:gd name="T88" fmla="*/ 280 w 807"/>
                <a:gd name="T89" fmla="*/ 234 h 301"/>
                <a:gd name="T90" fmla="*/ 254 w 807"/>
                <a:gd name="T91" fmla="*/ 234 h 301"/>
                <a:gd name="T92" fmla="*/ 217 w 807"/>
                <a:gd name="T93" fmla="*/ 208 h 301"/>
                <a:gd name="T94" fmla="*/ 189 w 807"/>
                <a:gd name="T95" fmla="*/ 152 h 301"/>
                <a:gd name="T96" fmla="*/ 157 w 807"/>
                <a:gd name="T97" fmla="*/ 96 h 301"/>
                <a:gd name="T98" fmla="*/ 107 w 807"/>
                <a:gd name="T99" fmla="*/ 125 h 301"/>
                <a:gd name="T100" fmla="*/ 58 w 807"/>
                <a:gd name="T101" fmla="*/ 152 h 301"/>
                <a:gd name="T102" fmla="*/ 0 w 807"/>
                <a:gd name="T103" fmla="*/ 152 h 301"/>
                <a:gd name="T104" fmla="*/ 21 w 807"/>
                <a:gd name="T105" fmla="*/ 9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7" h="301">
                  <a:moveTo>
                    <a:pt x="21" y="91"/>
                  </a:moveTo>
                  <a:lnTo>
                    <a:pt x="45" y="91"/>
                  </a:lnTo>
                  <a:lnTo>
                    <a:pt x="100" y="75"/>
                  </a:lnTo>
                  <a:lnTo>
                    <a:pt x="155" y="27"/>
                  </a:lnTo>
                  <a:lnTo>
                    <a:pt x="197" y="0"/>
                  </a:lnTo>
                  <a:lnTo>
                    <a:pt x="212" y="5"/>
                  </a:lnTo>
                  <a:lnTo>
                    <a:pt x="246" y="59"/>
                  </a:lnTo>
                  <a:lnTo>
                    <a:pt x="278" y="128"/>
                  </a:lnTo>
                  <a:lnTo>
                    <a:pt x="341" y="75"/>
                  </a:lnTo>
                  <a:lnTo>
                    <a:pt x="362" y="48"/>
                  </a:lnTo>
                  <a:lnTo>
                    <a:pt x="377" y="45"/>
                  </a:lnTo>
                  <a:lnTo>
                    <a:pt x="398" y="48"/>
                  </a:lnTo>
                  <a:lnTo>
                    <a:pt x="427" y="85"/>
                  </a:lnTo>
                  <a:lnTo>
                    <a:pt x="448" y="125"/>
                  </a:lnTo>
                  <a:lnTo>
                    <a:pt x="477" y="165"/>
                  </a:lnTo>
                  <a:lnTo>
                    <a:pt x="498" y="162"/>
                  </a:lnTo>
                  <a:lnTo>
                    <a:pt x="529" y="123"/>
                  </a:lnTo>
                  <a:lnTo>
                    <a:pt x="561" y="88"/>
                  </a:lnTo>
                  <a:lnTo>
                    <a:pt x="579" y="85"/>
                  </a:lnTo>
                  <a:lnTo>
                    <a:pt x="603" y="99"/>
                  </a:lnTo>
                  <a:lnTo>
                    <a:pt x="621" y="112"/>
                  </a:lnTo>
                  <a:lnTo>
                    <a:pt x="639" y="162"/>
                  </a:lnTo>
                  <a:lnTo>
                    <a:pt x="671" y="200"/>
                  </a:lnTo>
                  <a:lnTo>
                    <a:pt x="692" y="218"/>
                  </a:lnTo>
                  <a:lnTo>
                    <a:pt x="731" y="178"/>
                  </a:lnTo>
                  <a:lnTo>
                    <a:pt x="783" y="152"/>
                  </a:lnTo>
                  <a:lnTo>
                    <a:pt x="807" y="157"/>
                  </a:lnTo>
                  <a:lnTo>
                    <a:pt x="797" y="189"/>
                  </a:lnTo>
                  <a:lnTo>
                    <a:pt x="744" y="226"/>
                  </a:lnTo>
                  <a:lnTo>
                    <a:pt x="702" y="277"/>
                  </a:lnTo>
                  <a:lnTo>
                    <a:pt x="666" y="301"/>
                  </a:lnTo>
                  <a:lnTo>
                    <a:pt x="642" y="288"/>
                  </a:lnTo>
                  <a:lnTo>
                    <a:pt x="597" y="229"/>
                  </a:lnTo>
                  <a:lnTo>
                    <a:pt x="563" y="170"/>
                  </a:lnTo>
                  <a:lnTo>
                    <a:pt x="516" y="218"/>
                  </a:lnTo>
                  <a:lnTo>
                    <a:pt x="508" y="245"/>
                  </a:lnTo>
                  <a:lnTo>
                    <a:pt x="472" y="261"/>
                  </a:lnTo>
                  <a:lnTo>
                    <a:pt x="443" y="264"/>
                  </a:lnTo>
                  <a:lnTo>
                    <a:pt x="417" y="229"/>
                  </a:lnTo>
                  <a:lnTo>
                    <a:pt x="380" y="168"/>
                  </a:lnTo>
                  <a:lnTo>
                    <a:pt x="362" y="125"/>
                  </a:lnTo>
                  <a:lnTo>
                    <a:pt x="322" y="165"/>
                  </a:lnTo>
                  <a:lnTo>
                    <a:pt x="304" y="184"/>
                  </a:lnTo>
                  <a:lnTo>
                    <a:pt x="296" y="218"/>
                  </a:lnTo>
                  <a:lnTo>
                    <a:pt x="280" y="234"/>
                  </a:lnTo>
                  <a:lnTo>
                    <a:pt x="254" y="234"/>
                  </a:lnTo>
                  <a:lnTo>
                    <a:pt x="217" y="208"/>
                  </a:lnTo>
                  <a:lnTo>
                    <a:pt x="189" y="152"/>
                  </a:lnTo>
                  <a:lnTo>
                    <a:pt x="157" y="96"/>
                  </a:lnTo>
                  <a:lnTo>
                    <a:pt x="107" y="125"/>
                  </a:lnTo>
                  <a:lnTo>
                    <a:pt x="58" y="152"/>
                  </a:lnTo>
                  <a:lnTo>
                    <a:pt x="0" y="152"/>
                  </a:lnTo>
                  <a:lnTo>
                    <a:pt x="21" y="9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0FDDC47-D0BA-C082-57CF-8E4EAEEE3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2085"/>
              <a:ext cx="629" cy="190"/>
            </a:xfrm>
            <a:custGeom>
              <a:avLst/>
              <a:gdLst>
                <a:gd name="T0" fmla="*/ 47 w 810"/>
                <a:gd name="T1" fmla="*/ 112 h 245"/>
                <a:gd name="T2" fmla="*/ 110 w 810"/>
                <a:gd name="T3" fmla="*/ 83 h 245"/>
                <a:gd name="T4" fmla="*/ 180 w 810"/>
                <a:gd name="T5" fmla="*/ 27 h 245"/>
                <a:gd name="T6" fmla="*/ 204 w 810"/>
                <a:gd name="T7" fmla="*/ 36 h 245"/>
                <a:gd name="T8" fmla="*/ 254 w 810"/>
                <a:gd name="T9" fmla="*/ 149 h 245"/>
                <a:gd name="T10" fmla="*/ 286 w 810"/>
                <a:gd name="T11" fmla="*/ 149 h 245"/>
                <a:gd name="T12" fmla="*/ 346 w 810"/>
                <a:gd name="T13" fmla="*/ 83 h 245"/>
                <a:gd name="T14" fmla="*/ 384 w 810"/>
                <a:gd name="T15" fmla="*/ 67 h 245"/>
                <a:gd name="T16" fmla="*/ 435 w 810"/>
                <a:gd name="T17" fmla="*/ 153 h 245"/>
                <a:gd name="T18" fmla="*/ 484 w 810"/>
                <a:gd name="T19" fmla="*/ 197 h 245"/>
                <a:gd name="T20" fmla="*/ 526 w 810"/>
                <a:gd name="T21" fmla="*/ 147 h 245"/>
                <a:gd name="T22" fmla="*/ 570 w 810"/>
                <a:gd name="T23" fmla="*/ 108 h 245"/>
                <a:gd name="T24" fmla="*/ 624 w 810"/>
                <a:gd name="T25" fmla="*/ 185 h 245"/>
                <a:gd name="T26" fmla="*/ 672 w 810"/>
                <a:gd name="T27" fmla="*/ 245 h 245"/>
                <a:gd name="T28" fmla="*/ 726 w 810"/>
                <a:gd name="T29" fmla="*/ 212 h 245"/>
                <a:gd name="T30" fmla="*/ 781 w 810"/>
                <a:gd name="T31" fmla="*/ 179 h 245"/>
                <a:gd name="T32" fmla="*/ 782 w 810"/>
                <a:gd name="T33" fmla="*/ 149 h 245"/>
                <a:gd name="T34" fmla="*/ 680 w 810"/>
                <a:gd name="T35" fmla="*/ 213 h 245"/>
                <a:gd name="T36" fmla="*/ 637 w 810"/>
                <a:gd name="T37" fmla="*/ 165 h 245"/>
                <a:gd name="T38" fmla="*/ 598 w 810"/>
                <a:gd name="T39" fmla="*/ 103 h 245"/>
                <a:gd name="T40" fmla="*/ 547 w 810"/>
                <a:gd name="T41" fmla="*/ 91 h 245"/>
                <a:gd name="T42" fmla="*/ 499 w 810"/>
                <a:gd name="T43" fmla="*/ 149 h 245"/>
                <a:gd name="T44" fmla="*/ 472 w 810"/>
                <a:gd name="T45" fmla="*/ 163 h 245"/>
                <a:gd name="T46" fmla="*/ 415 w 810"/>
                <a:gd name="T47" fmla="*/ 80 h 245"/>
                <a:gd name="T48" fmla="*/ 384 w 810"/>
                <a:gd name="T49" fmla="*/ 47 h 245"/>
                <a:gd name="T50" fmla="*/ 341 w 810"/>
                <a:gd name="T51" fmla="*/ 60 h 245"/>
                <a:gd name="T52" fmla="*/ 283 w 810"/>
                <a:gd name="T53" fmla="*/ 115 h 245"/>
                <a:gd name="T54" fmla="*/ 244 w 810"/>
                <a:gd name="T55" fmla="*/ 67 h 245"/>
                <a:gd name="T56" fmla="*/ 201 w 810"/>
                <a:gd name="T57" fmla="*/ 0 h 245"/>
                <a:gd name="T58" fmla="*/ 145 w 810"/>
                <a:gd name="T59" fmla="*/ 23 h 245"/>
                <a:gd name="T60" fmla="*/ 73 w 810"/>
                <a:gd name="T61" fmla="*/ 83 h 245"/>
                <a:gd name="T62" fmla="*/ 14 w 810"/>
                <a:gd name="T63" fmla="*/ 96 h 245"/>
                <a:gd name="T64" fmla="*/ 8 w 810"/>
                <a:gd name="T65" fmla="*/ 11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0" h="245">
                  <a:moveTo>
                    <a:pt x="8" y="115"/>
                  </a:moveTo>
                  <a:lnTo>
                    <a:pt x="47" y="112"/>
                  </a:lnTo>
                  <a:lnTo>
                    <a:pt x="81" y="99"/>
                  </a:lnTo>
                  <a:lnTo>
                    <a:pt x="110" y="83"/>
                  </a:lnTo>
                  <a:lnTo>
                    <a:pt x="148" y="55"/>
                  </a:lnTo>
                  <a:lnTo>
                    <a:pt x="180" y="27"/>
                  </a:lnTo>
                  <a:lnTo>
                    <a:pt x="191" y="24"/>
                  </a:lnTo>
                  <a:lnTo>
                    <a:pt x="204" y="36"/>
                  </a:lnTo>
                  <a:lnTo>
                    <a:pt x="240" y="108"/>
                  </a:lnTo>
                  <a:lnTo>
                    <a:pt x="254" y="149"/>
                  </a:lnTo>
                  <a:lnTo>
                    <a:pt x="263" y="163"/>
                  </a:lnTo>
                  <a:lnTo>
                    <a:pt x="286" y="149"/>
                  </a:lnTo>
                  <a:lnTo>
                    <a:pt x="318" y="112"/>
                  </a:lnTo>
                  <a:lnTo>
                    <a:pt x="346" y="83"/>
                  </a:lnTo>
                  <a:lnTo>
                    <a:pt x="364" y="64"/>
                  </a:lnTo>
                  <a:lnTo>
                    <a:pt x="384" y="67"/>
                  </a:lnTo>
                  <a:lnTo>
                    <a:pt x="397" y="88"/>
                  </a:lnTo>
                  <a:lnTo>
                    <a:pt x="435" y="153"/>
                  </a:lnTo>
                  <a:lnTo>
                    <a:pt x="463" y="189"/>
                  </a:lnTo>
                  <a:lnTo>
                    <a:pt x="484" y="197"/>
                  </a:lnTo>
                  <a:lnTo>
                    <a:pt x="506" y="179"/>
                  </a:lnTo>
                  <a:lnTo>
                    <a:pt x="526" y="147"/>
                  </a:lnTo>
                  <a:lnTo>
                    <a:pt x="557" y="112"/>
                  </a:lnTo>
                  <a:lnTo>
                    <a:pt x="570" y="108"/>
                  </a:lnTo>
                  <a:lnTo>
                    <a:pt x="602" y="129"/>
                  </a:lnTo>
                  <a:lnTo>
                    <a:pt x="624" y="185"/>
                  </a:lnTo>
                  <a:lnTo>
                    <a:pt x="653" y="228"/>
                  </a:lnTo>
                  <a:lnTo>
                    <a:pt x="672" y="245"/>
                  </a:lnTo>
                  <a:lnTo>
                    <a:pt x="691" y="244"/>
                  </a:lnTo>
                  <a:lnTo>
                    <a:pt x="726" y="212"/>
                  </a:lnTo>
                  <a:lnTo>
                    <a:pt x="763" y="187"/>
                  </a:lnTo>
                  <a:lnTo>
                    <a:pt x="781" y="179"/>
                  </a:lnTo>
                  <a:lnTo>
                    <a:pt x="810" y="167"/>
                  </a:lnTo>
                  <a:lnTo>
                    <a:pt x="782" y="149"/>
                  </a:lnTo>
                  <a:lnTo>
                    <a:pt x="720" y="179"/>
                  </a:lnTo>
                  <a:lnTo>
                    <a:pt x="680" y="213"/>
                  </a:lnTo>
                  <a:lnTo>
                    <a:pt x="661" y="199"/>
                  </a:lnTo>
                  <a:lnTo>
                    <a:pt x="637" y="165"/>
                  </a:lnTo>
                  <a:lnTo>
                    <a:pt x="620" y="120"/>
                  </a:lnTo>
                  <a:lnTo>
                    <a:pt x="598" y="103"/>
                  </a:lnTo>
                  <a:lnTo>
                    <a:pt x="574" y="88"/>
                  </a:lnTo>
                  <a:lnTo>
                    <a:pt x="547" y="91"/>
                  </a:lnTo>
                  <a:lnTo>
                    <a:pt x="527" y="111"/>
                  </a:lnTo>
                  <a:lnTo>
                    <a:pt x="499" y="149"/>
                  </a:lnTo>
                  <a:lnTo>
                    <a:pt x="486" y="163"/>
                  </a:lnTo>
                  <a:lnTo>
                    <a:pt x="472" y="163"/>
                  </a:lnTo>
                  <a:lnTo>
                    <a:pt x="444" y="131"/>
                  </a:lnTo>
                  <a:lnTo>
                    <a:pt x="415" y="80"/>
                  </a:lnTo>
                  <a:lnTo>
                    <a:pt x="400" y="55"/>
                  </a:lnTo>
                  <a:lnTo>
                    <a:pt x="384" y="47"/>
                  </a:lnTo>
                  <a:lnTo>
                    <a:pt x="362" y="44"/>
                  </a:lnTo>
                  <a:lnTo>
                    <a:pt x="341" y="60"/>
                  </a:lnTo>
                  <a:lnTo>
                    <a:pt x="313" y="91"/>
                  </a:lnTo>
                  <a:lnTo>
                    <a:pt x="283" y="115"/>
                  </a:lnTo>
                  <a:lnTo>
                    <a:pt x="270" y="123"/>
                  </a:lnTo>
                  <a:lnTo>
                    <a:pt x="244" y="67"/>
                  </a:lnTo>
                  <a:lnTo>
                    <a:pt x="220" y="20"/>
                  </a:lnTo>
                  <a:lnTo>
                    <a:pt x="201" y="0"/>
                  </a:lnTo>
                  <a:lnTo>
                    <a:pt x="177" y="3"/>
                  </a:lnTo>
                  <a:lnTo>
                    <a:pt x="145" y="23"/>
                  </a:lnTo>
                  <a:lnTo>
                    <a:pt x="109" y="56"/>
                  </a:lnTo>
                  <a:lnTo>
                    <a:pt x="73" y="83"/>
                  </a:lnTo>
                  <a:lnTo>
                    <a:pt x="50" y="91"/>
                  </a:lnTo>
                  <a:lnTo>
                    <a:pt x="14" y="96"/>
                  </a:lnTo>
                  <a:lnTo>
                    <a:pt x="0" y="100"/>
                  </a:lnTo>
                  <a:lnTo>
                    <a:pt x="8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3FFAEE13-1C86-CA0E-DD18-B2EB0C9EC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112"/>
              <a:ext cx="634" cy="223"/>
            </a:xfrm>
            <a:custGeom>
              <a:avLst/>
              <a:gdLst>
                <a:gd name="T0" fmla="*/ 54 w 816"/>
                <a:gd name="T1" fmla="*/ 119 h 287"/>
                <a:gd name="T2" fmla="*/ 113 w 816"/>
                <a:gd name="T3" fmla="*/ 95 h 287"/>
                <a:gd name="T4" fmla="*/ 156 w 816"/>
                <a:gd name="T5" fmla="*/ 72 h 287"/>
                <a:gd name="T6" fmla="*/ 144 w 816"/>
                <a:gd name="T7" fmla="*/ 24 h 287"/>
                <a:gd name="T8" fmla="*/ 168 w 816"/>
                <a:gd name="T9" fmla="*/ 28 h 287"/>
                <a:gd name="T10" fmla="*/ 202 w 816"/>
                <a:gd name="T11" fmla="*/ 108 h 287"/>
                <a:gd name="T12" fmla="*/ 238 w 816"/>
                <a:gd name="T13" fmla="*/ 179 h 287"/>
                <a:gd name="T14" fmla="*/ 270 w 816"/>
                <a:gd name="T15" fmla="*/ 200 h 287"/>
                <a:gd name="T16" fmla="*/ 297 w 816"/>
                <a:gd name="T17" fmla="*/ 179 h 287"/>
                <a:gd name="T18" fmla="*/ 276 w 816"/>
                <a:gd name="T19" fmla="*/ 127 h 287"/>
                <a:gd name="T20" fmla="*/ 309 w 816"/>
                <a:gd name="T21" fmla="*/ 148 h 287"/>
                <a:gd name="T22" fmla="*/ 339 w 816"/>
                <a:gd name="T23" fmla="*/ 60 h 287"/>
                <a:gd name="T24" fmla="*/ 371 w 816"/>
                <a:gd name="T25" fmla="*/ 52 h 287"/>
                <a:gd name="T26" fmla="*/ 384 w 816"/>
                <a:gd name="T27" fmla="*/ 108 h 287"/>
                <a:gd name="T28" fmla="*/ 423 w 816"/>
                <a:gd name="T29" fmla="*/ 175 h 287"/>
                <a:gd name="T30" fmla="*/ 458 w 816"/>
                <a:gd name="T31" fmla="*/ 228 h 287"/>
                <a:gd name="T32" fmla="*/ 506 w 816"/>
                <a:gd name="T33" fmla="*/ 219 h 287"/>
                <a:gd name="T34" fmla="*/ 502 w 816"/>
                <a:gd name="T35" fmla="*/ 176 h 287"/>
                <a:gd name="T36" fmla="*/ 510 w 816"/>
                <a:gd name="T37" fmla="*/ 144 h 287"/>
                <a:gd name="T38" fmla="*/ 557 w 816"/>
                <a:gd name="T39" fmla="*/ 136 h 287"/>
                <a:gd name="T40" fmla="*/ 565 w 816"/>
                <a:gd name="T41" fmla="*/ 75 h 287"/>
                <a:gd name="T42" fmla="*/ 568 w 816"/>
                <a:gd name="T43" fmla="*/ 95 h 287"/>
                <a:gd name="T44" fmla="*/ 588 w 816"/>
                <a:gd name="T45" fmla="*/ 164 h 287"/>
                <a:gd name="T46" fmla="*/ 638 w 816"/>
                <a:gd name="T47" fmla="*/ 231 h 287"/>
                <a:gd name="T48" fmla="*/ 682 w 816"/>
                <a:gd name="T49" fmla="*/ 260 h 287"/>
                <a:gd name="T50" fmla="*/ 702 w 816"/>
                <a:gd name="T51" fmla="*/ 239 h 287"/>
                <a:gd name="T52" fmla="*/ 710 w 816"/>
                <a:gd name="T53" fmla="*/ 195 h 287"/>
                <a:gd name="T54" fmla="*/ 752 w 816"/>
                <a:gd name="T55" fmla="*/ 188 h 287"/>
                <a:gd name="T56" fmla="*/ 816 w 816"/>
                <a:gd name="T57" fmla="*/ 156 h 287"/>
                <a:gd name="T58" fmla="*/ 757 w 816"/>
                <a:gd name="T59" fmla="*/ 207 h 287"/>
                <a:gd name="T60" fmla="*/ 720 w 816"/>
                <a:gd name="T61" fmla="*/ 251 h 287"/>
                <a:gd name="T62" fmla="*/ 667 w 816"/>
                <a:gd name="T63" fmla="*/ 287 h 287"/>
                <a:gd name="T64" fmla="*/ 595 w 816"/>
                <a:gd name="T65" fmla="*/ 207 h 287"/>
                <a:gd name="T66" fmla="*/ 559 w 816"/>
                <a:gd name="T67" fmla="*/ 171 h 287"/>
                <a:gd name="T68" fmla="*/ 521 w 816"/>
                <a:gd name="T69" fmla="*/ 219 h 287"/>
                <a:gd name="T70" fmla="*/ 457 w 816"/>
                <a:gd name="T71" fmla="*/ 252 h 287"/>
                <a:gd name="T72" fmla="*/ 411 w 816"/>
                <a:gd name="T73" fmla="*/ 188 h 287"/>
                <a:gd name="T74" fmla="*/ 364 w 816"/>
                <a:gd name="T75" fmla="*/ 116 h 287"/>
                <a:gd name="T76" fmla="*/ 317 w 816"/>
                <a:gd name="T77" fmla="*/ 176 h 287"/>
                <a:gd name="T78" fmla="*/ 297 w 816"/>
                <a:gd name="T79" fmla="*/ 212 h 287"/>
                <a:gd name="T80" fmla="*/ 237 w 816"/>
                <a:gd name="T81" fmla="*/ 204 h 287"/>
                <a:gd name="T82" fmla="*/ 195 w 816"/>
                <a:gd name="T83" fmla="*/ 136 h 287"/>
                <a:gd name="T84" fmla="*/ 160 w 816"/>
                <a:gd name="T85" fmla="*/ 87 h 287"/>
                <a:gd name="T86" fmla="*/ 73 w 816"/>
                <a:gd name="T87" fmla="*/ 136 h 287"/>
                <a:gd name="T88" fmla="*/ 0 w 816"/>
                <a:gd name="T89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287">
                  <a:moveTo>
                    <a:pt x="17" y="116"/>
                  </a:moveTo>
                  <a:lnTo>
                    <a:pt x="54" y="119"/>
                  </a:lnTo>
                  <a:lnTo>
                    <a:pt x="81" y="107"/>
                  </a:lnTo>
                  <a:lnTo>
                    <a:pt x="113" y="95"/>
                  </a:lnTo>
                  <a:lnTo>
                    <a:pt x="132" y="79"/>
                  </a:lnTo>
                  <a:lnTo>
                    <a:pt x="156" y="72"/>
                  </a:lnTo>
                  <a:lnTo>
                    <a:pt x="162" y="67"/>
                  </a:lnTo>
                  <a:lnTo>
                    <a:pt x="144" y="24"/>
                  </a:lnTo>
                  <a:lnTo>
                    <a:pt x="174" y="0"/>
                  </a:lnTo>
                  <a:lnTo>
                    <a:pt x="168" y="28"/>
                  </a:lnTo>
                  <a:lnTo>
                    <a:pt x="179" y="55"/>
                  </a:lnTo>
                  <a:lnTo>
                    <a:pt x="202" y="108"/>
                  </a:lnTo>
                  <a:lnTo>
                    <a:pt x="221" y="144"/>
                  </a:lnTo>
                  <a:lnTo>
                    <a:pt x="238" y="179"/>
                  </a:lnTo>
                  <a:lnTo>
                    <a:pt x="257" y="192"/>
                  </a:lnTo>
                  <a:lnTo>
                    <a:pt x="270" y="200"/>
                  </a:lnTo>
                  <a:lnTo>
                    <a:pt x="288" y="199"/>
                  </a:lnTo>
                  <a:lnTo>
                    <a:pt x="297" y="179"/>
                  </a:lnTo>
                  <a:lnTo>
                    <a:pt x="296" y="164"/>
                  </a:lnTo>
                  <a:lnTo>
                    <a:pt x="276" y="127"/>
                  </a:lnTo>
                  <a:lnTo>
                    <a:pt x="297" y="111"/>
                  </a:lnTo>
                  <a:lnTo>
                    <a:pt x="309" y="148"/>
                  </a:lnTo>
                  <a:lnTo>
                    <a:pt x="360" y="92"/>
                  </a:lnTo>
                  <a:lnTo>
                    <a:pt x="339" y="60"/>
                  </a:lnTo>
                  <a:lnTo>
                    <a:pt x="372" y="28"/>
                  </a:lnTo>
                  <a:lnTo>
                    <a:pt x="371" y="52"/>
                  </a:lnTo>
                  <a:lnTo>
                    <a:pt x="372" y="79"/>
                  </a:lnTo>
                  <a:lnTo>
                    <a:pt x="384" y="108"/>
                  </a:lnTo>
                  <a:lnTo>
                    <a:pt x="399" y="143"/>
                  </a:lnTo>
                  <a:lnTo>
                    <a:pt x="423" y="175"/>
                  </a:lnTo>
                  <a:lnTo>
                    <a:pt x="443" y="203"/>
                  </a:lnTo>
                  <a:lnTo>
                    <a:pt x="458" y="228"/>
                  </a:lnTo>
                  <a:lnTo>
                    <a:pt x="478" y="227"/>
                  </a:lnTo>
                  <a:lnTo>
                    <a:pt x="506" y="219"/>
                  </a:lnTo>
                  <a:lnTo>
                    <a:pt x="508" y="199"/>
                  </a:lnTo>
                  <a:lnTo>
                    <a:pt x="502" y="176"/>
                  </a:lnTo>
                  <a:lnTo>
                    <a:pt x="481" y="147"/>
                  </a:lnTo>
                  <a:lnTo>
                    <a:pt x="510" y="144"/>
                  </a:lnTo>
                  <a:lnTo>
                    <a:pt x="525" y="172"/>
                  </a:lnTo>
                  <a:lnTo>
                    <a:pt x="557" y="136"/>
                  </a:lnTo>
                  <a:lnTo>
                    <a:pt x="545" y="103"/>
                  </a:lnTo>
                  <a:lnTo>
                    <a:pt x="565" y="75"/>
                  </a:lnTo>
                  <a:lnTo>
                    <a:pt x="571" y="64"/>
                  </a:lnTo>
                  <a:lnTo>
                    <a:pt x="568" y="95"/>
                  </a:lnTo>
                  <a:lnTo>
                    <a:pt x="575" y="124"/>
                  </a:lnTo>
                  <a:lnTo>
                    <a:pt x="588" y="164"/>
                  </a:lnTo>
                  <a:lnTo>
                    <a:pt x="612" y="199"/>
                  </a:lnTo>
                  <a:lnTo>
                    <a:pt x="638" y="231"/>
                  </a:lnTo>
                  <a:lnTo>
                    <a:pt x="667" y="255"/>
                  </a:lnTo>
                  <a:lnTo>
                    <a:pt x="682" y="260"/>
                  </a:lnTo>
                  <a:lnTo>
                    <a:pt x="698" y="248"/>
                  </a:lnTo>
                  <a:lnTo>
                    <a:pt x="702" y="239"/>
                  </a:lnTo>
                  <a:lnTo>
                    <a:pt x="686" y="200"/>
                  </a:lnTo>
                  <a:lnTo>
                    <a:pt x="710" y="195"/>
                  </a:lnTo>
                  <a:lnTo>
                    <a:pt x="716" y="227"/>
                  </a:lnTo>
                  <a:lnTo>
                    <a:pt x="752" y="188"/>
                  </a:lnTo>
                  <a:lnTo>
                    <a:pt x="795" y="163"/>
                  </a:lnTo>
                  <a:lnTo>
                    <a:pt x="816" y="156"/>
                  </a:lnTo>
                  <a:lnTo>
                    <a:pt x="803" y="180"/>
                  </a:lnTo>
                  <a:lnTo>
                    <a:pt x="757" y="207"/>
                  </a:lnTo>
                  <a:lnTo>
                    <a:pt x="730" y="235"/>
                  </a:lnTo>
                  <a:lnTo>
                    <a:pt x="720" y="251"/>
                  </a:lnTo>
                  <a:lnTo>
                    <a:pt x="698" y="275"/>
                  </a:lnTo>
                  <a:lnTo>
                    <a:pt x="667" y="287"/>
                  </a:lnTo>
                  <a:lnTo>
                    <a:pt x="627" y="252"/>
                  </a:lnTo>
                  <a:lnTo>
                    <a:pt x="595" y="207"/>
                  </a:lnTo>
                  <a:lnTo>
                    <a:pt x="567" y="171"/>
                  </a:lnTo>
                  <a:lnTo>
                    <a:pt x="559" y="171"/>
                  </a:lnTo>
                  <a:lnTo>
                    <a:pt x="529" y="199"/>
                  </a:lnTo>
                  <a:lnTo>
                    <a:pt x="521" y="219"/>
                  </a:lnTo>
                  <a:lnTo>
                    <a:pt x="498" y="243"/>
                  </a:lnTo>
                  <a:lnTo>
                    <a:pt x="457" y="252"/>
                  </a:lnTo>
                  <a:lnTo>
                    <a:pt x="434" y="235"/>
                  </a:lnTo>
                  <a:lnTo>
                    <a:pt x="411" y="188"/>
                  </a:lnTo>
                  <a:lnTo>
                    <a:pt x="386" y="156"/>
                  </a:lnTo>
                  <a:lnTo>
                    <a:pt x="364" y="116"/>
                  </a:lnTo>
                  <a:lnTo>
                    <a:pt x="324" y="164"/>
                  </a:lnTo>
                  <a:lnTo>
                    <a:pt x="317" y="176"/>
                  </a:lnTo>
                  <a:lnTo>
                    <a:pt x="316" y="196"/>
                  </a:lnTo>
                  <a:lnTo>
                    <a:pt x="297" y="212"/>
                  </a:lnTo>
                  <a:lnTo>
                    <a:pt x="266" y="220"/>
                  </a:lnTo>
                  <a:lnTo>
                    <a:pt x="237" y="204"/>
                  </a:lnTo>
                  <a:lnTo>
                    <a:pt x="210" y="171"/>
                  </a:lnTo>
                  <a:lnTo>
                    <a:pt x="195" y="136"/>
                  </a:lnTo>
                  <a:lnTo>
                    <a:pt x="174" y="100"/>
                  </a:lnTo>
                  <a:lnTo>
                    <a:pt x="160" y="87"/>
                  </a:lnTo>
                  <a:lnTo>
                    <a:pt x="109" y="115"/>
                  </a:lnTo>
                  <a:lnTo>
                    <a:pt x="73" y="136"/>
                  </a:lnTo>
                  <a:lnTo>
                    <a:pt x="34" y="143"/>
                  </a:lnTo>
                  <a:lnTo>
                    <a:pt x="0" y="140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FB20DCE6-FC07-EC06-7200-714628017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2136"/>
              <a:ext cx="627" cy="234"/>
            </a:xfrm>
            <a:custGeom>
              <a:avLst/>
              <a:gdLst>
                <a:gd name="T0" fmla="*/ 21 w 807"/>
                <a:gd name="T1" fmla="*/ 91 h 301"/>
                <a:gd name="T2" fmla="*/ 45 w 807"/>
                <a:gd name="T3" fmla="*/ 91 h 301"/>
                <a:gd name="T4" fmla="*/ 100 w 807"/>
                <a:gd name="T5" fmla="*/ 75 h 301"/>
                <a:gd name="T6" fmla="*/ 155 w 807"/>
                <a:gd name="T7" fmla="*/ 27 h 301"/>
                <a:gd name="T8" fmla="*/ 197 w 807"/>
                <a:gd name="T9" fmla="*/ 0 h 301"/>
                <a:gd name="T10" fmla="*/ 212 w 807"/>
                <a:gd name="T11" fmla="*/ 5 h 301"/>
                <a:gd name="T12" fmla="*/ 246 w 807"/>
                <a:gd name="T13" fmla="*/ 59 h 301"/>
                <a:gd name="T14" fmla="*/ 278 w 807"/>
                <a:gd name="T15" fmla="*/ 128 h 301"/>
                <a:gd name="T16" fmla="*/ 341 w 807"/>
                <a:gd name="T17" fmla="*/ 75 h 301"/>
                <a:gd name="T18" fmla="*/ 362 w 807"/>
                <a:gd name="T19" fmla="*/ 48 h 301"/>
                <a:gd name="T20" fmla="*/ 377 w 807"/>
                <a:gd name="T21" fmla="*/ 45 h 301"/>
                <a:gd name="T22" fmla="*/ 398 w 807"/>
                <a:gd name="T23" fmla="*/ 48 h 301"/>
                <a:gd name="T24" fmla="*/ 427 w 807"/>
                <a:gd name="T25" fmla="*/ 85 h 301"/>
                <a:gd name="T26" fmla="*/ 448 w 807"/>
                <a:gd name="T27" fmla="*/ 125 h 301"/>
                <a:gd name="T28" fmla="*/ 477 w 807"/>
                <a:gd name="T29" fmla="*/ 165 h 301"/>
                <a:gd name="T30" fmla="*/ 498 w 807"/>
                <a:gd name="T31" fmla="*/ 162 h 301"/>
                <a:gd name="T32" fmla="*/ 529 w 807"/>
                <a:gd name="T33" fmla="*/ 123 h 301"/>
                <a:gd name="T34" fmla="*/ 561 w 807"/>
                <a:gd name="T35" fmla="*/ 88 h 301"/>
                <a:gd name="T36" fmla="*/ 579 w 807"/>
                <a:gd name="T37" fmla="*/ 85 h 301"/>
                <a:gd name="T38" fmla="*/ 603 w 807"/>
                <a:gd name="T39" fmla="*/ 99 h 301"/>
                <a:gd name="T40" fmla="*/ 621 w 807"/>
                <a:gd name="T41" fmla="*/ 112 h 301"/>
                <a:gd name="T42" fmla="*/ 639 w 807"/>
                <a:gd name="T43" fmla="*/ 162 h 301"/>
                <a:gd name="T44" fmla="*/ 671 w 807"/>
                <a:gd name="T45" fmla="*/ 200 h 301"/>
                <a:gd name="T46" fmla="*/ 692 w 807"/>
                <a:gd name="T47" fmla="*/ 218 h 301"/>
                <a:gd name="T48" fmla="*/ 731 w 807"/>
                <a:gd name="T49" fmla="*/ 178 h 301"/>
                <a:gd name="T50" fmla="*/ 783 w 807"/>
                <a:gd name="T51" fmla="*/ 152 h 301"/>
                <a:gd name="T52" fmla="*/ 807 w 807"/>
                <a:gd name="T53" fmla="*/ 157 h 301"/>
                <a:gd name="T54" fmla="*/ 797 w 807"/>
                <a:gd name="T55" fmla="*/ 189 h 301"/>
                <a:gd name="T56" fmla="*/ 744 w 807"/>
                <a:gd name="T57" fmla="*/ 226 h 301"/>
                <a:gd name="T58" fmla="*/ 702 w 807"/>
                <a:gd name="T59" fmla="*/ 277 h 301"/>
                <a:gd name="T60" fmla="*/ 666 w 807"/>
                <a:gd name="T61" fmla="*/ 301 h 301"/>
                <a:gd name="T62" fmla="*/ 642 w 807"/>
                <a:gd name="T63" fmla="*/ 288 h 301"/>
                <a:gd name="T64" fmla="*/ 597 w 807"/>
                <a:gd name="T65" fmla="*/ 229 h 301"/>
                <a:gd name="T66" fmla="*/ 563 w 807"/>
                <a:gd name="T67" fmla="*/ 170 h 301"/>
                <a:gd name="T68" fmla="*/ 516 w 807"/>
                <a:gd name="T69" fmla="*/ 218 h 301"/>
                <a:gd name="T70" fmla="*/ 508 w 807"/>
                <a:gd name="T71" fmla="*/ 245 h 301"/>
                <a:gd name="T72" fmla="*/ 472 w 807"/>
                <a:gd name="T73" fmla="*/ 261 h 301"/>
                <a:gd name="T74" fmla="*/ 443 w 807"/>
                <a:gd name="T75" fmla="*/ 264 h 301"/>
                <a:gd name="T76" fmla="*/ 417 w 807"/>
                <a:gd name="T77" fmla="*/ 229 h 301"/>
                <a:gd name="T78" fmla="*/ 380 w 807"/>
                <a:gd name="T79" fmla="*/ 168 h 301"/>
                <a:gd name="T80" fmla="*/ 362 w 807"/>
                <a:gd name="T81" fmla="*/ 125 h 301"/>
                <a:gd name="T82" fmla="*/ 322 w 807"/>
                <a:gd name="T83" fmla="*/ 165 h 301"/>
                <a:gd name="T84" fmla="*/ 304 w 807"/>
                <a:gd name="T85" fmla="*/ 184 h 301"/>
                <a:gd name="T86" fmla="*/ 296 w 807"/>
                <a:gd name="T87" fmla="*/ 218 h 301"/>
                <a:gd name="T88" fmla="*/ 280 w 807"/>
                <a:gd name="T89" fmla="*/ 234 h 301"/>
                <a:gd name="T90" fmla="*/ 254 w 807"/>
                <a:gd name="T91" fmla="*/ 234 h 301"/>
                <a:gd name="T92" fmla="*/ 217 w 807"/>
                <a:gd name="T93" fmla="*/ 208 h 301"/>
                <a:gd name="T94" fmla="*/ 189 w 807"/>
                <a:gd name="T95" fmla="*/ 152 h 301"/>
                <a:gd name="T96" fmla="*/ 157 w 807"/>
                <a:gd name="T97" fmla="*/ 96 h 301"/>
                <a:gd name="T98" fmla="*/ 107 w 807"/>
                <a:gd name="T99" fmla="*/ 125 h 301"/>
                <a:gd name="T100" fmla="*/ 58 w 807"/>
                <a:gd name="T101" fmla="*/ 152 h 301"/>
                <a:gd name="T102" fmla="*/ 0 w 807"/>
                <a:gd name="T103" fmla="*/ 152 h 301"/>
                <a:gd name="T104" fmla="*/ 21 w 807"/>
                <a:gd name="T105" fmla="*/ 9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7" h="301">
                  <a:moveTo>
                    <a:pt x="21" y="91"/>
                  </a:moveTo>
                  <a:lnTo>
                    <a:pt x="45" y="91"/>
                  </a:lnTo>
                  <a:lnTo>
                    <a:pt x="100" y="75"/>
                  </a:lnTo>
                  <a:lnTo>
                    <a:pt x="155" y="27"/>
                  </a:lnTo>
                  <a:lnTo>
                    <a:pt x="197" y="0"/>
                  </a:lnTo>
                  <a:lnTo>
                    <a:pt x="212" y="5"/>
                  </a:lnTo>
                  <a:lnTo>
                    <a:pt x="246" y="59"/>
                  </a:lnTo>
                  <a:lnTo>
                    <a:pt x="278" y="128"/>
                  </a:lnTo>
                  <a:lnTo>
                    <a:pt x="341" y="75"/>
                  </a:lnTo>
                  <a:lnTo>
                    <a:pt x="362" y="48"/>
                  </a:lnTo>
                  <a:lnTo>
                    <a:pt x="377" y="45"/>
                  </a:lnTo>
                  <a:lnTo>
                    <a:pt x="398" y="48"/>
                  </a:lnTo>
                  <a:lnTo>
                    <a:pt x="427" y="85"/>
                  </a:lnTo>
                  <a:lnTo>
                    <a:pt x="448" y="125"/>
                  </a:lnTo>
                  <a:lnTo>
                    <a:pt x="477" y="165"/>
                  </a:lnTo>
                  <a:lnTo>
                    <a:pt x="498" y="162"/>
                  </a:lnTo>
                  <a:lnTo>
                    <a:pt x="529" y="123"/>
                  </a:lnTo>
                  <a:lnTo>
                    <a:pt x="561" y="88"/>
                  </a:lnTo>
                  <a:lnTo>
                    <a:pt x="579" y="85"/>
                  </a:lnTo>
                  <a:lnTo>
                    <a:pt x="603" y="99"/>
                  </a:lnTo>
                  <a:lnTo>
                    <a:pt x="621" y="112"/>
                  </a:lnTo>
                  <a:lnTo>
                    <a:pt x="639" y="162"/>
                  </a:lnTo>
                  <a:lnTo>
                    <a:pt x="671" y="200"/>
                  </a:lnTo>
                  <a:lnTo>
                    <a:pt x="692" y="218"/>
                  </a:lnTo>
                  <a:lnTo>
                    <a:pt x="731" y="178"/>
                  </a:lnTo>
                  <a:lnTo>
                    <a:pt x="783" y="152"/>
                  </a:lnTo>
                  <a:lnTo>
                    <a:pt x="807" y="157"/>
                  </a:lnTo>
                  <a:lnTo>
                    <a:pt x="797" y="189"/>
                  </a:lnTo>
                  <a:lnTo>
                    <a:pt x="744" y="226"/>
                  </a:lnTo>
                  <a:lnTo>
                    <a:pt x="702" y="277"/>
                  </a:lnTo>
                  <a:lnTo>
                    <a:pt x="666" y="301"/>
                  </a:lnTo>
                  <a:lnTo>
                    <a:pt x="642" y="288"/>
                  </a:lnTo>
                  <a:lnTo>
                    <a:pt x="597" y="229"/>
                  </a:lnTo>
                  <a:lnTo>
                    <a:pt x="563" y="170"/>
                  </a:lnTo>
                  <a:lnTo>
                    <a:pt x="516" y="218"/>
                  </a:lnTo>
                  <a:lnTo>
                    <a:pt x="508" y="245"/>
                  </a:lnTo>
                  <a:lnTo>
                    <a:pt x="472" y="261"/>
                  </a:lnTo>
                  <a:lnTo>
                    <a:pt x="443" y="264"/>
                  </a:lnTo>
                  <a:lnTo>
                    <a:pt x="417" y="229"/>
                  </a:lnTo>
                  <a:lnTo>
                    <a:pt x="380" y="168"/>
                  </a:lnTo>
                  <a:lnTo>
                    <a:pt x="362" y="125"/>
                  </a:lnTo>
                  <a:lnTo>
                    <a:pt x="322" y="165"/>
                  </a:lnTo>
                  <a:lnTo>
                    <a:pt x="304" y="184"/>
                  </a:lnTo>
                  <a:lnTo>
                    <a:pt x="296" y="218"/>
                  </a:lnTo>
                  <a:lnTo>
                    <a:pt x="280" y="234"/>
                  </a:lnTo>
                  <a:lnTo>
                    <a:pt x="254" y="234"/>
                  </a:lnTo>
                  <a:lnTo>
                    <a:pt x="217" y="208"/>
                  </a:lnTo>
                  <a:lnTo>
                    <a:pt x="189" y="152"/>
                  </a:lnTo>
                  <a:lnTo>
                    <a:pt x="157" y="96"/>
                  </a:lnTo>
                  <a:lnTo>
                    <a:pt x="107" y="125"/>
                  </a:lnTo>
                  <a:lnTo>
                    <a:pt x="58" y="152"/>
                  </a:lnTo>
                  <a:lnTo>
                    <a:pt x="0" y="152"/>
                  </a:lnTo>
                  <a:lnTo>
                    <a:pt x="21" y="9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7BC4FD7D-2A76-F66E-8072-ACDD4BD03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9" y="2127"/>
              <a:ext cx="629" cy="190"/>
            </a:xfrm>
            <a:custGeom>
              <a:avLst/>
              <a:gdLst>
                <a:gd name="T0" fmla="*/ 47 w 810"/>
                <a:gd name="T1" fmla="*/ 112 h 245"/>
                <a:gd name="T2" fmla="*/ 110 w 810"/>
                <a:gd name="T3" fmla="*/ 83 h 245"/>
                <a:gd name="T4" fmla="*/ 180 w 810"/>
                <a:gd name="T5" fmla="*/ 27 h 245"/>
                <a:gd name="T6" fmla="*/ 204 w 810"/>
                <a:gd name="T7" fmla="*/ 36 h 245"/>
                <a:gd name="T8" fmla="*/ 254 w 810"/>
                <a:gd name="T9" fmla="*/ 149 h 245"/>
                <a:gd name="T10" fmla="*/ 286 w 810"/>
                <a:gd name="T11" fmla="*/ 149 h 245"/>
                <a:gd name="T12" fmla="*/ 346 w 810"/>
                <a:gd name="T13" fmla="*/ 83 h 245"/>
                <a:gd name="T14" fmla="*/ 384 w 810"/>
                <a:gd name="T15" fmla="*/ 67 h 245"/>
                <a:gd name="T16" fmla="*/ 435 w 810"/>
                <a:gd name="T17" fmla="*/ 153 h 245"/>
                <a:gd name="T18" fmla="*/ 484 w 810"/>
                <a:gd name="T19" fmla="*/ 197 h 245"/>
                <a:gd name="T20" fmla="*/ 526 w 810"/>
                <a:gd name="T21" fmla="*/ 147 h 245"/>
                <a:gd name="T22" fmla="*/ 570 w 810"/>
                <a:gd name="T23" fmla="*/ 108 h 245"/>
                <a:gd name="T24" fmla="*/ 624 w 810"/>
                <a:gd name="T25" fmla="*/ 185 h 245"/>
                <a:gd name="T26" fmla="*/ 672 w 810"/>
                <a:gd name="T27" fmla="*/ 245 h 245"/>
                <a:gd name="T28" fmla="*/ 726 w 810"/>
                <a:gd name="T29" fmla="*/ 212 h 245"/>
                <a:gd name="T30" fmla="*/ 781 w 810"/>
                <a:gd name="T31" fmla="*/ 179 h 245"/>
                <a:gd name="T32" fmla="*/ 782 w 810"/>
                <a:gd name="T33" fmla="*/ 149 h 245"/>
                <a:gd name="T34" fmla="*/ 680 w 810"/>
                <a:gd name="T35" fmla="*/ 213 h 245"/>
                <a:gd name="T36" fmla="*/ 637 w 810"/>
                <a:gd name="T37" fmla="*/ 165 h 245"/>
                <a:gd name="T38" fmla="*/ 598 w 810"/>
                <a:gd name="T39" fmla="*/ 103 h 245"/>
                <a:gd name="T40" fmla="*/ 547 w 810"/>
                <a:gd name="T41" fmla="*/ 91 h 245"/>
                <a:gd name="T42" fmla="*/ 499 w 810"/>
                <a:gd name="T43" fmla="*/ 149 h 245"/>
                <a:gd name="T44" fmla="*/ 472 w 810"/>
                <a:gd name="T45" fmla="*/ 163 h 245"/>
                <a:gd name="T46" fmla="*/ 415 w 810"/>
                <a:gd name="T47" fmla="*/ 80 h 245"/>
                <a:gd name="T48" fmla="*/ 384 w 810"/>
                <a:gd name="T49" fmla="*/ 47 h 245"/>
                <a:gd name="T50" fmla="*/ 341 w 810"/>
                <a:gd name="T51" fmla="*/ 60 h 245"/>
                <a:gd name="T52" fmla="*/ 283 w 810"/>
                <a:gd name="T53" fmla="*/ 115 h 245"/>
                <a:gd name="T54" fmla="*/ 244 w 810"/>
                <a:gd name="T55" fmla="*/ 67 h 245"/>
                <a:gd name="T56" fmla="*/ 201 w 810"/>
                <a:gd name="T57" fmla="*/ 0 h 245"/>
                <a:gd name="T58" fmla="*/ 145 w 810"/>
                <a:gd name="T59" fmla="*/ 23 h 245"/>
                <a:gd name="T60" fmla="*/ 73 w 810"/>
                <a:gd name="T61" fmla="*/ 83 h 245"/>
                <a:gd name="T62" fmla="*/ 14 w 810"/>
                <a:gd name="T63" fmla="*/ 96 h 245"/>
                <a:gd name="T64" fmla="*/ 8 w 810"/>
                <a:gd name="T65" fmla="*/ 11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0" h="245">
                  <a:moveTo>
                    <a:pt x="8" y="115"/>
                  </a:moveTo>
                  <a:lnTo>
                    <a:pt x="47" y="112"/>
                  </a:lnTo>
                  <a:lnTo>
                    <a:pt x="81" y="99"/>
                  </a:lnTo>
                  <a:lnTo>
                    <a:pt x="110" y="83"/>
                  </a:lnTo>
                  <a:lnTo>
                    <a:pt x="148" y="55"/>
                  </a:lnTo>
                  <a:lnTo>
                    <a:pt x="180" y="27"/>
                  </a:lnTo>
                  <a:lnTo>
                    <a:pt x="191" y="24"/>
                  </a:lnTo>
                  <a:lnTo>
                    <a:pt x="204" y="36"/>
                  </a:lnTo>
                  <a:lnTo>
                    <a:pt x="240" y="108"/>
                  </a:lnTo>
                  <a:lnTo>
                    <a:pt x="254" y="149"/>
                  </a:lnTo>
                  <a:lnTo>
                    <a:pt x="263" y="163"/>
                  </a:lnTo>
                  <a:lnTo>
                    <a:pt x="286" y="149"/>
                  </a:lnTo>
                  <a:lnTo>
                    <a:pt x="318" y="112"/>
                  </a:lnTo>
                  <a:lnTo>
                    <a:pt x="346" y="83"/>
                  </a:lnTo>
                  <a:lnTo>
                    <a:pt x="364" y="64"/>
                  </a:lnTo>
                  <a:lnTo>
                    <a:pt x="384" y="67"/>
                  </a:lnTo>
                  <a:lnTo>
                    <a:pt x="397" y="88"/>
                  </a:lnTo>
                  <a:lnTo>
                    <a:pt x="435" y="153"/>
                  </a:lnTo>
                  <a:lnTo>
                    <a:pt x="463" y="189"/>
                  </a:lnTo>
                  <a:lnTo>
                    <a:pt x="484" y="197"/>
                  </a:lnTo>
                  <a:lnTo>
                    <a:pt x="506" y="179"/>
                  </a:lnTo>
                  <a:lnTo>
                    <a:pt x="526" y="147"/>
                  </a:lnTo>
                  <a:lnTo>
                    <a:pt x="557" y="112"/>
                  </a:lnTo>
                  <a:lnTo>
                    <a:pt x="570" y="108"/>
                  </a:lnTo>
                  <a:lnTo>
                    <a:pt x="602" y="129"/>
                  </a:lnTo>
                  <a:lnTo>
                    <a:pt x="624" y="185"/>
                  </a:lnTo>
                  <a:lnTo>
                    <a:pt x="653" y="228"/>
                  </a:lnTo>
                  <a:lnTo>
                    <a:pt x="672" y="245"/>
                  </a:lnTo>
                  <a:lnTo>
                    <a:pt x="691" y="244"/>
                  </a:lnTo>
                  <a:lnTo>
                    <a:pt x="726" y="212"/>
                  </a:lnTo>
                  <a:lnTo>
                    <a:pt x="763" y="187"/>
                  </a:lnTo>
                  <a:lnTo>
                    <a:pt x="781" y="179"/>
                  </a:lnTo>
                  <a:lnTo>
                    <a:pt x="810" y="167"/>
                  </a:lnTo>
                  <a:lnTo>
                    <a:pt x="782" y="149"/>
                  </a:lnTo>
                  <a:lnTo>
                    <a:pt x="720" y="179"/>
                  </a:lnTo>
                  <a:lnTo>
                    <a:pt x="680" y="213"/>
                  </a:lnTo>
                  <a:lnTo>
                    <a:pt x="661" y="199"/>
                  </a:lnTo>
                  <a:lnTo>
                    <a:pt x="637" y="165"/>
                  </a:lnTo>
                  <a:lnTo>
                    <a:pt x="620" y="120"/>
                  </a:lnTo>
                  <a:lnTo>
                    <a:pt x="598" y="103"/>
                  </a:lnTo>
                  <a:lnTo>
                    <a:pt x="574" y="88"/>
                  </a:lnTo>
                  <a:lnTo>
                    <a:pt x="547" y="91"/>
                  </a:lnTo>
                  <a:lnTo>
                    <a:pt x="527" y="111"/>
                  </a:lnTo>
                  <a:lnTo>
                    <a:pt x="499" y="149"/>
                  </a:lnTo>
                  <a:lnTo>
                    <a:pt x="486" y="163"/>
                  </a:lnTo>
                  <a:lnTo>
                    <a:pt x="472" y="163"/>
                  </a:lnTo>
                  <a:lnTo>
                    <a:pt x="444" y="131"/>
                  </a:lnTo>
                  <a:lnTo>
                    <a:pt x="415" y="80"/>
                  </a:lnTo>
                  <a:lnTo>
                    <a:pt x="400" y="55"/>
                  </a:lnTo>
                  <a:lnTo>
                    <a:pt x="384" y="47"/>
                  </a:lnTo>
                  <a:lnTo>
                    <a:pt x="362" y="44"/>
                  </a:lnTo>
                  <a:lnTo>
                    <a:pt x="341" y="60"/>
                  </a:lnTo>
                  <a:lnTo>
                    <a:pt x="313" y="91"/>
                  </a:lnTo>
                  <a:lnTo>
                    <a:pt x="283" y="115"/>
                  </a:lnTo>
                  <a:lnTo>
                    <a:pt x="270" y="123"/>
                  </a:lnTo>
                  <a:lnTo>
                    <a:pt x="244" y="67"/>
                  </a:lnTo>
                  <a:lnTo>
                    <a:pt x="220" y="20"/>
                  </a:lnTo>
                  <a:lnTo>
                    <a:pt x="201" y="0"/>
                  </a:lnTo>
                  <a:lnTo>
                    <a:pt x="177" y="3"/>
                  </a:lnTo>
                  <a:lnTo>
                    <a:pt x="145" y="23"/>
                  </a:lnTo>
                  <a:lnTo>
                    <a:pt x="109" y="56"/>
                  </a:lnTo>
                  <a:lnTo>
                    <a:pt x="73" y="83"/>
                  </a:lnTo>
                  <a:lnTo>
                    <a:pt x="50" y="91"/>
                  </a:lnTo>
                  <a:lnTo>
                    <a:pt x="14" y="96"/>
                  </a:lnTo>
                  <a:lnTo>
                    <a:pt x="0" y="100"/>
                  </a:lnTo>
                  <a:lnTo>
                    <a:pt x="8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F0DE2212-D6CC-2783-090C-E7FCB3B45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" y="2154"/>
              <a:ext cx="634" cy="223"/>
            </a:xfrm>
            <a:custGeom>
              <a:avLst/>
              <a:gdLst>
                <a:gd name="T0" fmla="*/ 54 w 816"/>
                <a:gd name="T1" fmla="*/ 119 h 287"/>
                <a:gd name="T2" fmla="*/ 113 w 816"/>
                <a:gd name="T3" fmla="*/ 95 h 287"/>
                <a:gd name="T4" fmla="*/ 156 w 816"/>
                <a:gd name="T5" fmla="*/ 72 h 287"/>
                <a:gd name="T6" fmla="*/ 144 w 816"/>
                <a:gd name="T7" fmla="*/ 24 h 287"/>
                <a:gd name="T8" fmla="*/ 168 w 816"/>
                <a:gd name="T9" fmla="*/ 28 h 287"/>
                <a:gd name="T10" fmla="*/ 202 w 816"/>
                <a:gd name="T11" fmla="*/ 108 h 287"/>
                <a:gd name="T12" fmla="*/ 238 w 816"/>
                <a:gd name="T13" fmla="*/ 179 h 287"/>
                <a:gd name="T14" fmla="*/ 270 w 816"/>
                <a:gd name="T15" fmla="*/ 200 h 287"/>
                <a:gd name="T16" fmla="*/ 297 w 816"/>
                <a:gd name="T17" fmla="*/ 179 h 287"/>
                <a:gd name="T18" fmla="*/ 276 w 816"/>
                <a:gd name="T19" fmla="*/ 127 h 287"/>
                <a:gd name="T20" fmla="*/ 309 w 816"/>
                <a:gd name="T21" fmla="*/ 148 h 287"/>
                <a:gd name="T22" fmla="*/ 339 w 816"/>
                <a:gd name="T23" fmla="*/ 60 h 287"/>
                <a:gd name="T24" fmla="*/ 371 w 816"/>
                <a:gd name="T25" fmla="*/ 52 h 287"/>
                <a:gd name="T26" fmla="*/ 384 w 816"/>
                <a:gd name="T27" fmla="*/ 108 h 287"/>
                <a:gd name="T28" fmla="*/ 423 w 816"/>
                <a:gd name="T29" fmla="*/ 175 h 287"/>
                <a:gd name="T30" fmla="*/ 458 w 816"/>
                <a:gd name="T31" fmla="*/ 228 h 287"/>
                <a:gd name="T32" fmla="*/ 506 w 816"/>
                <a:gd name="T33" fmla="*/ 219 h 287"/>
                <a:gd name="T34" fmla="*/ 502 w 816"/>
                <a:gd name="T35" fmla="*/ 176 h 287"/>
                <a:gd name="T36" fmla="*/ 510 w 816"/>
                <a:gd name="T37" fmla="*/ 144 h 287"/>
                <a:gd name="T38" fmla="*/ 557 w 816"/>
                <a:gd name="T39" fmla="*/ 136 h 287"/>
                <a:gd name="T40" fmla="*/ 565 w 816"/>
                <a:gd name="T41" fmla="*/ 75 h 287"/>
                <a:gd name="T42" fmla="*/ 568 w 816"/>
                <a:gd name="T43" fmla="*/ 95 h 287"/>
                <a:gd name="T44" fmla="*/ 588 w 816"/>
                <a:gd name="T45" fmla="*/ 164 h 287"/>
                <a:gd name="T46" fmla="*/ 638 w 816"/>
                <a:gd name="T47" fmla="*/ 231 h 287"/>
                <a:gd name="T48" fmla="*/ 682 w 816"/>
                <a:gd name="T49" fmla="*/ 260 h 287"/>
                <a:gd name="T50" fmla="*/ 702 w 816"/>
                <a:gd name="T51" fmla="*/ 239 h 287"/>
                <a:gd name="T52" fmla="*/ 710 w 816"/>
                <a:gd name="T53" fmla="*/ 195 h 287"/>
                <a:gd name="T54" fmla="*/ 752 w 816"/>
                <a:gd name="T55" fmla="*/ 188 h 287"/>
                <a:gd name="T56" fmla="*/ 816 w 816"/>
                <a:gd name="T57" fmla="*/ 156 h 287"/>
                <a:gd name="T58" fmla="*/ 757 w 816"/>
                <a:gd name="T59" fmla="*/ 207 h 287"/>
                <a:gd name="T60" fmla="*/ 720 w 816"/>
                <a:gd name="T61" fmla="*/ 251 h 287"/>
                <a:gd name="T62" fmla="*/ 667 w 816"/>
                <a:gd name="T63" fmla="*/ 287 h 287"/>
                <a:gd name="T64" fmla="*/ 595 w 816"/>
                <a:gd name="T65" fmla="*/ 207 h 287"/>
                <a:gd name="T66" fmla="*/ 559 w 816"/>
                <a:gd name="T67" fmla="*/ 171 h 287"/>
                <a:gd name="T68" fmla="*/ 521 w 816"/>
                <a:gd name="T69" fmla="*/ 219 h 287"/>
                <a:gd name="T70" fmla="*/ 457 w 816"/>
                <a:gd name="T71" fmla="*/ 252 h 287"/>
                <a:gd name="T72" fmla="*/ 411 w 816"/>
                <a:gd name="T73" fmla="*/ 188 h 287"/>
                <a:gd name="T74" fmla="*/ 364 w 816"/>
                <a:gd name="T75" fmla="*/ 116 h 287"/>
                <a:gd name="T76" fmla="*/ 317 w 816"/>
                <a:gd name="T77" fmla="*/ 176 h 287"/>
                <a:gd name="T78" fmla="*/ 297 w 816"/>
                <a:gd name="T79" fmla="*/ 212 h 287"/>
                <a:gd name="T80" fmla="*/ 237 w 816"/>
                <a:gd name="T81" fmla="*/ 204 h 287"/>
                <a:gd name="T82" fmla="*/ 195 w 816"/>
                <a:gd name="T83" fmla="*/ 136 h 287"/>
                <a:gd name="T84" fmla="*/ 160 w 816"/>
                <a:gd name="T85" fmla="*/ 87 h 287"/>
                <a:gd name="T86" fmla="*/ 73 w 816"/>
                <a:gd name="T87" fmla="*/ 136 h 287"/>
                <a:gd name="T88" fmla="*/ 0 w 816"/>
                <a:gd name="T89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287">
                  <a:moveTo>
                    <a:pt x="17" y="116"/>
                  </a:moveTo>
                  <a:lnTo>
                    <a:pt x="54" y="119"/>
                  </a:lnTo>
                  <a:lnTo>
                    <a:pt x="81" y="107"/>
                  </a:lnTo>
                  <a:lnTo>
                    <a:pt x="113" y="95"/>
                  </a:lnTo>
                  <a:lnTo>
                    <a:pt x="132" y="79"/>
                  </a:lnTo>
                  <a:lnTo>
                    <a:pt x="156" y="72"/>
                  </a:lnTo>
                  <a:lnTo>
                    <a:pt x="162" y="67"/>
                  </a:lnTo>
                  <a:lnTo>
                    <a:pt x="144" y="24"/>
                  </a:lnTo>
                  <a:lnTo>
                    <a:pt x="174" y="0"/>
                  </a:lnTo>
                  <a:lnTo>
                    <a:pt x="168" y="28"/>
                  </a:lnTo>
                  <a:lnTo>
                    <a:pt x="179" y="55"/>
                  </a:lnTo>
                  <a:lnTo>
                    <a:pt x="202" y="108"/>
                  </a:lnTo>
                  <a:lnTo>
                    <a:pt x="221" y="144"/>
                  </a:lnTo>
                  <a:lnTo>
                    <a:pt x="238" y="179"/>
                  </a:lnTo>
                  <a:lnTo>
                    <a:pt x="257" y="192"/>
                  </a:lnTo>
                  <a:lnTo>
                    <a:pt x="270" y="200"/>
                  </a:lnTo>
                  <a:lnTo>
                    <a:pt x="288" y="199"/>
                  </a:lnTo>
                  <a:lnTo>
                    <a:pt x="297" y="179"/>
                  </a:lnTo>
                  <a:lnTo>
                    <a:pt x="296" y="164"/>
                  </a:lnTo>
                  <a:lnTo>
                    <a:pt x="276" y="127"/>
                  </a:lnTo>
                  <a:lnTo>
                    <a:pt x="297" y="111"/>
                  </a:lnTo>
                  <a:lnTo>
                    <a:pt x="309" y="148"/>
                  </a:lnTo>
                  <a:lnTo>
                    <a:pt x="360" y="92"/>
                  </a:lnTo>
                  <a:lnTo>
                    <a:pt x="339" y="60"/>
                  </a:lnTo>
                  <a:lnTo>
                    <a:pt x="372" y="28"/>
                  </a:lnTo>
                  <a:lnTo>
                    <a:pt x="371" y="52"/>
                  </a:lnTo>
                  <a:lnTo>
                    <a:pt x="372" y="79"/>
                  </a:lnTo>
                  <a:lnTo>
                    <a:pt x="384" y="108"/>
                  </a:lnTo>
                  <a:lnTo>
                    <a:pt x="399" y="143"/>
                  </a:lnTo>
                  <a:lnTo>
                    <a:pt x="423" y="175"/>
                  </a:lnTo>
                  <a:lnTo>
                    <a:pt x="443" y="203"/>
                  </a:lnTo>
                  <a:lnTo>
                    <a:pt x="458" y="228"/>
                  </a:lnTo>
                  <a:lnTo>
                    <a:pt x="478" y="227"/>
                  </a:lnTo>
                  <a:lnTo>
                    <a:pt x="506" y="219"/>
                  </a:lnTo>
                  <a:lnTo>
                    <a:pt x="508" y="199"/>
                  </a:lnTo>
                  <a:lnTo>
                    <a:pt x="502" y="176"/>
                  </a:lnTo>
                  <a:lnTo>
                    <a:pt x="481" y="147"/>
                  </a:lnTo>
                  <a:lnTo>
                    <a:pt x="510" y="144"/>
                  </a:lnTo>
                  <a:lnTo>
                    <a:pt x="525" y="172"/>
                  </a:lnTo>
                  <a:lnTo>
                    <a:pt x="557" y="136"/>
                  </a:lnTo>
                  <a:lnTo>
                    <a:pt x="545" y="103"/>
                  </a:lnTo>
                  <a:lnTo>
                    <a:pt x="565" y="75"/>
                  </a:lnTo>
                  <a:lnTo>
                    <a:pt x="571" y="64"/>
                  </a:lnTo>
                  <a:lnTo>
                    <a:pt x="568" y="95"/>
                  </a:lnTo>
                  <a:lnTo>
                    <a:pt x="575" y="124"/>
                  </a:lnTo>
                  <a:lnTo>
                    <a:pt x="588" y="164"/>
                  </a:lnTo>
                  <a:lnTo>
                    <a:pt x="612" y="199"/>
                  </a:lnTo>
                  <a:lnTo>
                    <a:pt x="638" y="231"/>
                  </a:lnTo>
                  <a:lnTo>
                    <a:pt x="667" y="255"/>
                  </a:lnTo>
                  <a:lnTo>
                    <a:pt x="682" y="260"/>
                  </a:lnTo>
                  <a:lnTo>
                    <a:pt x="698" y="248"/>
                  </a:lnTo>
                  <a:lnTo>
                    <a:pt x="702" y="239"/>
                  </a:lnTo>
                  <a:lnTo>
                    <a:pt x="686" y="200"/>
                  </a:lnTo>
                  <a:lnTo>
                    <a:pt x="710" y="195"/>
                  </a:lnTo>
                  <a:lnTo>
                    <a:pt x="716" y="227"/>
                  </a:lnTo>
                  <a:lnTo>
                    <a:pt x="752" y="188"/>
                  </a:lnTo>
                  <a:lnTo>
                    <a:pt x="795" y="163"/>
                  </a:lnTo>
                  <a:lnTo>
                    <a:pt x="816" y="156"/>
                  </a:lnTo>
                  <a:lnTo>
                    <a:pt x="803" y="180"/>
                  </a:lnTo>
                  <a:lnTo>
                    <a:pt x="757" y="207"/>
                  </a:lnTo>
                  <a:lnTo>
                    <a:pt x="730" y="235"/>
                  </a:lnTo>
                  <a:lnTo>
                    <a:pt x="720" y="251"/>
                  </a:lnTo>
                  <a:lnTo>
                    <a:pt x="698" y="275"/>
                  </a:lnTo>
                  <a:lnTo>
                    <a:pt x="667" y="287"/>
                  </a:lnTo>
                  <a:lnTo>
                    <a:pt x="627" y="252"/>
                  </a:lnTo>
                  <a:lnTo>
                    <a:pt x="595" y="207"/>
                  </a:lnTo>
                  <a:lnTo>
                    <a:pt x="567" y="171"/>
                  </a:lnTo>
                  <a:lnTo>
                    <a:pt x="559" y="171"/>
                  </a:lnTo>
                  <a:lnTo>
                    <a:pt x="529" y="199"/>
                  </a:lnTo>
                  <a:lnTo>
                    <a:pt x="521" y="219"/>
                  </a:lnTo>
                  <a:lnTo>
                    <a:pt x="498" y="243"/>
                  </a:lnTo>
                  <a:lnTo>
                    <a:pt x="457" y="252"/>
                  </a:lnTo>
                  <a:lnTo>
                    <a:pt x="434" y="235"/>
                  </a:lnTo>
                  <a:lnTo>
                    <a:pt x="411" y="188"/>
                  </a:lnTo>
                  <a:lnTo>
                    <a:pt x="386" y="156"/>
                  </a:lnTo>
                  <a:lnTo>
                    <a:pt x="364" y="116"/>
                  </a:lnTo>
                  <a:lnTo>
                    <a:pt x="324" y="164"/>
                  </a:lnTo>
                  <a:lnTo>
                    <a:pt x="317" y="176"/>
                  </a:lnTo>
                  <a:lnTo>
                    <a:pt x="316" y="196"/>
                  </a:lnTo>
                  <a:lnTo>
                    <a:pt x="297" y="212"/>
                  </a:lnTo>
                  <a:lnTo>
                    <a:pt x="266" y="220"/>
                  </a:lnTo>
                  <a:lnTo>
                    <a:pt x="237" y="204"/>
                  </a:lnTo>
                  <a:lnTo>
                    <a:pt x="210" y="171"/>
                  </a:lnTo>
                  <a:lnTo>
                    <a:pt x="195" y="136"/>
                  </a:lnTo>
                  <a:lnTo>
                    <a:pt x="174" y="100"/>
                  </a:lnTo>
                  <a:lnTo>
                    <a:pt x="160" y="87"/>
                  </a:lnTo>
                  <a:lnTo>
                    <a:pt x="109" y="115"/>
                  </a:lnTo>
                  <a:lnTo>
                    <a:pt x="73" y="136"/>
                  </a:lnTo>
                  <a:lnTo>
                    <a:pt x="34" y="143"/>
                  </a:lnTo>
                  <a:lnTo>
                    <a:pt x="0" y="140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1">
            <a:extLst>
              <a:ext uri="{FF2B5EF4-FFF2-40B4-BE49-F238E27FC236}">
                <a16:creationId xmlns:a16="http://schemas.microsoft.com/office/drawing/2014/main" id="{A6B97048-71B5-EF8A-4F18-260DC533B910}"/>
              </a:ext>
            </a:extLst>
          </p:cNvPr>
          <p:cNvGrpSpPr>
            <a:grpSpLocks/>
          </p:cNvGrpSpPr>
          <p:nvPr/>
        </p:nvGrpSpPr>
        <p:grpSpPr bwMode="auto">
          <a:xfrm>
            <a:off x="7890510" y="2933701"/>
            <a:ext cx="1517650" cy="1627187"/>
            <a:chOff x="-48" y="96"/>
            <a:chExt cx="1629" cy="1690"/>
          </a:xfrm>
        </p:grpSpPr>
        <p:grpSp>
          <p:nvGrpSpPr>
            <p:cNvPr id="35" name="Group 32">
              <a:extLst>
                <a:ext uri="{FF2B5EF4-FFF2-40B4-BE49-F238E27FC236}">
                  <a16:creationId xmlns:a16="http://schemas.microsoft.com/office/drawing/2014/main" id="{60F5CC22-45E9-76AB-4E17-D44FCDBD9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96"/>
              <a:ext cx="1005" cy="1402"/>
              <a:chOff x="3" y="0"/>
              <a:chExt cx="1348" cy="1978"/>
            </a:xfrm>
          </p:grpSpPr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594C595B-291F-20D4-17F8-460A08875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" y="8"/>
                <a:ext cx="1295" cy="1970"/>
              </a:xfrm>
              <a:custGeom>
                <a:avLst/>
                <a:gdLst>
                  <a:gd name="T0" fmla="*/ 65 w 1295"/>
                  <a:gd name="T1" fmla="*/ 88 h 1970"/>
                  <a:gd name="T2" fmla="*/ 351 w 1295"/>
                  <a:gd name="T3" fmla="*/ 42 h 1970"/>
                  <a:gd name="T4" fmla="*/ 691 w 1295"/>
                  <a:gd name="T5" fmla="*/ 0 h 1970"/>
                  <a:gd name="T6" fmla="*/ 1054 w 1295"/>
                  <a:gd name="T7" fmla="*/ 88 h 1970"/>
                  <a:gd name="T8" fmla="*/ 1268 w 1295"/>
                  <a:gd name="T9" fmla="*/ 164 h 1970"/>
                  <a:gd name="T10" fmla="*/ 1295 w 1295"/>
                  <a:gd name="T11" fmla="*/ 194 h 1970"/>
                  <a:gd name="T12" fmla="*/ 1131 w 1295"/>
                  <a:gd name="T13" fmla="*/ 232 h 1970"/>
                  <a:gd name="T14" fmla="*/ 810 w 1295"/>
                  <a:gd name="T15" fmla="*/ 332 h 1970"/>
                  <a:gd name="T16" fmla="*/ 493 w 1295"/>
                  <a:gd name="T17" fmla="*/ 438 h 1970"/>
                  <a:gd name="T18" fmla="*/ 462 w 1295"/>
                  <a:gd name="T19" fmla="*/ 709 h 1970"/>
                  <a:gd name="T20" fmla="*/ 458 w 1295"/>
                  <a:gd name="T21" fmla="*/ 1071 h 1970"/>
                  <a:gd name="T22" fmla="*/ 443 w 1295"/>
                  <a:gd name="T23" fmla="*/ 1638 h 1970"/>
                  <a:gd name="T24" fmla="*/ 439 w 1295"/>
                  <a:gd name="T25" fmla="*/ 1970 h 1970"/>
                  <a:gd name="T26" fmla="*/ 340 w 1295"/>
                  <a:gd name="T27" fmla="*/ 1894 h 1970"/>
                  <a:gd name="T28" fmla="*/ 241 w 1295"/>
                  <a:gd name="T29" fmla="*/ 1753 h 1970"/>
                  <a:gd name="T30" fmla="*/ 153 w 1295"/>
                  <a:gd name="T31" fmla="*/ 1661 h 1970"/>
                  <a:gd name="T32" fmla="*/ 0 w 1295"/>
                  <a:gd name="T33" fmla="*/ 1494 h 1970"/>
                  <a:gd name="T34" fmla="*/ 8 w 1295"/>
                  <a:gd name="T35" fmla="*/ 1174 h 1970"/>
                  <a:gd name="T36" fmla="*/ 23 w 1295"/>
                  <a:gd name="T37" fmla="*/ 918 h 1970"/>
                  <a:gd name="T38" fmla="*/ 19 w 1295"/>
                  <a:gd name="T39" fmla="*/ 690 h 1970"/>
                  <a:gd name="T40" fmla="*/ 27 w 1295"/>
                  <a:gd name="T41" fmla="*/ 465 h 1970"/>
                  <a:gd name="T42" fmla="*/ 34 w 1295"/>
                  <a:gd name="T43" fmla="*/ 225 h 1970"/>
                  <a:gd name="T44" fmla="*/ 65 w 1295"/>
                  <a:gd name="T45" fmla="*/ 88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5" h="1970">
                    <a:moveTo>
                      <a:pt x="65" y="88"/>
                    </a:moveTo>
                    <a:lnTo>
                      <a:pt x="351" y="42"/>
                    </a:lnTo>
                    <a:lnTo>
                      <a:pt x="691" y="0"/>
                    </a:lnTo>
                    <a:lnTo>
                      <a:pt x="1054" y="88"/>
                    </a:lnTo>
                    <a:lnTo>
                      <a:pt x="1268" y="164"/>
                    </a:lnTo>
                    <a:lnTo>
                      <a:pt x="1295" y="194"/>
                    </a:lnTo>
                    <a:lnTo>
                      <a:pt x="1131" y="232"/>
                    </a:lnTo>
                    <a:lnTo>
                      <a:pt x="810" y="332"/>
                    </a:lnTo>
                    <a:lnTo>
                      <a:pt x="493" y="438"/>
                    </a:lnTo>
                    <a:lnTo>
                      <a:pt x="462" y="709"/>
                    </a:lnTo>
                    <a:lnTo>
                      <a:pt x="458" y="1071"/>
                    </a:lnTo>
                    <a:lnTo>
                      <a:pt x="443" y="1638"/>
                    </a:lnTo>
                    <a:lnTo>
                      <a:pt x="439" y="1970"/>
                    </a:lnTo>
                    <a:lnTo>
                      <a:pt x="340" y="1894"/>
                    </a:lnTo>
                    <a:lnTo>
                      <a:pt x="241" y="1753"/>
                    </a:lnTo>
                    <a:lnTo>
                      <a:pt x="153" y="1661"/>
                    </a:lnTo>
                    <a:lnTo>
                      <a:pt x="0" y="1494"/>
                    </a:lnTo>
                    <a:lnTo>
                      <a:pt x="8" y="1174"/>
                    </a:lnTo>
                    <a:lnTo>
                      <a:pt x="23" y="918"/>
                    </a:lnTo>
                    <a:lnTo>
                      <a:pt x="19" y="690"/>
                    </a:lnTo>
                    <a:lnTo>
                      <a:pt x="27" y="465"/>
                    </a:lnTo>
                    <a:lnTo>
                      <a:pt x="34" y="225"/>
                    </a:lnTo>
                    <a:lnTo>
                      <a:pt x="65" y="88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BFCB122A-44CA-B1B9-6E8E-B89199823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" y="197"/>
                <a:ext cx="885" cy="1777"/>
              </a:xfrm>
              <a:custGeom>
                <a:avLst/>
                <a:gdLst>
                  <a:gd name="T0" fmla="*/ 61 w 885"/>
                  <a:gd name="T1" fmla="*/ 233 h 1777"/>
                  <a:gd name="T2" fmla="*/ 314 w 885"/>
                  <a:gd name="T3" fmla="*/ 172 h 1777"/>
                  <a:gd name="T4" fmla="*/ 636 w 885"/>
                  <a:gd name="T5" fmla="*/ 65 h 1777"/>
                  <a:gd name="T6" fmla="*/ 885 w 885"/>
                  <a:gd name="T7" fmla="*/ 0 h 1777"/>
                  <a:gd name="T8" fmla="*/ 881 w 885"/>
                  <a:gd name="T9" fmla="*/ 141 h 1777"/>
                  <a:gd name="T10" fmla="*/ 881 w 885"/>
                  <a:gd name="T11" fmla="*/ 309 h 1777"/>
                  <a:gd name="T12" fmla="*/ 874 w 885"/>
                  <a:gd name="T13" fmla="*/ 496 h 1777"/>
                  <a:gd name="T14" fmla="*/ 854 w 885"/>
                  <a:gd name="T15" fmla="*/ 778 h 1777"/>
                  <a:gd name="T16" fmla="*/ 858 w 885"/>
                  <a:gd name="T17" fmla="*/ 991 h 1777"/>
                  <a:gd name="T18" fmla="*/ 858 w 885"/>
                  <a:gd name="T19" fmla="*/ 1258 h 1777"/>
                  <a:gd name="T20" fmla="*/ 851 w 885"/>
                  <a:gd name="T21" fmla="*/ 1422 h 1777"/>
                  <a:gd name="T22" fmla="*/ 820 w 885"/>
                  <a:gd name="T23" fmla="*/ 1476 h 1777"/>
                  <a:gd name="T24" fmla="*/ 605 w 885"/>
                  <a:gd name="T25" fmla="*/ 1556 h 1777"/>
                  <a:gd name="T26" fmla="*/ 234 w 885"/>
                  <a:gd name="T27" fmla="*/ 1697 h 1777"/>
                  <a:gd name="T28" fmla="*/ 0 w 885"/>
                  <a:gd name="T29" fmla="*/ 1777 h 1777"/>
                  <a:gd name="T30" fmla="*/ 8 w 885"/>
                  <a:gd name="T31" fmla="*/ 1663 h 1777"/>
                  <a:gd name="T32" fmla="*/ 15 w 885"/>
                  <a:gd name="T33" fmla="*/ 1236 h 1777"/>
                  <a:gd name="T34" fmla="*/ 19 w 885"/>
                  <a:gd name="T35" fmla="*/ 847 h 1777"/>
                  <a:gd name="T36" fmla="*/ 27 w 885"/>
                  <a:gd name="T37" fmla="*/ 591 h 1777"/>
                  <a:gd name="T38" fmla="*/ 38 w 885"/>
                  <a:gd name="T39" fmla="*/ 351 h 1777"/>
                  <a:gd name="T40" fmla="*/ 61 w 885"/>
                  <a:gd name="T41" fmla="*/ 233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5" h="1777">
                    <a:moveTo>
                      <a:pt x="61" y="233"/>
                    </a:moveTo>
                    <a:lnTo>
                      <a:pt x="314" y="172"/>
                    </a:lnTo>
                    <a:lnTo>
                      <a:pt x="636" y="65"/>
                    </a:lnTo>
                    <a:lnTo>
                      <a:pt x="885" y="0"/>
                    </a:lnTo>
                    <a:lnTo>
                      <a:pt x="881" y="141"/>
                    </a:lnTo>
                    <a:lnTo>
                      <a:pt x="881" y="309"/>
                    </a:lnTo>
                    <a:lnTo>
                      <a:pt x="874" y="496"/>
                    </a:lnTo>
                    <a:lnTo>
                      <a:pt x="854" y="778"/>
                    </a:lnTo>
                    <a:lnTo>
                      <a:pt x="858" y="991"/>
                    </a:lnTo>
                    <a:lnTo>
                      <a:pt x="858" y="1258"/>
                    </a:lnTo>
                    <a:lnTo>
                      <a:pt x="851" y="1422"/>
                    </a:lnTo>
                    <a:lnTo>
                      <a:pt x="820" y="1476"/>
                    </a:lnTo>
                    <a:lnTo>
                      <a:pt x="605" y="1556"/>
                    </a:lnTo>
                    <a:lnTo>
                      <a:pt x="234" y="1697"/>
                    </a:lnTo>
                    <a:lnTo>
                      <a:pt x="0" y="1777"/>
                    </a:lnTo>
                    <a:lnTo>
                      <a:pt x="8" y="1663"/>
                    </a:lnTo>
                    <a:lnTo>
                      <a:pt x="15" y="1236"/>
                    </a:lnTo>
                    <a:lnTo>
                      <a:pt x="19" y="847"/>
                    </a:lnTo>
                    <a:lnTo>
                      <a:pt x="27" y="591"/>
                    </a:lnTo>
                    <a:lnTo>
                      <a:pt x="38" y="351"/>
                    </a:lnTo>
                    <a:lnTo>
                      <a:pt x="61" y="233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7" name="Group 35">
                <a:extLst>
                  <a:ext uri="{FF2B5EF4-FFF2-40B4-BE49-F238E27FC236}">
                    <a16:creationId xmlns:a16="http://schemas.microsoft.com/office/drawing/2014/main" id="{E9178DC3-9B6E-54B3-9DD8-9C2CA902D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" y="0"/>
                <a:ext cx="1348" cy="1976"/>
                <a:chOff x="3" y="0"/>
                <a:chExt cx="1348" cy="1976"/>
              </a:xfrm>
            </p:grpSpPr>
            <p:sp>
              <p:nvSpPr>
                <p:cNvPr id="78" name="Oval 36">
                  <a:extLst>
                    <a:ext uri="{FF2B5EF4-FFF2-40B4-BE49-F238E27FC236}">
                      <a16:creationId xmlns:a16="http://schemas.microsoft.com/office/drawing/2014/main" id="{40D93F73-F620-68DB-D0B4-8E9AAAEC2B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311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9" name="Oval 37">
                  <a:extLst>
                    <a:ext uri="{FF2B5EF4-FFF2-40B4-BE49-F238E27FC236}">
                      <a16:creationId xmlns:a16="http://schemas.microsoft.com/office/drawing/2014/main" id="{2105104F-DB37-4814-088D-8B9AEF7065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410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0" name="Oval 38">
                  <a:extLst>
                    <a:ext uri="{FF2B5EF4-FFF2-40B4-BE49-F238E27FC236}">
                      <a16:creationId xmlns:a16="http://schemas.microsoft.com/office/drawing/2014/main" id="{E71A7D67-6FBF-88E5-BFDF-50DAEB9D89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512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1" name="Oval 39">
                  <a:extLst>
                    <a:ext uri="{FF2B5EF4-FFF2-40B4-BE49-F238E27FC236}">
                      <a16:creationId xmlns:a16="http://schemas.microsoft.com/office/drawing/2014/main" id="{FB660767-ADB2-4406-9E8A-5618778FF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607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" name="Oval 40">
                  <a:extLst>
                    <a:ext uri="{FF2B5EF4-FFF2-40B4-BE49-F238E27FC236}">
                      <a16:creationId xmlns:a16="http://schemas.microsoft.com/office/drawing/2014/main" id="{720CA108-6528-80E1-AE26-671BC5441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698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3" name="Freeform 41">
                  <a:extLst>
                    <a:ext uri="{FF2B5EF4-FFF2-40B4-BE49-F238E27FC236}">
                      <a16:creationId xmlns:a16="http://schemas.microsoft.com/office/drawing/2014/main" id="{CFAEFB2E-8CB5-1CD1-2E40-CBBD72E0D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76"/>
                  <a:ext cx="468" cy="353"/>
                </a:xfrm>
                <a:custGeom>
                  <a:avLst/>
                  <a:gdLst>
                    <a:gd name="T0" fmla="*/ 116 w 468"/>
                    <a:gd name="T1" fmla="*/ 122 h 353"/>
                    <a:gd name="T2" fmla="*/ 282 w 468"/>
                    <a:gd name="T3" fmla="*/ 70 h 353"/>
                    <a:gd name="T4" fmla="*/ 387 w 468"/>
                    <a:gd name="T5" fmla="*/ 29 h 353"/>
                    <a:gd name="T6" fmla="*/ 439 w 468"/>
                    <a:gd name="T7" fmla="*/ 0 h 353"/>
                    <a:gd name="T8" fmla="*/ 462 w 468"/>
                    <a:gd name="T9" fmla="*/ 0 h 353"/>
                    <a:gd name="T10" fmla="*/ 468 w 468"/>
                    <a:gd name="T11" fmla="*/ 33 h 353"/>
                    <a:gd name="T12" fmla="*/ 460 w 468"/>
                    <a:gd name="T13" fmla="*/ 120 h 353"/>
                    <a:gd name="T14" fmla="*/ 454 w 468"/>
                    <a:gd name="T15" fmla="*/ 209 h 353"/>
                    <a:gd name="T16" fmla="*/ 445 w 468"/>
                    <a:gd name="T17" fmla="*/ 239 h 353"/>
                    <a:gd name="T18" fmla="*/ 387 w 468"/>
                    <a:gd name="T19" fmla="*/ 254 h 353"/>
                    <a:gd name="T20" fmla="*/ 261 w 468"/>
                    <a:gd name="T21" fmla="*/ 273 h 353"/>
                    <a:gd name="T22" fmla="*/ 149 w 468"/>
                    <a:gd name="T23" fmla="*/ 306 h 353"/>
                    <a:gd name="T24" fmla="*/ 75 w 468"/>
                    <a:gd name="T25" fmla="*/ 330 h 353"/>
                    <a:gd name="T26" fmla="*/ 12 w 468"/>
                    <a:gd name="T27" fmla="*/ 353 h 353"/>
                    <a:gd name="T28" fmla="*/ 0 w 468"/>
                    <a:gd name="T29" fmla="*/ 337 h 353"/>
                    <a:gd name="T30" fmla="*/ 10 w 468"/>
                    <a:gd name="T31" fmla="*/ 277 h 353"/>
                    <a:gd name="T32" fmla="*/ 15 w 468"/>
                    <a:gd name="T33" fmla="*/ 149 h 353"/>
                    <a:gd name="T34" fmla="*/ 15 w 468"/>
                    <a:gd name="T35" fmla="*/ 111 h 353"/>
                    <a:gd name="T36" fmla="*/ 44 w 468"/>
                    <a:gd name="T37" fmla="*/ 114 h 353"/>
                    <a:gd name="T38" fmla="*/ 70 w 468"/>
                    <a:gd name="T39" fmla="*/ 128 h 353"/>
                    <a:gd name="T40" fmla="*/ 56 w 468"/>
                    <a:gd name="T41" fmla="*/ 175 h 353"/>
                    <a:gd name="T42" fmla="*/ 50 w 468"/>
                    <a:gd name="T43" fmla="*/ 244 h 353"/>
                    <a:gd name="T44" fmla="*/ 44 w 468"/>
                    <a:gd name="T45" fmla="*/ 303 h 353"/>
                    <a:gd name="T46" fmla="*/ 68 w 468"/>
                    <a:gd name="T47" fmla="*/ 308 h 353"/>
                    <a:gd name="T48" fmla="*/ 162 w 468"/>
                    <a:gd name="T49" fmla="*/ 277 h 353"/>
                    <a:gd name="T50" fmla="*/ 259 w 468"/>
                    <a:gd name="T51" fmla="*/ 248 h 353"/>
                    <a:gd name="T52" fmla="*/ 340 w 468"/>
                    <a:gd name="T53" fmla="*/ 227 h 353"/>
                    <a:gd name="T54" fmla="*/ 396 w 468"/>
                    <a:gd name="T55" fmla="*/ 213 h 353"/>
                    <a:gd name="T56" fmla="*/ 416 w 468"/>
                    <a:gd name="T57" fmla="*/ 204 h 353"/>
                    <a:gd name="T58" fmla="*/ 437 w 468"/>
                    <a:gd name="T59" fmla="*/ 145 h 353"/>
                    <a:gd name="T60" fmla="*/ 439 w 468"/>
                    <a:gd name="T61" fmla="*/ 80 h 353"/>
                    <a:gd name="T62" fmla="*/ 427 w 468"/>
                    <a:gd name="T63" fmla="*/ 41 h 353"/>
                    <a:gd name="T64" fmla="*/ 381 w 468"/>
                    <a:gd name="T65" fmla="*/ 52 h 353"/>
                    <a:gd name="T66" fmla="*/ 277 w 468"/>
                    <a:gd name="T67" fmla="*/ 97 h 353"/>
                    <a:gd name="T68" fmla="*/ 178 w 468"/>
                    <a:gd name="T69" fmla="*/ 120 h 353"/>
                    <a:gd name="T70" fmla="*/ 116 w 468"/>
                    <a:gd name="T71" fmla="*/ 122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68" h="353">
                      <a:moveTo>
                        <a:pt x="116" y="122"/>
                      </a:moveTo>
                      <a:lnTo>
                        <a:pt x="282" y="70"/>
                      </a:lnTo>
                      <a:lnTo>
                        <a:pt x="387" y="29"/>
                      </a:lnTo>
                      <a:lnTo>
                        <a:pt x="439" y="0"/>
                      </a:lnTo>
                      <a:lnTo>
                        <a:pt x="462" y="0"/>
                      </a:lnTo>
                      <a:lnTo>
                        <a:pt x="468" y="33"/>
                      </a:lnTo>
                      <a:lnTo>
                        <a:pt x="460" y="120"/>
                      </a:lnTo>
                      <a:lnTo>
                        <a:pt x="454" y="209"/>
                      </a:lnTo>
                      <a:lnTo>
                        <a:pt x="445" y="239"/>
                      </a:lnTo>
                      <a:lnTo>
                        <a:pt x="387" y="254"/>
                      </a:lnTo>
                      <a:lnTo>
                        <a:pt x="261" y="273"/>
                      </a:lnTo>
                      <a:lnTo>
                        <a:pt x="149" y="306"/>
                      </a:lnTo>
                      <a:lnTo>
                        <a:pt x="75" y="330"/>
                      </a:lnTo>
                      <a:lnTo>
                        <a:pt x="12" y="353"/>
                      </a:lnTo>
                      <a:lnTo>
                        <a:pt x="0" y="337"/>
                      </a:lnTo>
                      <a:lnTo>
                        <a:pt x="10" y="277"/>
                      </a:lnTo>
                      <a:lnTo>
                        <a:pt x="15" y="149"/>
                      </a:lnTo>
                      <a:lnTo>
                        <a:pt x="15" y="111"/>
                      </a:lnTo>
                      <a:lnTo>
                        <a:pt x="44" y="114"/>
                      </a:lnTo>
                      <a:lnTo>
                        <a:pt x="70" y="128"/>
                      </a:lnTo>
                      <a:lnTo>
                        <a:pt x="56" y="175"/>
                      </a:lnTo>
                      <a:lnTo>
                        <a:pt x="50" y="244"/>
                      </a:lnTo>
                      <a:lnTo>
                        <a:pt x="44" y="303"/>
                      </a:lnTo>
                      <a:lnTo>
                        <a:pt x="68" y="308"/>
                      </a:lnTo>
                      <a:lnTo>
                        <a:pt x="162" y="277"/>
                      </a:lnTo>
                      <a:lnTo>
                        <a:pt x="259" y="248"/>
                      </a:lnTo>
                      <a:lnTo>
                        <a:pt x="340" y="227"/>
                      </a:lnTo>
                      <a:lnTo>
                        <a:pt x="396" y="213"/>
                      </a:lnTo>
                      <a:lnTo>
                        <a:pt x="416" y="204"/>
                      </a:lnTo>
                      <a:lnTo>
                        <a:pt x="437" y="145"/>
                      </a:lnTo>
                      <a:lnTo>
                        <a:pt x="439" y="80"/>
                      </a:lnTo>
                      <a:lnTo>
                        <a:pt x="427" y="41"/>
                      </a:lnTo>
                      <a:lnTo>
                        <a:pt x="381" y="52"/>
                      </a:lnTo>
                      <a:lnTo>
                        <a:pt x="277" y="97"/>
                      </a:lnTo>
                      <a:lnTo>
                        <a:pt x="178" y="120"/>
                      </a:lnTo>
                      <a:lnTo>
                        <a:pt x="116" y="1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84" name="Group 42">
                  <a:extLst>
                    <a:ext uri="{FF2B5EF4-FFF2-40B4-BE49-F238E27FC236}">
                      <a16:creationId xmlns:a16="http://schemas.microsoft.com/office/drawing/2014/main" id="{639EB00E-A20B-A809-492B-CA8632C542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8" y="757"/>
                  <a:ext cx="72" cy="40"/>
                  <a:chOff x="658" y="757"/>
                  <a:chExt cx="72" cy="40"/>
                </a:xfrm>
              </p:grpSpPr>
              <p:sp>
                <p:nvSpPr>
                  <p:cNvPr id="111" name="Freeform 43">
                    <a:extLst>
                      <a:ext uri="{FF2B5EF4-FFF2-40B4-BE49-F238E27FC236}">
                        <a16:creationId xmlns:a16="http://schemas.microsoft.com/office/drawing/2014/main" id="{6ED7E840-6F7D-E051-2E8C-4E10EBB73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" y="757"/>
                    <a:ext cx="72" cy="40"/>
                  </a:xfrm>
                  <a:custGeom>
                    <a:avLst/>
                    <a:gdLst>
                      <a:gd name="T0" fmla="*/ 0 w 72"/>
                      <a:gd name="T1" fmla="*/ 4 h 40"/>
                      <a:gd name="T2" fmla="*/ 44 w 72"/>
                      <a:gd name="T3" fmla="*/ 0 h 40"/>
                      <a:gd name="T4" fmla="*/ 55 w 72"/>
                      <a:gd name="T5" fmla="*/ 6 h 40"/>
                      <a:gd name="T6" fmla="*/ 66 w 72"/>
                      <a:gd name="T7" fmla="*/ 11 h 40"/>
                      <a:gd name="T8" fmla="*/ 72 w 72"/>
                      <a:gd name="T9" fmla="*/ 23 h 40"/>
                      <a:gd name="T10" fmla="*/ 63 w 72"/>
                      <a:gd name="T11" fmla="*/ 27 h 40"/>
                      <a:gd name="T12" fmla="*/ 49 w 72"/>
                      <a:gd name="T13" fmla="*/ 34 h 40"/>
                      <a:gd name="T14" fmla="*/ 40 w 72"/>
                      <a:gd name="T15" fmla="*/ 40 h 40"/>
                      <a:gd name="T16" fmla="*/ 28 w 72"/>
                      <a:gd name="T17" fmla="*/ 40 h 40"/>
                      <a:gd name="T18" fmla="*/ 0 w 72"/>
                      <a:gd name="T19" fmla="*/ 4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40">
                        <a:moveTo>
                          <a:pt x="0" y="4"/>
                        </a:moveTo>
                        <a:lnTo>
                          <a:pt x="44" y="0"/>
                        </a:lnTo>
                        <a:lnTo>
                          <a:pt x="55" y="6"/>
                        </a:lnTo>
                        <a:lnTo>
                          <a:pt x="66" y="11"/>
                        </a:lnTo>
                        <a:lnTo>
                          <a:pt x="72" y="23"/>
                        </a:lnTo>
                        <a:lnTo>
                          <a:pt x="63" y="27"/>
                        </a:lnTo>
                        <a:lnTo>
                          <a:pt x="49" y="34"/>
                        </a:lnTo>
                        <a:lnTo>
                          <a:pt x="40" y="40"/>
                        </a:lnTo>
                        <a:lnTo>
                          <a:pt x="28" y="40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44">
                    <a:extLst>
                      <a:ext uri="{FF2B5EF4-FFF2-40B4-BE49-F238E27FC236}">
                        <a16:creationId xmlns:a16="http://schemas.microsoft.com/office/drawing/2014/main" id="{AAE170D1-14E2-F75E-F3AA-79A5B370E3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" y="757"/>
                    <a:ext cx="72" cy="40"/>
                  </a:xfrm>
                  <a:custGeom>
                    <a:avLst/>
                    <a:gdLst>
                      <a:gd name="T0" fmla="*/ 0 w 72"/>
                      <a:gd name="T1" fmla="*/ 4 h 40"/>
                      <a:gd name="T2" fmla="*/ 44 w 72"/>
                      <a:gd name="T3" fmla="*/ 0 h 40"/>
                      <a:gd name="T4" fmla="*/ 55 w 72"/>
                      <a:gd name="T5" fmla="*/ 6 h 40"/>
                      <a:gd name="T6" fmla="*/ 66 w 72"/>
                      <a:gd name="T7" fmla="*/ 11 h 40"/>
                      <a:gd name="T8" fmla="*/ 72 w 72"/>
                      <a:gd name="T9" fmla="*/ 23 h 40"/>
                      <a:gd name="T10" fmla="*/ 63 w 72"/>
                      <a:gd name="T11" fmla="*/ 27 h 40"/>
                      <a:gd name="T12" fmla="*/ 49 w 72"/>
                      <a:gd name="T13" fmla="*/ 34 h 40"/>
                      <a:gd name="T14" fmla="*/ 40 w 72"/>
                      <a:gd name="T15" fmla="*/ 40 h 40"/>
                      <a:gd name="T16" fmla="*/ 28 w 72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2" h="40">
                        <a:moveTo>
                          <a:pt x="0" y="4"/>
                        </a:moveTo>
                        <a:lnTo>
                          <a:pt x="44" y="0"/>
                        </a:lnTo>
                        <a:lnTo>
                          <a:pt x="55" y="6"/>
                        </a:lnTo>
                        <a:lnTo>
                          <a:pt x="66" y="11"/>
                        </a:lnTo>
                        <a:lnTo>
                          <a:pt x="72" y="23"/>
                        </a:lnTo>
                        <a:lnTo>
                          <a:pt x="63" y="27"/>
                        </a:lnTo>
                        <a:lnTo>
                          <a:pt x="49" y="34"/>
                        </a:lnTo>
                        <a:lnTo>
                          <a:pt x="40" y="40"/>
                        </a:lnTo>
                        <a:lnTo>
                          <a:pt x="28" y="4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5" name="Freeform 45">
                  <a:extLst>
                    <a:ext uri="{FF2B5EF4-FFF2-40B4-BE49-F238E27FC236}">
                      <a16:creationId xmlns:a16="http://schemas.microsoft.com/office/drawing/2014/main" id="{76C9BF6E-4D94-E824-B5DE-CB42A4388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" y="750"/>
                  <a:ext cx="90" cy="60"/>
                </a:xfrm>
                <a:custGeom>
                  <a:avLst/>
                  <a:gdLst>
                    <a:gd name="T0" fmla="*/ 90 w 90"/>
                    <a:gd name="T1" fmla="*/ 17 h 60"/>
                    <a:gd name="T2" fmla="*/ 88 w 90"/>
                    <a:gd name="T3" fmla="*/ 13 h 60"/>
                    <a:gd name="T4" fmla="*/ 85 w 90"/>
                    <a:gd name="T5" fmla="*/ 9 h 60"/>
                    <a:gd name="T6" fmla="*/ 80 w 90"/>
                    <a:gd name="T7" fmla="*/ 6 h 60"/>
                    <a:gd name="T8" fmla="*/ 75 w 90"/>
                    <a:gd name="T9" fmla="*/ 5 h 60"/>
                    <a:gd name="T10" fmla="*/ 68 w 90"/>
                    <a:gd name="T11" fmla="*/ 2 h 60"/>
                    <a:gd name="T12" fmla="*/ 61 w 90"/>
                    <a:gd name="T13" fmla="*/ 1 h 60"/>
                    <a:gd name="T14" fmla="*/ 54 w 90"/>
                    <a:gd name="T15" fmla="*/ 0 h 60"/>
                    <a:gd name="T16" fmla="*/ 46 w 90"/>
                    <a:gd name="T17" fmla="*/ 1 h 60"/>
                    <a:gd name="T18" fmla="*/ 38 w 90"/>
                    <a:gd name="T19" fmla="*/ 3 h 60"/>
                    <a:gd name="T20" fmla="*/ 31 w 90"/>
                    <a:gd name="T21" fmla="*/ 6 h 60"/>
                    <a:gd name="T22" fmla="*/ 23 w 90"/>
                    <a:gd name="T23" fmla="*/ 9 h 60"/>
                    <a:gd name="T24" fmla="*/ 18 w 90"/>
                    <a:gd name="T25" fmla="*/ 13 h 60"/>
                    <a:gd name="T26" fmla="*/ 11 w 90"/>
                    <a:gd name="T27" fmla="*/ 18 h 60"/>
                    <a:gd name="T28" fmla="*/ 7 w 90"/>
                    <a:gd name="T29" fmla="*/ 23 h 60"/>
                    <a:gd name="T30" fmla="*/ 3 w 90"/>
                    <a:gd name="T31" fmla="*/ 27 h 60"/>
                    <a:gd name="T32" fmla="*/ 1 w 90"/>
                    <a:gd name="T33" fmla="*/ 32 h 60"/>
                    <a:gd name="T34" fmla="*/ 0 w 90"/>
                    <a:gd name="T35" fmla="*/ 38 h 60"/>
                    <a:gd name="T36" fmla="*/ 0 w 90"/>
                    <a:gd name="T37" fmla="*/ 43 h 60"/>
                    <a:gd name="T38" fmla="*/ 2 w 90"/>
                    <a:gd name="T39" fmla="*/ 47 h 60"/>
                    <a:gd name="T40" fmla="*/ 5 w 90"/>
                    <a:gd name="T41" fmla="*/ 51 h 60"/>
                    <a:gd name="T42" fmla="*/ 10 w 90"/>
                    <a:gd name="T43" fmla="*/ 54 h 60"/>
                    <a:gd name="T44" fmla="*/ 15 w 90"/>
                    <a:gd name="T45" fmla="*/ 55 h 60"/>
                    <a:gd name="T46" fmla="*/ 22 w 90"/>
                    <a:gd name="T47" fmla="*/ 58 h 60"/>
                    <a:gd name="T48" fmla="*/ 29 w 90"/>
                    <a:gd name="T49" fmla="*/ 59 h 60"/>
                    <a:gd name="T50" fmla="*/ 36 w 90"/>
                    <a:gd name="T51" fmla="*/ 60 h 60"/>
                    <a:gd name="T52" fmla="*/ 44 w 90"/>
                    <a:gd name="T53" fmla="*/ 59 h 60"/>
                    <a:gd name="T54" fmla="*/ 52 w 90"/>
                    <a:gd name="T55" fmla="*/ 57 h 60"/>
                    <a:gd name="T56" fmla="*/ 59 w 90"/>
                    <a:gd name="T57" fmla="*/ 54 h 60"/>
                    <a:gd name="T58" fmla="*/ 67 w 90"/>
                    <a:gd name="T59" fmla="*/ 51 h 60"/>
                    <a:gd name="T60" fmla="*/ 72 w 90"/>
                    <a:gd name="T61" fmla="*/ 47 h 60"/>
                    <a:gd name="T62" fmla="*/ 79 w 90"/>
                    <a:gd name="T63" fmla="*/ 42 h 60"/>
                    <a:gd name="T64" fmla="*/ 83 w 90"/>
                    <a:gd name="T65" fmla="*/ 37 h 60"/>
                    <a:gd name="T66" fmla="*/ 87 w 90"/>
                    <a:gd name="T67" fmla="*/ 33 h 60"/>
                    <a:gd name="T68" fmla="*/ 89 w 90"/>
                    <a:gd name="T69" fmla="*/ 28 h 60"/>
                    <a:gd name="T70" fmla="*/ 90 w 90"/>
                    <a:gd name="T71" fmla="*/ 22 h 60"/>
                    <a:gd name="T72" fmla="*/ 90 w 90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0" h="60">
                      <a:moveTo>
                        <a:pt x="90" y="17"/>
                      </a:moveTo>
                      <a:lnTo>
                        <a:pt x="88" y="13"/>
                      </a:lnTo>
                      <a:lnTo>
                        <a:pt x="85" y="9"/>
                      </a:lnTo>
                      <a:lnTo>
                        <a:pt x="80" y="6"/>
                      </a:lnTo>
                      <a:lnTo>
                        <a:pt x="75" y="5"/>
                      </a:lnTo>
                      <a:lnTo>
                        <a:pt x="68" y="2"/>
                      </a:lnTo>
                      <a:lnTo>
                        <a:pt x="61" y="1"/>
                      </a:lnTo>
                      <a:lnTo>
                        <a:pt x="54" y="0"/>
                      </a:lnTo>
                      <a:lnTo>
                        <a:pt x="46" y="1"/>
                      </a:lnTo>
                      <a:lnTo>
                        <a:pt x="38" y="3"/>
                      </a:lnTo>
                      <a:lnTo>
                        <a:pt x="31" y="6"/>
                      </a:lnTo>
                      <a:lnTo>
                        <a:pt x="23" y="9"/>
                      </a:lnTo>
                      <a:lnTo>
                        <a:pt x="18" y="13"/>
                      </a:lnTo>
                      <a:lnTo>
                        <a:pt x="11" y="18"/>
                      </a:lnTo>
                      <a:lnTo>
                        <a:pt x="7" y="23"/>
                      </a:lnTo>
                      <a:lnTo>
                        <a:pt x="3" y="27"/>
                      </a:lnTo>
                      <a:lnTo>
                        <a:pt x="1" y="32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1"/>
                      </a:lnTo>
                      <a:lnTo>
                        <a:pt x="10" y="54"/>
                      </a:lnTo>
                      <a:lnTo>
                        <a:pt x="15" y="55"/>
                      </a:lnTo>
                      <a:lnTo>
                        <a:pt x="22" y="58"/>
                      </a:lnTo>
                      <a:lnTo>
                        <a:pt x="29" y="59"/>
                      </a:lnTo>
                      <a:lnTo>
                        <a:pt x="36" y="60"/>
                      </a:lnTo>
                      <a:lnTo>
                        <a:pt x="44" y="59"/>
                      </a:lnTo>
                      <a:lnTo>
                        <a:pt x="52" y="57"/>
                      </a:lnTo>
                      <a:lnTo>
                        <a:pt x="59" y="54"/>
                      </a:lnTo>
                      <a:lnTo>
                        <a:pt x="67" y="51"/>
                      </a:lnTo>
                      <a:lnTo>
                        <a:pt x="72" y="47"/>
                      </a:lnTo>
                      <a:lnTo>
                        <a:pt x="79" y="42"/>
                      </a:lnTo>
                      <a:lnTo>
                        <a:pt x="83" y="37"/>
                      </a:lnTo>
                      <a:lnTo>
                        <a:pt x="87" y="33"/>
                      </a:lnTo>
                      <a:lnTo>
                        <a:pt x="89" y="28"/>
                      </a:lnTo>
                      <a:lnTo>
                        <a:pt x="90" y="22"/>
                      </a:lnTo>
                      <a:lnTo>
                        <a:pt x="90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6" name="Freeform 46">
                  <a:extLst>
                    <a:ext uri="{FF2B5EF4-FFF2-40B4-BE49-F238E27FC236}">
                      <a16:creationId xmlns:a16="http://schemas.microsoft.com/office/drawing/2014/main" id="{B5446F00-DDE2-1E2E-EA32-212EA0485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" y="701"/>
                  <a:ext cx="92" cy="60"/>
                </a:xfrm>
                <a:custGeom>
                  <a:avLst/>
                  <a:gdLst>
                    <a:gd name="T0" fmla="*/ 92 w 92"/>
                    <a:gd name="T1" fmla="*/ 17 h 60"/>
                    <a:gd name="T2" fmla="*/ 90 w 92"/>
                    <a:gd name="T3" fmla="*/ 13 h 60"/>
                    <a:gd name="T4" fmla="*/ 87 w 92"/>
                    <a:gd name="T5" fmla="*/ 8 h 60"/>
                    <a:gd name="T6" fmla="*/ 82 w 92"/>
                    <a:gd name="T7" fmla="*/ 5 h 60"/>
                    <a:gd name="T8" fmla="*/ 77 w 92"/>
                    <a:gd name="T9" fmla="*/ 2 h 60"/>
                    <a:gd name="T10" fmla="*/ 70 w 92"/>
                    <a:gd name="T11" fmla="*/ 1 h 60"/>
                    <a:gd name="T12" fmla="*/ 61 w 92"/>
                    <a:gd name="T13" fmla="*/ 0 h 60"/>
                    <a:gd name="T14" fmla="*/ 55 w 92"/>
                    <a:gd name="T15" fmla="*/ 0 h 60"/>
                    <a:gd name="T16" fmla="*/ 47 w 92"/>
                    <a:gd name="T17" fmla="*/ 0 h 60"/>
                    <a:gd name="T18" fmla="*/ 39 w 92"/>
                    <a:gd name="T19" fmla="*/ 2 h 60"/>
                    <a:gd name="T20" fmla="*/ 32 w 92"/>
                    <a:gd name="T21" fmla="*/ 5 h 60"/>
                    <a:gd name="T22" fmla="*/ 24 w 92"/>
                    <a:gd name="T23" fmla="*/ 9 h 60"/>
                    <a:gd name="T24" fmla="*/ 18 w 92"/>
                    <a:gd name="T25" fmla="*/ 12 h 60"/>
                    <a:gd name="T26" fmla="*/ 11 w 92"/>
                    <a:gd name="T27" fmla="*/ 17 h 60"/>
                    <a:gd name="T28" fmla="*/ 7 w 92"/>
                    <a:gd name="T29" fmla="*/ 23 h 60"/>
                    <a:gd name="T30" fmla="*/ 3 w 92"/>
                    <a:gd name="T31" fmla="*/ 28 h 60"/>
                    <a:gd name="T32" fmla="*/ 1 w 92"/>
                    <a:gd name="T33" fmla="*/ 31 h 60"/>
                    <a:gd name="T34" fmla="*/ 0 w 92"/>
                    <a:gd name="T35" fmla="*/ 38 h 60"/>
                    <a:gd name="T36" fmla="*/ 0 w 92"/>
                    <a:gd name="T37" fmla="*/ 43 h 60"/>
                    <a:gd name="T38" fmla="*/ 2 w 92"/>
                    <a:gd name="T39" fmla="*/ 47 h 60"/>
                    <a:gd name="T40" fmla="*/ 5 w 92"/>
                    <a:gd name="T41" fmla="*/ 52 h 60"/>
                    <a:gd name="T42" fmla="*/ 10 w 92"/>
                    <a:gd name="T43" fmla="*/ 55 h 60"/>
                    <a:gd name="T44" fmla="*/ 15 w 92"/>
                    <a:gd name="T45" fmla="*/ 58 h 60"/>
                    <a:gd name="T46" fmla="*/ 22 w 92"/>
                    <a:gd name="T47" fmla="*/ 59 h 60"/>
                    <a:gd name="T48" fmla="*/ 31 w 92"/>
                    <a:gd name="T49" fmla="*/ 60 h 60"/>
                    <a:gd name="T50" fmla="*/ 37 w 92"/>
                    <a:gd name="T51" fmla="*/ 60 h 60"/>
                    <a:gd name="T52" fmla="*/ 45 w 92"/>
                    <a:gd name="T53" fmla="*/ 60 h 60"/>
                    <a:gd name="T54" fmla="*/ 53 w 92"/>
                    <a:gd name="T55" fmla="*/ 58 h 60"/>
                    <a:gd name="T56" fmla="*/ 60 w 92"/>
                    <a:gd name="T57" fmla="*/ 55 h 60"/>
                    <a:gd name="T58" fmla="*/ 68 w 92"/>
                    <a:gd name="T59" fmla="*/ 51 h 60"/>
                    <a:gd name="T60" fmla="*/ 74 w 92"/>
                    <a:gd name="T61" fmla="*/ 48 h 60"/>
                    <a:gd name="T62" fmla="*/ 81 w 92"/>
                    <a:gd name="T63" fmla="*/ 43 h 60"/>
                    <a:gd name="T64" fmla="*/ 85 w 92"/>
                    <a:gd name="T65" fmla="*/ 37 h 60"/>
                    <a:gd name="T66" fmla="*/ 89 w 92"/>
                    <a:gd name="T67" fmla="*/ 32 h 60"/>
                    <a:gd name="T68" fmla="*/ 91 w 92"/>
                    <a:gd name="T69" fmla="*/ 29 h 60"/>
                    <a:gd name="T70" fmla="*/ 92 w 92"/>
                    <a:gd name="T71" fmla="*/ 22 h 60"/>
                    <a:gd name="T72" fmla="*/ 92 w 92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2" h="60">
                      <a:moveTo>
                        <a:pt x="92" y="17"/>
                      </a:moveTo>
                      <a:lnTo>
                        <a:pt x="90" y="13"/>
                      </a:lnTo>
                      <a:lnTo>
                        <a:pt x="87" y="8"/>
                      </a:lnTo>
                      <a:lnTo>
                        <a:pt x="82" y="5"/>
                      </a:lnTo>
                      <a:lnTo>
                        <a:pt x="77" y="2"/>
                      </a:lnTo>
                      <a:lnTo>
                        <a:pt x="70" y="1"/>
                      </a:lnTo>
                      <a:lnTo>
                        <a:pt x="61" y="0"/>
                      </a:lnTo>
                      <a:lnTo>
                        <a:pt x="55" y="0"/>
                      </a:lnTo>
                      <a:lnTo>
                        <a:pt x="47" y="0"/>
                      </a:lnTo>
                      <a:lnTo>
                        <a:pt x="39" y="2"/>
                      </a:lnTo>
                      <a:lnTo>
                        <a:pt x="32" y="5"/>
                      </a:lnTo>
                      <a:lnTo>
                        <a:pt x="24" y="9"/>
                      </a:lnTo>
                      <a:lnTo>
                        <a:pt x="18" y="12"/>
                      </a:lnTo>
                      <a:lnTo>
                        <a:pt x="11" y="17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1" y="31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2"/>
                      </a:lnTo>
                      <a:lnTo>
                        <a:pt x="10" y="55"/>
                      </a:lnTo>
                      <a:lnTo>
                        <a:pt x="15" y="58"/>
                      </a:lnTo>
                      <a:lnTo>
                        <a:pt x="22" y="59"/>
                      </a:lnTo>
                      <a:lnTo>
                        <a:pt x="31" y="60"/>
                      </a:lnTo>
                      <a:lnTo>
                        <a:pt x="37" y="60"/>
                      </a:lnTo>
                      <a:lnTo>
                        <a:pt x="45" y="60"/>
                      </a:lnTo>
                      <a:lnTo>
                        <a:pt x="53" y="58"/>
                      </a:lnTo>
                      <a:lnTo>
                        <a:pt x="60" y="55"/>
                      </a:lnTo>
                      <a:lnTo>
                        <a:pt x="68" y="51"/>
                      </a:lnTo>
                      <a:lnTo>
                        <a:pt x="74" y="48"/>
                      </a:lnTo>
                      <a:lnTo>
                        <a:pt x="81" y="43"/>
                      </a:lnTo>
                      <a:lnTo>
                        <a:pt x="85" y="37"/>
                      </a:lnTo>
                      <a:lnTo>
                        <a:pt x="89" y="32"/>
                      </a:lnTo>
                      <a:lnTo>
                        <a:pt x="91" y="29"/>
                      </a:lnTo>
                      <a:lnTo>
                        <a:pt x="92" y="22"/>
                      </a:lnTo>
                      <a:lnTo>
                        <a:pt x="92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7" name="Freeform 47">
                  <a:extLst>
                    <a:ext uri="{FF2B5EF4-FFF2-40B4-BE49-F238E27FC236}">
                      <a16:creationId xmlns:a16="http://schemas.microsoft.com/office/drawing/2014/main" id="{C64EF370-94E9-4994-DFCB-8E663AECF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0" y="661"/>
                  <a:ext cx="92" cy="60"/>
                </a:xfrm>
                <a:custGeom>
                  <a:avLst/>
                  <a:gdLst>
                    <a:gd name="T0" fmla="*/ 92 w 92"/>
                    <a:gd name="T1" fmla="*/ 17 h 60"/>
                    <a:gd name="T2" fmla="*/ 90 w 92"/>
                    <a:gd name="T3" fmla="*/ 13 h 60"/>
                    <a:gd name="T4" fmla="*/ 87 w 92"/>
                    <a:gd name="T5" fmla="*/ 8 h 60"/>
                    <a:gd name="T6" fmla="*/ 82 w 92"/>
                    <a:gd name="T7" fmla="*/ 5 h 60"/>
                    <a:gd name="T8" fmla="*/ 77 w 92"/>
                    <a:gd name="T9" fmla="*/ 2 h 60"/>
                    <a:gd name="T10" fmla="*/ 70 w 92"/>
                    <a:gd name="T11" fmla="*/ 1 h 60"/>
                    <a:gd name="T12" fmla="*/ 61 w 92"/>
                    <a:gd name="T13" fmla="*/ 0 h 60"/>
                    <a:gd name="T14" fmla="*/ 55 w 92"/>
                    <a:gd name="T15" fmla="*/ 0 h 60"/>
                    <a:gd name="T16" fmla="*/ 47 w 92"/>
                    <a:gd name="T17" fmla="*/ 0 h 60"/>
                    <a:gd name="T18" fmla="*/ 39 w 92"/>
                    <a:gd name="T19" fmla="*/ 2 h 60"/>
                    <a:gd name="T20" fmla="*/ 32 w 92"/>
                    <a:gd name="T21" fmla="*/ 5 h 60"/>
                    <a:gd name="T22" fmla="*/ 24 w 92"/>
                    <a:gd name="T23" fmla="*/ 9 h 60"/>
                    <a:gd name="T24" fmla="*/ 18 w 92"/>
                    <a:gd name="T25" fmla="*/ 12 h 60"/>
                    <a:gd name="T26" fmla="*/ 11 w 92"/>
                    <a:gd name="T27" fmla="*/ 17 h 60"/>
                    <a:gd name="T28" fmla="*/ 7 w 92"/>
                    <a:gd name="T29" fmla="*/ 23 h 60"/>
                    <a:gd name="T30" fmla="*/ 3 w 92"/>
                    <a:gd name="T31" fmla="*/ 28 h 60"/>
                    <a:gd name="T32" fmla="*/ 1 w 92"/>
                    <a:gd name="T33" fmla="*/ 31 h 60"/>
                    <a:gd name="T34" fmla="*/ 0 w 92"/>
                    <a:gd name="T35" fmla="*/ 38 h 60"/>
                    <a:gd name="T36" fmla="*/ 0 w 92"/>
                    <a:gd name="T37" fmla="*/ 43 h 60"/>
                    <a:gd name="T38" fmla="*/ 2 w 92"/>
                    <a:gd name="T39" fmla="*/ 47 h 60"/>
                    <a:gd name="T40" fmla="*/ 5 w 92"/>
                    <a:gd name="T41" fmla="*/ 52 h 60"/>
                    <a:gd name="T42" fmla="*/ 10 w 92"/>
                    <a:gd name="T43" fmla="*/ 55 h 60"/>
                    <a:gd name="T44" fmla="*/ 15 w 92"/>
                    <a:gd name="T45" fmla="*/ 58 h 60"/>
                    <a:gd name="T46" fmla="*/ 22 w 92"/>
                    <a:gd name="T47" fmla="*/ 59 h 60"/>
                    <a:gd name="T48" fmla="*/ 31 w 92"/>
                    <a:gd name="T49" fmla="*/ 60 h 60"/>
                    <a:gd name="T50" fmla="*/ 37 w 92"/>
                    <a:gd name="T51" fmla="*/ 60 h 60"/>
                    <a:gd name="T52" fmla="*/ 45 w 92"/>
                    <a:gd name="T53" fmla="*/ 60 h 60"/>
                    <a:gd name="T54" fmla="*/ 53 w 92"/>
                    <a:gd name="T55" fmla="*/ 58 h 60"/>
                    <a:gd name="T56" fmla="*/ 60 w 92"/>
                    <a:gd name="T57" fmla="*/ 55 h 60"/>
                    <a:gd name="T58" fmla="*/ 68 w 92"/>
                    <a:gd name="T59" fmla="*/ 51 h 60"/>
                    <a:gd name="T60" fmla="*/ 74 w 92"/>
                    <a:gd name="T61" fmla="*/ 48 h 60"/>
                    <a:gd name="T62" fmla="*/ 81 w 92"/>
                    <a:gd name="T63" fmla="*/ 43 h 60"/>
                    <a:gd name="T64" fmla="*/ 85 w 92"/>
                    <a:gd name="T65" fmla="*/ 37 h 60"/>
                    <a:gd name="T66" fmla="*/ 89 w 92"/>
                    <a:gd name="T67" fmla="*/ 32 h 60"/>
                    <a:gd name="T68" fmla="*/ 91 w 92"/>
                    <a:gd name="T69" fmla="*/ 29 h 60"/>
                    <a:gd name="T70" fmla="*/ 92 w 92"/>
                    <a:gd name="T71" fmla="*/ 22 h 60"/>
                    <a:gd name="T72" fmla="*/ 92 w 92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2" h="60">
                      <a:moveTo>
                        <a:pt x="92" y="17"/>
                      </a:moveTo>
                      <a:lnTo>
                        <a:pt x="90" y="13"/>
                      </a:lnTo>
                      <a:lnTo>
                        <a:pt x="87" y="8"/>
                      </a:lnTo>
                      <a:lnTo>
                        <a:pt x="82" y="5"/>
                      </a:lnTo>
                      <a:lnTo>
                        <a:pt x="77" y="2"/>
                      </a:lnTo>
                      <a:lnTo>
                        <a:pt x="70" y="1"/>
                      </a:lnTo>
                      <a:lnTo>
                        <a:pt x="61" y="0"/>
                      </a:lnTo>
                      <a:lnTo>
                        <a:pt x="55" y="0"/>
                      </a:lnTo>
                      <a:lnTo>
                        <a:pt x="47" y="0"/>
                      </a:lnTo>
                      <a:lnTo>
                        <a:pt x="39" y="2"/>
                      </a:lnTo>
                      <a:lnTo>
                        <a:pt x="32" y="5"/>
                      </a:lnTo>
                      <a:lnTo>
                        <a:pt x="24" y="9"/>
                      </a:lnTo>
                      <a:lnTo>
                        <a:pt x="18" y="12"/>
                      </a:lnTo>
                      <a:lnTo>
                        <a:pt x="11" y="17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1" y="31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2"/>
                      </a:lnTo>
                      <a:lnTo>
                        <a:pt x="10" y="55"/>
                      </a:lnTo>
                      <a:lnTo>
                        <a:pt x="15" y="58"/>
                      </a:lnTo>
                      <a:lnTo>
                        <a:pt x="22" y="59"/>
                      </a:lnTo>
                      <a:lnTo>
                        <a:pt x="31" y="60"/>
                      </a:lnTo>
                      <a:lnTo>
                        <a:pt x="37" y="60"/>
                      </a:lnTo>
                      <a:lnTo>
                        <a:pt x="45" y="60"/>
                      </a:lnTo>
                      <a:lnTo>
                        <a:pt x="53" y="58"/>
                      </a:lnTo>
                      <a:lnTo>
                        <a:pt x="60" y="55"/>
                      </a:lnTo>
                      <a:lnTo>
                        <a:pt x="68" y="51"/>
                      </a:lnTo>
                      <a:lnTo>
                        <a:pt x="74" y="48"/>
                      </a:lnTo>
                      <a:lnTo>
                        <a:pt x="81" y="43"/>
                      </a:lnTo>
                      <a:lnTo>
                        <a:pt x="85" y="37"/>
                      </a:lnTo>
                      <a:lnTo>
                        <a:pt x="89" y="32"/>
                      </a:lnTo>
                      <a:lnTo>
                        <a:pt x="91" y="29"/>
                      </a:lnTo>
                      <a:lnTo>
                        <a:pt x="92" y="22"/>
                      </a:lnTo>
                      <a:lnTo>
                        <a:pt x="92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8" name="Freeform 48">
                  <a:extLst>
                    <a:ext uri="{FF2B5EF4-FFF2-40B4-BE49-F238E27FC236}">
                      <a16:creationId xmlns:a16="http://schemas.microsoft.com/office/drawing/2014/main" id="{84189103-D5C6-4CE2-86E9-6CB97B13F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769"/>
                  <a:ext cx="477" cy="158"/>
                </a:xfrm>
                <a:custGeom>
                  <a:avLst/>
                  <a:gdLst>
                    <a:gd name="T0" fmla="*/ 17 w 477"/>
                    <a:gd name="T1" fmla="*/ 116 h 158"/>
                    <a:gd name="T2" fmla="*/ 174 w 477"/>
                    <a:gd name="T3" fmla="*/ 86 h 158"/>
                    <a:gd name="T4" fmla="*/ 319 w 477"/>
                    <a:gd name="T5" fmla="*/ 50 h 158"/>
                    <a:gd name="T6" fmla="*/ 462 w 477"/>
                    <a:gd name="T7" fmla="*/ 0 h 158"/>
                    <a:gd name="T8" fmla="*/ 477 w 477"/>
                    <a:gd name="T9" fmla="*/ 16 h 158"/>
                    <a:gd name="T10" fmla="*/ 467 w 477"/>
                    <a:gd name="T11" fmla="*/ 46 h 158"/>
                    <a:gd name="T12" fmla="*/ 421 w 477"/>
                    <a:gd name="T13" fmla="*/ 58 h 158"/>
                    <a:gd name="T14" fmla="*/ 295 w 477"/>
                    <a:gd name="T15" fmla="*/ 76 h 158"/>
                    <a:gd name="T16" fmla="*/ 162 w 477"/>
                    <a:gd name="T17" fmla="*/ 116 h 158"/>
                    <a:gd name="T18" fmla="*/ 75 w 477"/>
                    <a:gd name="T19" fmla="*/ 130 h 158"/>
                    <a:gd name="T20" fmla="*/ 23 w 477"/>
                    <a:gd name="T21" fmla="*/ 158 h 158"/>
                    <a:gd name="T22" fmla="*/ 0 w 477"/>
                    <a:gd name="T23" fmla="*/ 140 h 158"/>
                    <a:gd name="T24" fmla="*/ 17 w 477"/>
                    <a:gd name="T25" fmla="*/ 116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7" h="158">
                      <a:moveTo>
                        <a:pt x="17" y="116"/>
                      </a:moveTo>
                      <a:lnTo>
                        <a:pt x="174" y="86"/>
                      </a:lnTo>
                      <a:lnTo>
                        <a:pt x="319" y="50"/>
                      </a:lnTo>
                      <a:lnTo>
                        <a:pt x="462" y="0"/>
                      </a:lnTo>
                      <a:lnTo>
                        <a:pt x="477" y="16"/>
                      </a:lnTo>
                      <a:lnTo>
                        <a:pt x="467" y="46"/>
                      </a:lnTo>
                      <a:lnTo>
                        <a:pt x="421" y="58"/>
                      </a:lnTo>
                      <a:lnTo>
                        <a:pt x="295" y="76"/>
                      </a:lnTo>
                      <a:lnTo>
                        <a:pt x="162" y="116"/>
                      </a:lnTo>
                      <a:lnTo>
                        <a:pt x="75" y="130"/>
                      </a:lnTo>
                      <a:lnTo>
                        <a:pt x="23" y="158"/>
                      </a:lnTo>
                      <a:lnTo>
                        <a:pt x="0" y="140"/>
                      </a:lnTo>
                      <a:lnTo>
                        <a:pt x="17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9" name="Freeform 49">
                  <a:extLst>
                    <a:ext uri="{FF2B5EF4-FFF2-40B4-BE49-F238E27FC236}">
                      <a16:creationId xmlns:a16="http://schemas.microsoft.com/office/drawing/2014/main" id="{786C8DB6-4710-9D19-61A3-FA3C37C207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987"/>
                  <a:ext cx="270" cy="78"/>
                </a:xfrm>
                <a:custGeom>
                  <a:avLst/>
                  <a:gdLst>
                    <a:gd name="T0" fmla="*/ 4 w 270"/>
                    <a:gd name="T1" fmla="*/ 40 h 78"/>
                    <a:gd name="T2" fmla="*/ 117 w 270"/>
                    <a:gd name="T3" fmla="*/ 21 h 78"/>
                    <a:gd name="T4" fmla="*/ 241 w 270"/>
                    <a:gd name="T5" fmla="*/ 0 h 78"/>
                    <a:gd name="T6" fmla="*/ 270 w 270"/>
                    <a:gd name="T7" fmla="*/ 13 h 78"/>
                    <a:gd name="T8" fmla="*/ 252 w 270"/>
                    <a:gd name="T9" fmla="*/ 38 h 78"/>
                    <a:gd name="T10" fmla="*/ 158 w 270"/>
                    <a:gd name="T11" fmla="*/ 44 h 78"/>
                    <a:gd name="T12" fmla="*/ 47 w 270"/>
                    <a:gd name="T13" fmla="*/ 65 h 78"/>
                    <a:gd name="T14" fmla="*/ 0 w 270"/>
                    <a:gd name="T15" fmla="*/ 78 h 78"/>
                    <a:gd name="T16" fmla="*/ 4 w 270"/>
                    <a:gd name="T17" fmla="*/ 4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0" h="78">
                      <a:moveTo>
                        <a:pt x="4" y="40"/>
                      </a:moveTo>
                      <a:lnTo>
                        <a:pt x="117" y="21"/>
                      </a:lnTo>
                      <a:lnTo>
                        <a:pt x="241" y="0"/>
                      </a:lnTo>
                      <a:lnTo>
                        <a:pt x="270" y="13"/>
                      </a:lnTo>
                      <a:lnTo>
                        <a:pt x="252" y="38"/>
                      </a:lnTo>
                      <a:lnTo>
                        <a:pt x="158" y="44"/>
                      </a:lnTo>
                      <a:lnTo>
                        <a:pt x="47" y="65"/>
                      </a:lnTo>
                      <a:lnTo>
                        <a:pt x="0" y="78"/>
                      </a:lnTo>
                      <a:lnTo>
                        <a:pt x="4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0" name="Freeform 50">
                  <a:extLst>
                    <a:ext uri="{FF2B5EF4-FFF2-40B4-BE49-F238E27FC236}">
                      <a16:creationId xmlns:a16="http://schemas.microsoft.com/office/drawing/2014/main" id="{2040D17E-47B8-1B92-B233-13B8992BA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" y="913"/>
                  <a:ext cx="259" cy="76"/>
                </a:xfrm>
                <a:custGeom>
                  <a:avLst/>
                  <a:gdLst>
                    <a:gd name="T0" fmla="*/ 245 w 259"/>
                    <a:gd name="T1" fmla="*/ 0 h 76"/>
                    <a:gd name="T2" fmla="*/ 133 w 259"/>
                    <a:gd name="T3" fmla="*/ 15 h 76"/>
                    <a:gd name="T4" fmla="*/ 18 w 259"/>
                    <a:gd name="T5" fmla="*/ 38 h 76"/>
                    <a:gd name="T6" fmla="*/ 0 w 259"/>
                    <a:gd name="T7" fmla="*/ 57 h 76"/>
                    <a:gd name="T8" fmla="*/ 10 w 259"/>
                    <a:gd name="T9" fmla="*/ 76 h 76"/>
                    <a:gd name="T10" fmla="*/ 39 w 259"/>
                    <a:gd name="T11" fmla="*/ 72 h 76"/>
                    <a:gd name="T12" fmla="*/ 153 w 259"/>
                    <a:gd name="T13" fmla="*/ 38 h 76"/>
                    <a:gd name="T14" fmla="*/ 259 w 259"/>
                    <a:gd name="T15" fmla="*/ 27 h 76"/>
                    <a:gd name="T16" fmla="*/ 245 w 259"/>
                    <a:gd name="T17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9" h="76">
                      <a:moveTo>
                        <a:pt x="245" y="0"/>
                      </a:moveTo>
                      <a:lnTo>
                        <a:pt x="133" y="15"/>
                      </a:lnTo>
                      <a:lnTo>
                        <a:pt x="18" y="38"/>
                      </a:lnTo>
                      <a:lnTo>
                        <a:pt x="0" y="57"/>
                      </a:lnTo>
                      <a:lnTo>
                        <a:pt x="10" y="76"/>
                      </a:lnTo>
                      <a:lnTo>
                        <a:pt x="39" y="72"/>
                      </a:lnTo>
                      <a:lnTo>
                        <a:pt x="153" y="38"/>
                      </a:lnTo>
                      <a:lnTo>
                        <a:pt x="259" y="27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1" name="Freeform 51">
                  <a:extLst>
                    <a:ext uri="{FF2B5EF4-FFF2-40B4-BE49-F238E27FC236}">
                      <a16:creationId xmlns:a16="http://schemas.microsoft.com/office/drawing/2014/main" id="{0BA8034E-279F-D4A2-0B4B-58759327E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3" y="1063"/>
                  <a:ext cx="122" cy="51"/>
                </a:xfrm>
                <a:custGeom>
                  <a:avLst/>
                  <a:gdLst>
                    <a:gd name="T0" fmla="*/ 14 w 122"/>
                    <a:gd name="T1" fmla="*/ 13 h 51"/>
                    <a:gd name="T2" fmla="*/ 112 w 122"/>
                    <a:gd name="T3" fmla="*/ 0 h 51"/>
                    <a:gd name="T4" fmla="*/ 122 w 122"/>
                    <a:gd name="T5" fmla="*/ 20 h 51"/>
                    <a:gd name="T6" fmla="*/ 98 w 122"/>
                    <a:gd name="T7" fmla="*/ 47 h 51"/>
                    <a:gd name="T8" fmla="*/ 31 w 122"/>
                    <a:gd name="T9" fmla="*/ 51 h 51"/>
                    <a:gd name="T10" fmla="*/ 0 w 122"/>
                    <a:gd name="T11" fmla="*/ 40 h 51"/>
                    <a:gd name="T12" fmla="*/ 14 w 122"/>
                    <a:gd name="T13" fmla="*/ 1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2" h="51">
                      <a:moveTo>
                        <a:pt x="14" y="13"/>
                      </a:moveTo>
                      <a:lnTo>
                        <a:pt x="112" y="0"/>
                      </a:lnTo>
                      <a:lnTo>
                        <a:pt x="122" y="20"/>
                      </a:lnTo>
                      <a:lnTo>
                        <a:pt x="98" y="47"/>
                      </a:lnTo>
                      <a:lnTo>
                        <a:pt x="31" y="51"/>
                      </a:lnTo>
                      <a:lnTo>
                        <a:pt x="0" y="40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2" name="Freeform 52">
                  <a:extLst>
                    <a:ext uri="{FF2B5EF4-FFF2-40B4-BE49-F238E27FC236}">
                      <a16:creationId xmlns:a16="http://schemas.microsoft.com/office/drawing/2014/main" id="{BE77764D-375A-8307-1519-C247EB9D6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" y="1106"/>
                  <a:ext cx="105" cy="60"/>
                </a:xfrm>
                <a:custGeom>
                  <a:avLst/>
                  <a:gdLst>
                    <a:gd name="T0" fmla="*/ 0 w 105"/>
                    <a:gd name="T1" fmla="*/ 16 h 60"/>
                    <a:gd name="T2" fmla="*/ 105 w 105"/>
                    <a:gd name="T3" fmla="*/ 0 h 60"/>
                    <a:gd name="T4" fmla="*/ 105 w 105"/>
                    <a:gd name="T5" fmla="*/ 33 h 60"/>
                    <a:gd name="T6" fmla="*/ 74 w 105"/>
                    <a:gd name="T7" fmla="*/ 49 h 60"/>
                    <a:gd name="T8" fmla="*/ 6 w 105"/>
                    <a:gd name="T9" fmla="*/ 60 h 60"/>
                    <a:gd name="T10" fmla="*/ 0 w 105"/>
                    <a:gd name="T11" fmla="*/ 1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60">
                      <a:moveTo>
                        <a:pt x="0" y="16"/>
                      </a:moveTo>
                      <a:lnTo>
                        <a:pt x="105" y="0"/>
                      </a:lnTo>
                      <a:lnTo>
                        <a:pt x="105" y="33"/>
                      </a:lnTo>
                      <a:lnTo>
                        <a:pt x="74" y="49"/>
                      </a:lnTo>
                      <a:lnTo>
                        <a:pt x="6" y="6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3" name="Freeform 53">
                  <a:extLst>
                    <a:ext uri="{FF2B5EF4-FFF2-40B4-BE49-F238E27FC236}">
                      <a16:creationId xmlns:a16="http://schemas.microsoft.com/office/drawing/2014/main" id="{2EC18C50-9D23-7A3E-FAB7-2C397CEDE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1125"/>
                  <a:ext cx="87" cy="58"/>
                </a:xfrm>
                <a:custGeom>
                  <a:avLst/>
                  <a:gdLst>
                    <a:gd name="T0" fmla="*/ 10 w 87"/>
                    <a:gd name="T1" fmla="*/ 11 h 58"/>
                    <a:gd name="T2" fmla="*/ 87 w 87"/>
                    <a:gd name="T3" fmla="*/ 0 h 58"/>
                    <a:gd name="T4" fmla="*/ 87 w 87"/>
                    <a:gd name="T5" fmla="*/ 47 h 58"/>
                    <a:gd name="T6" fmla="*/ 0 w 87"/>
                    <a:gd name="T7" fmla="*/ 58 h 58"/>
                    <a:gd name="T8" fmla="*/ 10 w 87"/>
                    <a:gd name="T9" fmla="*/ 1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58">
                      <a:moveTo>
                        <a:pt x="10" y="11"/>
                      </a:moveTo>
                      <a:lnTo>
                        <a:pt x="87" y="0"/>
                      </a:lnTo>
                      <a:lnTo>
                        <a:pt x="87" y="47"/>
                      </a:lnTo>
                      <a:lnTo>
                        <a:pt x="0" y="58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4" name="Freeform 54">
                  <a:extLst>
                    <a:ext uri="{FF2B5EF4-FFF2-40B4-BE49-F238E27FC236}">
                      <a16:creationId xmlns:a16="http://schemas.microsoft.com/office/drawing/2014/main" id="{5BA76021-8567-FB83-B032-CA462AD49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" y="1444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5" name="Freeform 55">
                  <a:extLst>
                    <a:ext uri="{FF2B5EF4-FFF2-40B4-BE49-F238E27FC236}">
                      <a16:creationId xmlns:a16="http://schemas.microsoft.com/office/drawing/2014/main" id="{90903E49-9FFE-6011-F39E-2512A57DC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" y="1404"/>
                  <a:ext cx="56" cy="44"/>
                </a:xfrm>
                <a:custGeom>
                  <a:avLst/>
                  <a:gdLst>
                    <a:gd name="T0" fmla="*/ 55 w 56"/>
                    <a:gd name="T1" fmla="*/ 15 h 44"/>
                    <a:gd name="T2" fmla="*/ 54 w 56"/>
                    <a:gd name="T3" fmla="*/ 11 h 44"/>
                    <a:gd name="T4" fmla="*/ 51 w 56"/>
                    <a:gd name="T5" fmla="*/ 7 h 44"/>
                    <a:gd name="T6" fmla="*/ 49 w 56"/>
                    <a:gd name="T7" fmla="*/ 5 h 44"/>
                    <a:gd name="T8" fmla="*/ 44 w 56"/>
                    <a:gd name="T9" fmla="*/ 1 h 44"/>
                    <a:gd name="T10" fmla="*/ 40 w 56"/>
                    <a:gd name="T11" fmla="*/ 0 h 44"/>
                    <a:gd name="T12" fmla="*/ 37 w 56"/>
                    <a:gd name="T13" fmla="*/ 0 h 44"/>
                    <a:gd name="T14" fmla="*/ 33 w 56"/>
                    <a:gd name="T15" fmla="*/ 0 h 44"/>
                    <a:gd name="T16" fmla="*/ 27 w 56"/>
                    <a:gd name="T17" fmla="*/ 0 h 44"/>
                    <a:gd name="T18" fmla="*/ 22 w 56"/>
                    <a:gd name="T19" fmla="*/ 1 h 44"/>
                    <a:gd name="T20" fmla="*/ 18 w 56"/>
                    <a:gd name="T21" fmla="*/ 2 h 44"/>
                    <a:gd name="T22" fmla="*/ 14 w 56"/>
                    <a:gd name="T23" fmla="*/ 5 h 44"/>
                    <a:gd name="T24" fmla="*/ 9 w 56"/>
                    <a:gd name="T25" fmla="*/ 7 h 44"/>
                    <a:gd name="T26" fmla="*/ 7 w 56"/>
                    <a:gd name="T27" fmla="*/ 10 h 44"/>
                    <a:gd name="T28" fmla="*/ 5 w 56"/>
                    <a:gd name="T29" fmla="*/ 13 h 44"/>
                    <a:gd name="T30" fmla="*/ 2 w 56"/>
                    <a:gd name="T31" fmla="*/ 17 h 44"/>
                    <a:gd name="T32" fmla="*/ 0 w 56"/>
                    <a:gd name="T33" fmla="*/ 22 h 44"/>
                    <a:gd name="T34" fmla="*/ 0 w 56"/>
                    <a:gd name="T35" fmla="*/ 26 h 44"/>
                    <a:gd name="T36" fmla="*/ 1 w 56"/>
                    <a:gd name="T37" fmla="*/ 29 h 44"/>
                    <a:gd name="T38" fmla="*/ 2 w 56"/>
                    <a:gd name="T39" fmla="*/ 33 h 44"/>
                    <a:gd name="T40" fmla="*/ 5 w 56"/>
                    <a:gd name="T41" fmla="*/ 37 h 44"/>
                    <a:gd name="T42" fmla="*/ 7 w 56"/>
                    <a:gd name="T43" fmla="*/ 39 h 44"/>
                    <a:gd name="T44" fmla="*/ 12 w 56"/>
                    <a:gd name="T45" fmla="*/ 43 h 44"/>
                    <a:gd name="T46" fmla="*/ 16 w 56"/>
                    <a:gd name="T47" fmla="*/ 44 h 44"/>
                    <a:gd name="T48" fmla="*/ 19 w 56"/>
                    <a:gd name="T49" fmla="*/ 44 h 44"/>
                    <a:gd name="T50" fmla="*/ 23 w 56"/>
                    <a:gd name="T51" fmla="*/ 44 h 44"/>
                    <a:gd name="T52" fmla="*/ 29 w 56"/>
                    <a:gd name="T53" fmla="*/ 44 h 44"/>
                    <a:gd name="T54" fmla="*/ 34 w 56"/>
                    <a:gd name="T55" fmla="*/ 43 h 44"/>
                    <a:gd name="T56" fmla="*/ 39 w 56"/>
                    <a:gd name="T57" fmla="*/ 42 h 44"/>
                    <a:gd name="T58" fmla="*/ 42 w 56"/>
                    <a:gd name="T59" fmla="*/ 39 h 44"/>
                    <a:gd name="T60" fmla="*/ 47 w 56"/>
                    <a:gd name="T61" fmla="*/ 37 h 44"/>
                    <a:gd name="T62" fmla="*/ 49 w 56"/>
                    <a:gd name="T63" fmla="*/ 34 h 44"/>
                    <a:gd name="T64" fmla="*/ 51 w 56"/>
                    <a:gd name="T65" fmla="*/ 31 h 44"/>
                    <a:gd name="T66" fmla="*/ 54 w 56"/>
                    <a:gd name="T67" fmla="*/ 27 h 44"/>
                    <a:gd name="T68" fmla="*/ 56 w 56"/>
                    <a:gd name="T69" fmla="*/ 22 h 44"/>
                    <a:gd name="T70" fmla="*/ 56 w 56"/>
                    <a:gd name="T71" fmla="*/ 18 h 44"/>
                    <a:gd name="T72" fmla="*/ 55 w 56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6" h="44">
                      <a:moveTo>
                        <a:pt x="55" y="15"/>
                      </a:moveTo>
                      <a:lnTo>
                        <a:pt x="54" y="11"/>
                      </a:lnTo>
                      <a:lnTo>
                        <a:pt x="51" y="7"/>
                      </a:lnTo>
                      <a:lnTo>
                        <a:pt x="49" y="5"/>
                      </a:lnTo>
                      <a:lnTo>
                        <a:pt x="44" y="1"/>
                      </a:lnTo>
                      <a:lnTo>
                        <a:pt x="40" y="0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27" y="0"/>
                      </a:lnTo>
                      <a:lnTo>
                        <a:pt x="22" y="1"/>
                      </a:lnTo>
                      <a:lnTo>
                        <a:pt x="18" y="2"/>
                      </a:lnTo>
                      <a:lnTo>
                        <a:pt x="14" y="5"/>
                      </a:lnTo>
                      <a:lnTo>
                        <a:pt x="9" y="7"/>
                      </a:lnTo>
                      <a:lnTo>
                        <a:pt x="7" y="10"/>
                      </a:lnTo>
                      <a:lnTo>
                        <a:pt x="5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2" y="43"/>
                      </a:lnTo>
                      <a:lnTo>
                        <a:pt x="16" y="44"/>
                      </a:lnTo>
                      <a:lnTo>
                        <a:pt x="19" y="44"/>
                      </a:lnTo>
                      <a:lnTo>
                        <a:pt x="23" y="44"/>
                      </a:lnTo>
                      <a:lnTo>
                        <a:pt x="29" y="44"/>
                      </a:lnTo>
                      <a:lnTo>
                        <a:pt x="34" y="43"/>
                      </a:lnTo>
                      <a:lnTo>
                        <a:pt x="39" y="42"/>
                      </a:lnTo>
                      <a:lnTo>
                        <a:pt x="42" y="39"/>
                      </a:lnTo>
                      <a:lnTo>
                        <a:pt x="47" y="37"/>
                      </a:lnTo>
                      <a:lnTo>
                        <a:pt x="49" y="34"/>
                      </a:lnTo>
                      <a:lnTo>
                        <a:pt x="51" y="31"/>
                      </a:lnTo>
                      <a:lnTo>
                        <a:pt x="54" y="27"/>
                      </a:lnTo>
                      <a:lnTo>
                        <a:pt x="56" y="22"/>
                      </a:lnTo>
                      <a:lnTo>
                        <a:pt x="56" y="18"/>
                      </a:lnTo>
                      <a:lnTo>
                        <a:pt x="55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6" name="Freeform 56">
                  <a:extLst>
                    <a:ext uri="{FF2B5EF4-FFF2-40B4-BE49-F238E27FC236}">
                      <a16:creationId xmlns:a16="http://schemas.microsoft.com/office/drawing/2014/main" id="{6F6EBBF4-7AAB-FE1E-5159-33F9F52848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" y="1359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7" name="Freeform 57">
                  <a:extLst>
                    <a:ext uri="{FF2B5EF4-FFF2-40B4-BE49-F238E27FC236}">
                      <a16:creationId xmlns:a16="http://schemas.microsoft.com/office/drawing/2014/main" id="{9EA81128-6FDA-EEA1-45EC-FBE202ED8A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" y="1319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8" name="Freeform 58">
                  <a:extLst>
                    <a:ext uri="{FF2B5EF4-FFF2-40B4-BE49-F238E27FC236}">
                      <a16:creationId xmlns:a16="http://schemas.microsoft.com/office/drawing/2014/main" id="{74AC9617-4CC6-9D62-988A-627E95B4E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" y="1442"/>
                  <a:ext cx="565" cy="162"/>
                </a:xfrm>
                <a:custGeom>
                  <a:avLst/>
                  <a:gdLst>
                    <a:gd name="T0" fmla="*/ 17 w 565"/>
                    <a:gd name="T1" fmla="*/ 120 h 162"/>
                    <a:gd name="T2" fmla="*/ 145 w 565"/>
                    <a:gd name="T3" fmla="*/ 102 h 162"/>
                    <a:gd name="T4" fmla="*/ 283 w 565"/>
                    <a:gd name="T5" fmla="*/ 68 h 162"/>
                    <a:gd name="T6" fmla="*/ 405 w 565"/>
                    <a:gd name="T7" fmla="*/ 36 h 162"/>
                    <a:gd name="T8" fmla="*/ 542 w 565"/>
                    <a:gd name="T9" fmla="*/ 0 h 162"/>
                    <a:gd name="T10" fmla="*/ 565 w 565"/>
                    <a:gd name="T11" fmla="*/ 8 h 162"/>
                    <a:gd name="T12" fmla="*/ 555 w 565"/>
                    <a:gd name="T13" fmla="*/ 26 h 162"/>
                    <a:gd name="T14" fmla="*/ 498 w 565"/>
                    <a:gd name="T15" fmla="*/ 38 h 162"/>
                    <a:gd name="T16" fmla="*/ 380 w 565"/>
                    <a:gd name="T17" fmla="*/ 66 h 162"/>
                    <a:gd name="T18" fmla="*/ 233 w 565"/>
                    <a:gd name="T19" fmla="*/ 104 h 162"/>
                    <a:gd name="T20" fmla="*/ 118 w 565"/>
                    <a:gd name="T21" fmla="*/ 134 h 162"/>
                    <a:gd name="T22" fmla="*/ 35 w 565"/>
                    <a:gd name="T23" fmla="*/ 162 h 162"/>
                    <a:gd name="T24" fmla="*/ 0 w 565"/>
                    <a:gd name="T25" fmla="*/ 152 h 162"/>
                    <a:gd name="T26" fmla="*/ 17 w 565"/>
                    <a:gd name="T27" fmla="*/ 12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5" h="162">
                      <a:moveTo>
                        <a:pt x="17" y="120"/>
                      </a:moveTo>
                      <a:lnTo>
                        <a:pt x="145" y="102"/>
                      </a:lnTo>
                      <a:lnTo>
                        <a:pt x="283" y="68"/>
                      </a:lnTo>
                      <a:lnTo>
                        <a:pt x="405" y="36"/>
                      </a:lnTo>
                      <a:lnTo>
                        <a:pt x="542" y="0"/>
                      </a:lnTo>
                      <a:lnTo>
                        <a:pt x="565" y="8"/>
                      </a:lnTo>
                      <a:lnTo>
                        <a:pt x="555" y="26"/>
                      </a:lnTo>
                      <a:lnTo>
                        <a:pt x="498" y="38"/>
                      </a:lnTo>
                      <a:lnTo>
                        <a:pt x="380" y="66"/>
                      </a:lnTo>
                      <a:lnTo>
                        <a:pt x="233" y="104"/>
                      </a:lnTo>
                      <a:lnTo>
                        <a:pt x="118" y="134"/>
                      </a:lnTo>
                      <a:lnTo>
                        <a:pt x="35" y="162"/>
                      </a:lnTo>
                      <a:lnTo>
                        <a:pt x="0" y="152"/>
                      </a:lnTo>
                      <a:lnTo>
                        <a:pt x="17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9" name="Freeform 59">
                  <a:extLst>
                    <a:ext uri="{FF2B5EF4-FFF2-40B4-BE49-F238E27FC236}">
                      <a16:creationId xmlns:a16="http://schemas.microsoft.com/office/drawing/2014/main" id="{82BD05D3-9BC6-DD14-37AF-295E6F3CC0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" y="1539"/>
                  <a:ext cx="606" cy="259"/>
                </a:xfrm>
                <a:custGeom>
                  <a:avLst/>
                  <a:gdLst>
                    <a:gd name="T0" fmla="*/ 117 w 606"/>
                    <a:gd name="T1" fmla="*/ 131 h 259"/>
                    <a:gd name="T2" fmla="*/ 271 w 606"/>
                    <a:gd name="T3" fmla="*/ 88 h 259"/>
                    <a:gd name="T4" fmla="*/ 408 w 606"/>
                    <a:gd name="T5" fmla="*/ 49 h 259"/>
                    <a:gd name="T6" fmla="*/ 525 w 606"/>
                    <a:gd name="T7" fmla="*/ 20 h 259"/>
                    <a:gd name="T8" fmla="*/ 598 w 606"/>
                    <a:gd name="T9" fmla="*/ 0 h 259"/>
                    <a:gd name="T10" fmla="*/ 606 w 606"/>
                    <a:gd name="T11" fmla="*/ 26 h 259"/>
                    <a:gd name="T12" fmla="*/ 594 w 606"/>
                    <a:gd name="T13" fmla="*/ 77 h 259"/>
                    <a:gd name="T14" fmla="*/ 473 w 606"/>
                    <a:gd name="T15" fmla="*/ 112 h 259"/>
                    <a:gd name="T16" fmla="*/ 273 w 606"/>
                    <a:gd name="T17" fmla="*/ 161 h 259"/>
                    <a:gd name="T18" fmla="*/ 117 w 606"/>
                    <a:gd name="T19" fmla="*/ 218 h 259"/>
                    <a:gd name="T20" fmla="*/ 23 w 606"/>
                    <a:gd name="T21" fmla="*/ 259 h 259"/>
                    <a:gd name="T22" fmla="*/ 0 w 606"/>
                    <a:gd name="T23" fmla="*/ 249 h 259"/>
                    <a:gd name="T24" fmla="*/ 0 w 606"/>
                    <a:gd name="T25" fmla="*/ 208 h 259"/>
                    <a:gd name="T26" fmla="*/ 23 w 606"/>
                    <a:gd name="T27" fmla="*/ 137 h 259"/>
                    <a:gd name="T28" fmla="*/ 60 w 606"/>
                    <a:gd name="T29" fmla="*/ 141 h 259"/>
                    <a:gd name="T30" fmla="*/ 35 w 606"/>
                    <a:gd name="T31" fmla="*/ 173 h 259"/>
                    <a:gd name="T32" fmla="*/ 29 w 606"/>
                    <a:gd name="T33" fmla="*/ 220 h 259"/>
                    <a:gd name="T34" fmla="*/ 52 w 606"/>
                    <a:gd name="T35" fmla="*/ 218 h 259"/>
                    <a:gd name="T36" fmla="*/ 158 w 606"/>
                    <a:gd name="T37" fmla="*/ 182 h 259"/>
                    <a:gd name="T38" fmla="*/ 319 w 606"/>
                    <a:gd name="T39" fmla="*/ 130 h 259"/>
                    <a:gd name="T40" fmla="*/ 456 w 606"/>
                    <a:gd name="T41" fmla="*/ 94 h 259"/>
                    <a:gd name="T42" fmla="*/ 543 w 606"/>
                    <a:gd name="T43" fmla="*/ 65 h 259"/>
                    <a:gd name="T44" fmla="*/ 575 w 606"/>
                    <a:gd name="T45" fmla="*/ 59 h 259"/>
                    <a:gd name="T46" fmla="*/ 581 w 606"/>
                    <a:gd name="T47" fmla="*/ 24 h 259"/>
                    <a:gd name="T48" fmla="*/ 473 w 606"/>
                    <a:gd name="T49" fmla="*/ 55 h 259"/>
                    <a:gd name="T50" fmla="*/ 317 w 606"/>
                    <a:gd name="T51" fmla="*/ 90 h 259"/>
                    <a:gd name="T52" fmla="*/ 185 w 606"/>
                    <a:gd name="T53" fmla="*/ 131 h 259"/>
                    <a:gd name="T54" fmla="*/ 71 w 606"/>
                    <a:gd name="T55" fmla="*/ 165 h 259"/>
                    <a:gd name="T56" fmla="*/ 83 w 606"/>
                    <a:gd name="T57" fmla="*/ 137 h 259"/>
                    <a:gd name="T58" fmla="*/ 117 w 606"/>
                    <a:gd name="T59" fmla="*/ 131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06" h="259">
                      <a:moveTo>
                        <a:pt x="117" y="131"/>
                      </a:moveTo>
                      <a:lnTo>
                        <a:pt x="271" y="88"/>
                      </a:lnTo>
                      <a:lnTo>
                        <a:pt x="408" y="49"/>
                      </a:lnTo>
                      <a:lnTo>
                        <a:pt x="525" y="20"/>
                      </a:lnTo>
                      <a:lnTo>
                        <a:pt x="598" y="0"/>
                      </a:lnTo>
                      <a:lnTo>
                        <a:pt x="606" y="26"/>
                      </a:lnTo>
                      <a:lnTo>
                        <a:pt x="594" y="77"/>
                      </a:lnTo>
                      <a:lnTo>
                        <a:pt x="473" y="112"/>
                      </a:lnTo>
                      <a:lnTo>
                        <a:pt x="273" y="161"/>
                      </a:lnTo>
                      <a:lnTo>
                        <a:pt x="117" y="218"/>
                      </a:lnTo>
                      <a:lnTo>
                        <a:pt x="23" y="259"/>
                      </a:lnTo>
                      <a:lnTo>
                        <a:pt x="0" y="249"/>
                      </a:lnTo>
                      <a:lnTo>
                        <a:pt x="0" y="208"/>
                      </a:lnTo>
                      <a:lnTo>
                        <a:pt x="23" y="137"/>
                      </a:lnTo>
                      <a:lnTo>
                        <a:pt x="60" y="141"/>
                      </a:lnTo>
                      <a:lnTo>
                        <a:pt x="35" y="173"/>
                      </a:lnTo>
                      <a:lnTo>
                        <a:pt x="29" y="220"/>
                      </a:lnTo>
                      <a:lnTo>
                        <a:pt x="52" y="218"/>
                      </a:lnTo>
                      <a:lnTo>
                        <a:pt x="158" y="182"/>
                      </a:lnTo>
                      <a:lnTo>
                        <a:pt x="319" y="130"/>
                      </a:lnTo>
                      <a:lnTo>
                        <a:pt x="456" y="94"/>
                      </a:lnTo>
                      <a:lnTo>
                        <a:pt x="543" y="65"/>
                      </a:lnTo>
                      <a:lnTo>
                        <a:pt x="575" y="59"/>
                      </a:lnTo>
                      <a:lnTo>
                        <a:pt x="581" y="24"/>
                      </a:lnTo>
                      <a:lnTo>
                        <a:pt x="473" y="55"/>
                      </a:lnTo>
                      <a:lnTo>
                        <a:pt x="317" y="90"/>
                      </a:lnTo>
                      <a:lnTo>
                        <a:pt x="185" y="131"/>
                      </a:lnTo>
                      <a:lnTo>
                        <a:pt x="71" y="165"/>
                      </a:lnTo>
                      <a:lnTo>
                        <a:pt x="83" y="137"/>
                      </a:lnTo>
                      <a:lnTo>
                        <a:pt x="117" y="1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00" name="Group 60">
                  <a:extLst>
                    <a:ext uri="{FF2B5EF4-FFF2-40B4-BE49-F238E27FC236}">
                      <a16:creationId xmlns:a16="http://schemas.microsoft.com/office/drawing/2014/main" id="{2E620C5A-D5B7-D032-6318-DC91DA0B06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" y="1154"/>
                  <a:ext cx="105" cy="108"/>
                  <a:chOff x="1081" y="1154"/>
                  <a:chExt cx="105" cy="108"/>
                </a:xfrm>
              </p:grpSpPr>
              <p:sp>
                <p:nvSpPr>
                  <p:cNvPr id="109" name="Freeform 61">
                    <a:extLst>
                      <a:ext uri="{FF2B5EF4-FFF2-40B4-BE49-F238E27FC236}">
                        <a16:creationId xmlns:a16="http://schemas.microsoft.com/office/drawing/2014/main" id="{192C5A59-3B1E-A609-48FC-F9FA8D6E72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" y="1154"/>
                    <a:ext cx="93" cy="108"/>
                  </a:xfrm>
                  <a:custGeom>
                    <a:avLst/>
                    <a:gdLst>
                      <a:gd name="T0" fmla="*/ 2 w 93"/>
                      <a:gd name="T1" fmla="*/ 53 h 108"/>
                      <a:gd name="T2" fmla="*/ 14 w 93"/>
                      <a:gd name="T3" fmla="*/ 31 h 108"/>
                      <a:gd name="T4" fmla="*/ 37 w 93"/>
                      <a:gd name="T5" fmla="*/ 29 h 108"/>
                      <a:gd name="T6" fmla="*/ 64 w 93"/>
                      <a:gd name="T7" fmla="*/ 31 h 108"/>
                      <a:gd name="T8" fmla="*/ 70 w 93"/>
                      <a:gd name="T9" fmla="*/ 49 h 108"/>
                      <a:gd name="T10" fmla="*/ 58 w 93"/>
                      <a:gd name="T11" fmla="*/ 73 h 108"/>
                      <a:gd name="T12" fmla="*/ 37 w 93"/>
                      <a:gd name="T13" fmla="*/ 79 h 108"/>
                      <a:gd name="T14" fmla="*/ 6 w 93"/>
                      <a:gd name="T15" fmla="*/ 84 h 108"/>
                      <a:gd name="T16" fmla="*/ 8 w 93"/>
                      <a:gd name="T17" fmla="*/ 98 h 108"/>
                      <a:gd name="T18" fmla="*/ 27 w 93"/>
                      <a:gd name="T19" fmla="*/ 108 h 108"/>
                      <a:gd name="T20" fmla="*/ 62 w 93"/>
                      <a:gd name="T21" fmla="*/ 96 h 108"/>
                      <a:gd name="T22" fmla="*/ 83 w 93"/>
                      <a:gd name="T23" fmla="*/ 77 h 108"/>
                      <a:gd name="T24" fmla="*/ 93 w 93"/>
                      <a:gd name="T25" fmla="*/ 59 h 108"/>
                      <a:gd name="T26" fmla="*/ 89 w 93"/>
                      <a:gd name="T27" fmla="*/ 29 h 108"/>
                      <a:gd name="T28" fmla="*/ 70 w 93"/>
                      <a:gd name="T29" fmla="*/ 16 h 108"/>
                      <a:gd name="T30" fmla="*/ 37 w 93"/>
                      <a:gd name="T31" fmla="*/ 0 h 108"/>
                      <a:gd name="T32" fmla="*/ 12 w 93"/>
                      <a:gd name="T33" fmla="*/ 6 h 108"/>
                      <a:gd name="T34" fmla="*/ 0 w 93"/>
                      <a:gd name="T35" fmla="*/ 35 h 108"/>
                      <a:gd name="T36" fmla="*/ 2 w 93"/>
                      <a:gd name="T37" fmla="*/ 53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8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3"/>
                        </a:lnTo>
                        <a:lnTo>
                          <a:pt x="37" y="79"/>
                        </a:lnTo>
                        <a:lnTo>
                          <a:pt x="6" y="84"/>
                        </a:lnTo>
                        <a:lnTo>
                          <a:pt x="8" y="98"/>
                        </a:lnTo>
                        <a:lnTo>
                          <a:pt x="27" y="108"/>
                        </a:lnTo>
                        <a:lnTo>
                          <a:pt x="62" y="96"/>
                        </a:lnTo>
                        <a:lnTo>
                          <a:pt x="83" y="77"/>
                        </a:lnTo>
                        <a:lnTo>
                          <a:pt x="93" y="59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2">
                    <a:extLst>
                      <a:ext uri="{FF2B5EF4-FFF2-40B4-BE49-F238E27FC236}">
                        <a16:creationId xmlns:a16="http://schemas.microsoft.com/office/drawing/2014/main" id="{E16E72AE-4B76-04C7-6D9D-31A53BC54C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1" y="1180"/>
                    <a:ext cx="54" cy="73"/>
                  </a:xfrm>
                  <a:custGeom>
                    <a:avLst/>
                    <a:gdLst>
                      <a:gd name="T0" fmla="*/ 41 w 54"/>
                      <a:gd name="T1" fmla="*/ 0 h 73"/>
                      <a:gd name="T2" fmla="*/ 16 w 54"/>
                      <a:gd name="T3" fmla="*/ 15 h 73"/>
                      <a:gd name="T4" fmla="*/ 20 w 54"/>
                      <a:gd name="T5" fmla="*/ 39 h 73"/>
                      <a:gd name="T6" fmla="*/ 27 w 54"/>
                      <a:gd name="T7" fmla="*/ 58 h 73"/>
                      <a:gd name="T8" fmla="*/ 54 w 54"/>
                      <a:gd name="T9" fmla="*/ 67 h 73"/>
                      <a:gd name="T10" fmla="*/ 27 w 54"/>
                      <a:gd name="T11" fmla="*/ 73 h 73"/>
                      <a:gd name="T12" fmla="*/ 2 w 54"/>
                      <a:gd name="T13" fmla="*/ 58 h 73"/>
                      <a:gd name="T14" fmla="*/ 0 w 54"/>
                      <a:gd name="T15" fmla="*/ 34 h 73"/>
                      <a:gd name="T16" fmla="*/ 2 w 54"/>
                      <a:gd name="T17" fmla="*/ 6 h 73"/>
                      <a:gd name="T18" fmla="*/ 41 w 54"/>
                      <a:gd name="T1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4" h="73">
                        <a:moveTo>
                          <a:pt x="41" y="0"/>
                        </a:moveTo>
                        <a:lnTo>
                          <a:pt x="16" y="15"/>
                        </a:lnTo>
                        <a:lnTo>
                          <a:pt x="20" y="39"/>
                        </a:lnTo>
                        <a:lnTo>
                          <a:pt x="27" y="58"/>
                        </a:lnTo>
                        <a:lnTo>
                          <a:pt x="54" y="67"/>
                        </a:lnTo>
                        <a:lnTo>
                          <a:pt x="27" y="73"/>
                        </a:lnTo>
                        <a:lnTo>
                          <a:pt x="2" y="58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1" name="Group 63">
                  <a:extLst>
                    <a:ext uri="{FF2B5EF4-FFF2-40B4-BE49-F238E27FC236}">
                      <a16:creationId xmlns:a16="http://schemas.microsoft.com/office/drawing/2014/main" id="{B2A10A58-F48A-E335-BD09-A22A5B2A6E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" y="1194"/>
                  <a:ext cx="104" cy="108"/>
                  <a:chOff x="888" y="1194"/>
                  <a:chExt cx="104" cy="108"/>
                </a:xfrm>
              </p:grpSpPr>
              <p:sp>
                <p:nvSpPr>
                  <p:cNvPr id="107" name="Freeform 64">
                    <a:extLst>
                      <a:ext uri="{FF2B5EF4-FFF2-40B4-BE49-F238E27FC236}">
                        <a16:creationId xmlns:a16="http://schemas.microsoft.com/office/drawing/2014/main" id="{1F9009F0-17EE-FFFC-79C9-F0082272A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99" y="1194"/>
                    <a:ext cx="93" cy="108"/>
                  </a:xfrm>
                  <a:custGeom>
                    <a:avLst/>
                    <a:gdLst>
                      <a:gd name="T0" fmla="*/ 2 w 93"/>
                      <a:gd name="T1" fmla="*/ 53 h 108"/>
                      <a:gd name="T2" fmla="*/ 14 w 93"/>
                      <a:gd name="T3" fmla="*/ 31 h 108"/>
                      <a:gd name="T4" fmla="*/ 37 w 93"/>
                      <a:gd name="T5" fmla="*/ 29 h 108"/>
                      <a:gd name="T6" fmla="*/ 64 w 93"/>
                      <a:gd name="T7" fmla="*/ 31 h 108"/>
                      <a:gd name="T8" fmla="*/ 70 w 93"/>
                      <a:gd name="T9" fmla="*/ 49 h 108"/>
                      <a:gd name="T10" fmla="*/ 58 w 93"/>
                      <a:gd name="T11" fmla="*/ 73 h 108"/>
                      <a:gd name="T12" fmla="*/ 37 w 93"/>
                      <a:gd name="T13" fmla="*/ 79 h 108"/>
                      <a:gd name="T14" fmla="*/ 6 w 93"/>
                      <a:gd name="T15" fmla="*/ 84 h 108"/>
                      <a:gd name="T16" fmla="*/ 8 w 93"/>
                      <a:gd name="T17" fmla="*/ 98 h 108"/>
                      <a:gd name="T18" fmla="*/ 27 w 93"/>
                      <a:gd name="T19" fmla="*/ 108 h 108"/>
                      <a:gd name="T20" fmla="*/ 62 w 93"/>
                      <a:gd name="T21" fmla="*/ 96 h 108"/>
                      <a:gd name="T22" fmla="*/ 83 w 93"/>
                      <a:gd name="T23" fmla="*/ 77 h 108"/>
                      <a:gd name="T24" fmla="*/ 93 w 93"/>
                      <a:gd name="T25" fmla="*/ 59 h 108"/>
                      <a:gd name="T26" fmla="*/ 89 w 93"/>
                      <a:gd name="T27" fmla="*/ 29 h 108"/>
                      <a:gd name="T28" fmla="*/ 70 w 93"/>
                      <a:gd name="T29" fmla="*/ 16 h 108"/>
                      <a:gd name="T30" fmla="*/ 37 w 93"/>
                      <a:gd name="T31" fmla="*/ 0 h 108"/>
                      <a:gd name="T32" fmla="*/ 12 w 93"/>
                      <a:gd name="T33" fmla="*/ 6 h 108"/>
                      <a:gd name="T34" fmla="*/ 0 w 93"/>
                      <a:gd name="T35" fmla="*/ 35 h 108"/>
                      <a:gd name="T36" fmla="*/ 2 w 93"/>
                      <a:gd name="T37" fmla="*/ 53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8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3"/>
                        </a:lnTo>
                        <a:lnTo>
                          <a:pt x="37" y="79"/>
                        </a:lnTo>
                        <a:lnTo>
                          <a:pt x="6" y="84"/>
                        </a:lnTo>
                        <a:lnTo>
                          <a:pt x="8" y="98"/>
                        </a:lnTo>
                        <a:lnTo>
                          <a:pt x="27" y="108"/>
                        </a:lnTo>
                        <a:lnTo>
                          <a:pt x="62" y="96"/>
                        </a:lnTo>
                        <a:lnTo>
                          <a:pt x="83" y="77"/>
                        </a:lnTo>
                        <a:lnTo>
                          <a:pt x="93" y="59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65">
                    <a:extLst>
                      <a:ext uri="{FF2B5EF4-FFF2-40B4-BE49-F238E27FC236}">
                        <a16:creationId xmlns:a16="http://schemas.microsoft.com/office/drawing/2014/main" id="{89A90FB0-51F3-57EF-E00E-F89E4435C1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" y="1220"/>
                    <a:ext cx="53" cy="73"/>
                  </a:xfrm>
                  <a:custGeom>
                    <a:avLst/>
                    <a:gdLst>
                      <a:gd name="T0" fmla="*/ 40 w 53"/>
                      <a:gd name="T1" fmla="*/ 0 h 73"/>
                      <a:gd name="T2" fmla="*/ 15 w 53"/>
                      <a:gd name="T3" fmla="*/ 15 h 73"/>
                      <a:gd name="T4" fmla="*/ 20 w 53"/>
                      <a:gd name="T5" fmla="*/ 39 h 73"/>
                      <a:gd name="T6" fmla="*/ 27 w 53"/>
                      <a:gd name="T7" fmla="*/ 58 h 73"/>
                      <a:gd name="T8" fmla="*/ 53 w 53"/>
                      <a:gd name="T9" fmla="*/ 67 h 73"/>
                      <a:gd name="T10" fmla="*/ 27 w 53"/>
                      <a:gd name="T11" fmla="*/ 73 h 73"/>
                      <a:gd name="T12" fmla="*/ 2 w 53"/>
                      <a:gd name="T13" fmla="*/ 58 h 73"/>
                      <a:gd name="T14" fmla="*/ 0 w 53"/>
                      <a:gd name="T15" fmla="*/ 34 h 73"/>
                      <a:gd name="T16" fmla="*/ 2 w 53"/>
                      <a:gd name="T17" fmla="*/ 6 h 73"/>
                      <a:gd name="T18" fmla="*/ 40 w 53"/>
                      <a:gd name="T1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73">
                        <a:moveTo>
                          <a:pt x="40" y="0"/>
                        </a:moveTo>
                        <a:lnTo>
                          <a:pt x="15" y="15"/>
                        </a:lnTo>
                        <a:lnTo>
                          <a:pt x="20" y="39"/>
                        </a:lnTo>
                        <a:lnTo>
                          <a:pt x="27" y="58"/>
                        </a:lnTo>
                        <a:lnTo>
                          <a:pt x="53" y="67"/>
                        </a:lnTo>
                        <a:lnTo>
                          <a:pt x="27" y="73"/>
                        </a:lnTo>
                        <a:lnTo>
                          <a:pt x="2" y="58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2" name="Group 66">
                  <a:extLst>
                    <a:ext uri="{FF2B5EF4-FFF2-40B4-BE49-F238E27FC236}">
                      <a16:creationId xmlns:a16="http://schemas.microsoft.com/office/drawing/2014/main" id="{95E57DFB-890F-FE9D-F4FA-B4EDBF3D8D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0" y="1243"/>
                  <a:ext cx="105" cy="109"/>
                  <a:chOff x="690" y="1243"/>
                  <a:chExt cx="105" cy="109"/>
                </a:xfrm>
              </p:grpSpPr>
              <p:sp>
                <p:nvSpPr>
                  <p:cNvPr id="105" name="Freeform 67">
                    <a:extLst>
                      <a:ext uri="{FF2B5EF4-FFF2-40B4-BE49-F238E27FC236}">
                        <a16:creationId xmlns:a16="http://schemas.microsoft.com/office/drawing/2014/main" id="{A0D31048-A72E-1DDF-795A-A622052B38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2" y="1243"/>
                    <a:ext cx="93" cy="109"/>
                  </a:xfrm>
                  <a:custGeom>
                    <a:avLst/>
                    <a:gdLst>
                      <a:gd name="T0" fmla="*/ 2 w 93"/>
                      <a:gd name="T1" fmla="*/ 53 h 109"/>
                      <a:gd name="T2" fmla="*/ 14 w 93"/>
                      <a:gd name="T3" fmla="*/ 31 h 109"/>
                      <a:gd name="T4" fmla="*/ 37 w 93"/>
                      <a:gd name="T5" fmla="*/ 29 h 109"/>
                      <a:gd name="T6" fmla="*/ 64 w 93"/>
                      <a:gd name="T7" fmla="*/ 31 h 109"/>
                      <a:gd name="T8" fmla="*/ 70 w 93"/>
                      <a:gd name="T9" fmla="*/ 49 h 109"/>
                      <a:gd name="T10" fmla="*/ 58 w 93"/>
                      <a:gd name="T11" fmla="*/ 74 h 109"/>
                      <a:gd name="T12" fmla="*/ 37 w 93"/>
                      <a:gd name="T13" fmla="*/ 80 h 109"/>
                      <a:gd name="T14" fmla="*/ 6 w 93"/>
                      <a:gd name="T15" fmla="*/ 84 h 109"/>
                      <a:gd name="T16" fmla="*/ 8 w 93"/>
                      <a:gd name="T17" fmla="*/ 99 h 109"/>
                      <a:gd name="T18" fmla="*/ 27 w 93"/>
                      <a:gd name="T19" fmla="*/ 109 h 109"/>
                      <a:gd name="T20" fmla="*/ 62 w 93"/>
                      <a:gd name="T21" fmla="*/ 97 h 109"/>
                      <a:gd name="T22" fmla="*/ 83 w 93"/>
                      <a:gd name="T23" fmla="*/ 78 h 109"/>
                      <a:gd name="T24" fmla="*/ 93 w 93"/>
                      <a:gd name="T25" fmla="*/ 60 h 109"/>
                      <a:gd name="T26" fmla="*/ 89 w 93"/>
                      <a:gd name="T27" fmla="*/ 29 h 109"/>
                      <a:gd name="T28" fmla="*/ 70 w 93"/>
                      <a:gd name="T29" fmla="*/ 16 h 109"/>
                      <a:gd name="T30" fmla="*/ 37 w 93"/>
                      <a:gd name="T31" fmla="*/ 0 h 109"/>
                      <a:gd name="T32" fmla="*/ 12 w 93"/>
                      <a:gd name="T33" fmla="*/ 6 h 109"/>
                      <a:gd name="T34" fmla="*/ 0 w 93"/>
                      <a:gd name="T35" fmla="*/ 35 h 109"/>
                      <a:gd name="T36" fmla="*/ 2 w 93"/>
                      <a:gd name="T37" fmla="*/ 53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9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4"/>
                        </a:lnTo>
                        <a:lnTo>
                          <a:pt x="37" y="80"/>
                        </a:lnTo>
                        <a:lnTo>
                          <a:pt x="6" y="84"/>
                        </a:lnTo>
                        <a:lnTo>
                          <a:pt x="8" y="99"/>
                        </a:lnTo>
                        <a:lnTo>
                          <a:pt x="27" y="109"/>
                        </a:lnTo>
                        <a:lnTo>
                          <a:pt x="62" y="97"/>
                        </a:lnTo>
                        <a:lnTo>
                          <a:pt x="83" y="78"/>
                        </a:lnTo>
                        <a:lnTo>
                          <a:pt x="93" y="60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68">
                    <a:extLst>
                      <a:ext uri="{FF2B5EF4-FFF2-40B4-BE49-F238E27FC236}">
                        <a16:creationId xmlns:a16="http://schemas.microsoft.com/office/drawing/2014/main" id="{FCE4ADE8-1164-8EA5-6F5E-53D66403B3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" y="1270"/>
                    <a:ext cx="54" cy="72"/>
                  </a:xfrm>
                  <a:custGeom>
                    <a:avLst/>
                    <a:gdLst>
                      <a:gd name="T0" fmla="*/ 41 w 54"/>
                      <a:gd name="T1" fmla="*/ 0 h 72"/>
                      <a:gd name="T2" fmla="*/ 16 w 54"/>
                      <a:gd name="T3" fmla="*/ 15 h 72"/>
                      <a:gd name="T4" fmla="*/ 20 w 54"/>
                      <a:gd name="T5" fmla="*/ 38 h 72"/>
                      <a:gd name="T6" fmla="*/ 27 w 54"/>
                      <a:gd name="T7" fmla="*/ 57 h 72"/>
                      <a:gd name="T8" fmla="*/ 54 w 54"/>
                      <a:gd name="T9" fmla="*/ 66 h 72"/>
                      <a:gd name="T10" fmla="*/ 27 w 54"/>
                      <a:gd name="T11" fmla="*/ 72 h 72"/>
                      <a:gd name="T12" fmla="*/ 2 w 54"/>
                      <a:gd name="T13" fmla="*/ 57 h 72"/>
                      <a:gd name="T14" fmla="*/ 0 w 54"/>
                      <a:gd name="T15" fmla="*/ 34 h 72"/>
                      <a:gd name="T16" fmla="*/ 2 w 54"/>
                      <a:gd name="T17" fmla="*/ 6 h 72"/>
                      <a:gd name="T18" fmla="*/ 41 w 54"/>
                      <a:gd name="T19" fmla="*/ 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4" h="72">
                        <a:moveTo>
                          <a:pt x="41" y="0"/>
                        </a:moveTo>
                        <a:lnTo>
                          <a:pt x="16" y="15"/>
                        </a:lnTo>
                        <a:lnTo>
                          <a:pt x="20" y="38"/>
                        </a:lnTo>
                        <a:lnTo>
                          <a:pt x="27" y="57"/>
                        </a:lnTo>
                        <a:lnTo>
                          <a:pt x="54" y="66"/>
                        </a:lnTo>
                        <a:lnTo>
                          <a:pt x="27" y="72"/>
                        </a:lnTo>
                        <a:lnTo>
                          <a:pt x="2" y="57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3" name="Freeform 69">
                  <a:extLst>
                    <a:ext uri="{FF2B5EF4-FFF2-40B4-BE49-F238E27FC236}">
                      <a16:creationId xmlns:a16="http://schemas.microsoft.com/office/drawing/2014/main" id="{0FB6B036-1D4E-C581-9027-6F8C56DDD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780"/>
                  <a:ext cx="1316" cy="1196"/>
                </a:xfrm>
                <a:custGeom>
                  <a:avLst/>
                  <a:gdLst>
                    <a:gd name="T0" fmla="*/ 29 w 1316"/>
                    <a:gd name="T1" fmla="*/ 42 h 1196"/>
                    <a:gd name="T2" fmla="*/ 52 w 1316"/>
                    <a:gd name="T3" fmla="*/ 130 h 1196"/>
                    <a:gd name="T4" fmla="*/ 40 w 1316"/>
                    <a:gd name="T5" fmla="*/ 340 h 1196"/>
                    <a:gd name="T6" fmla="*/ 38 w 1316"/>
                    <a:gd name="T7" fmla="*/ 569 h 1196"/>
                    <a:gd name="T8" fmla="*/ 55 w 1316"/>
                    <a:gd name="T9" fmla="*/ 730 h 1196"/>
                    <a:gd name="T10" fmla="*/ 120 w 1316"/>
                    <a:gd name="T11" fmla="*/ 806 h 1196"/>
                    <a:gd name="T12" fmla="*/ 222 w 1316"/>
                    <a:gd name="T13" fmla="*/ 908 h 1196"/>
                    <a:gd name="T14" fmla="*/ 304 w 1316"/>
                    <a:gd name="T15" fmla="*/ 1005 h 1196"/>
                    <a:gd name="T16" fmla="*/ 378 w 1316"/>
                    <a:gd name="T17" fmla="*/ 1108 h 1196"/>
                    <a:gd name="T18" fmla="*/ 447 w 1316"/>
                    <a:gd name="T19" fmla="*/ 1167 h 1196"/>
                    <a:gd name="T20" fmla="*/ 453 w 1316"/>
                    <a:gd name="T21" fmla="*/ 1057 h 1196"/>
                    <a:gd name="T22" fmla="*/ 453 w 1316"/>
                    <a:gd name="T23" fmla="*/ 730 h 1196"/>
                    <a:gd name="T24" fmla="*/ 453 w 1316"/>
                    <a:gd name="T25" fmla="*/ 462 h 1196"/>
                    <a:gd name="T26" fmla="*/ 458 w 1316"/>
                    <a:gd name="T27" fmla="*/ 266 h 1196"/>
                    <a:gd name="T28" fmla="*/ 481 w 1316"/>
                    <a:gd name="T29" fmla="*/ 0 h 1196"/>
                    <a:gd name="T30" fmla="*/ 485 w 1316"/>
                    <a:gd name="T31" fmla="*/ 174 h 1196"/>
                    <a:gd name="T32" fmla="*/ 485 w 1316"/>
                    <a:gd name="T33" fmla="*/ 334 h 1196"/>
                    <a:gd name="T34" fmla="*/ 479 w 1316"/>
                    <a:gd name="T35" fmla="*/ 531 h 1196"/>
                    <a:gd name="T36" fmla="*/ 479 w 1316"/>
                    <a:gd name="T37" fmla="*/ 736 h 1196"/>
                    <a:gd name="T38" fmla="*/ 476 w 1316"/>
                    <a:gd name="T39" fmla="*/ 925 h 1196"/>
                    <a:gd name="T40" fmla="*/ 476 w 1316"/>
                    <a:gd name="T41" fmla="*/ 1143 h 1196"/>
                    <a:gd name="T42" fmla="*/ 567 w 1316"/>
                    <a:gd name="T43" fmla="*/ 1131 h 1196"/>
                    <a:gd name="T44" fmla="*/ 762 w 1316"/>
                    <a:gd name="T45" fmla="*/ 1064 h 1196"/>
                    <a:gd name="T46" fmla="*/ 881 w 1316"/>
                    <a:gd name="T47" fmla="*/ 1018 h 1196"/>
                    <a:gd name="T48" fmla="*/ 1010 w 1316"/>
                    <a:gd name="T49" fmla="*/ 971 h 1196"/>
                    <a:gd name="T50" fmla="*/ 1148 w 1316"/>
                    <a:gd name="T51" fmla="*/ 909 h 1196"/>
                    <a:gd name="T52" fmla="*/ 1253 w 1316"/>
                    <a:gd name="T53" fmla="*/ 875 h 1196"/>
                    <a:gd name="T54" fmla="*/ 1270 w 1316"/>
                    <a:gd name="T55" fmla="*/ 844 h 1196"/>
                    <a:gd name="T56" fmla="*/ 1285 w 1316"/>
                    <a:gd name="T57" fmla="*/ 818 h 1196"/>
                    <a:gd name="T58" fmla="*/ 1293 w 1316"/>
                    <a:gd name="T59" fmla="*/ 646 h 1196"/>
                    <a:gd name="T60" fmla="*/ 1291 w 1316"/>
                    <a:gd name="T61" fmla="*/ 443 h 1196"/>
                    <a:gd name="T62" fmla="*/ 1291 w 1316"/>
                    <a:gd name="T63" fmla="*/ 311 h 1196"/>
                    <a:gd name="T64" fmla="*/ 1293 w 1316"/>
                    <a:gd name="T65" fmla="*/ 197 h 1196"/>
                    <a:gd name="T66" fmla="*/ 1316 w 1316"/>
                    <a:gd name="T67" fmla="*/ 4 h 1196"/>
                    <a:gd name="T68" fmla="*/ 1316 w 1316"/>
                    <a:gd name="T69" fmla="*/ 220 h 1196"/>
                    <a:gd name="T70" fmla="*/ 1316 w 1316"/>
                    <a:gd name="T71" fmla="*/ 376 h 1196"/>
                    <a:gd name="T72" fmla="*/ 1316 w 1316"/>
                    <a:gd name="T73" fmla="*/ 598 h 1196"/>
                    <a:gd name="T74" fmla="*/ 1316 w 1316"/>
                    <a:gd name="T75" fmla="*/ 829 h 1196"/>
                    <a:gd name="T76" fmla="*/ 1303 w 1316"/>
                    <a:gd name="T77" fmla="*/ 885 h 1196"/>
                    <a:gd name="T78" fmla="*/ 1274 w 1316"/>
                    <a:gd name="T79" fmla="*/ 904 h 1196"/>
                    <a:gd name="T80" fmla="*/ 1190 w 1316"/>
                    <a:gd name="T81" fmla="*/ 925 h 1196"/>
                    <a:gd name="T82" fmla="*/ 1064 w 1316"/>
                    <a:gd name="T83" fmla="*/ 976 h 1196"/>
                    <a:gd name="T84" fmla="*/ 921 w 1316"/>
                    <a:gd name="T85" fmla="*/ 1036 h 1196"/>
                    <a:gd name="T86" fmla="*/ 777 w 1316"/>
                    <a:gd name="T87" fmla="*/ 1091 h 1196"/>
                    <a:gd name="T88" fmla="*/ 600 w 1316"/>
                    <a:gd name="T89" fmla="*/ 1150 h 1196"/>
                    <a:gd name="T90" fmla="*/ 479 w 1316"/>
                    <a:gd name="T91" fmla="*/ 1194 h 1196"/>
                    <a:gd name="T92" fmla="*/ 434 w 1316"/>
                    <a:gd name="T93" fmla="*/ 1196 h 1196"/>
                    <a:gd name="T94" fmla="*/ 390 w 1316"/>
                    <a:gd name="T95" fmla="*/ 1154 h 1196"/>
                    <a:gd name="T96" fmla="*/ 321 w 1316"/>
                    <a:gd name="T97" fmla="*/ 1081 h 1196"/>
                    <a:gd name="T98" fmla="*/ 256 w 1316"/>
                    <a:gd name="T99" fmla="*/ 984 h 1196"/>
                    <a:gd name="T100" fmla="*/ 187 w 1316"/>
                    <a:gd name="T101" fmla="*/ 908 h 1196"/>
                    <a:gd name="T102" fmla="*/ 97 w 1316"/>
                    <a:gd name="T103" fmla="*/ 823 h 1196"/>
                    <a:gd name="T104" fmla="*/ 44 w 1316"/>
                    <a:gd name="T105" fmla="*/ 770 h 1196"/>
                    <a:gd name="T106" fmla="*/ 6 w 1316"/>
                    <a:gd name="T107" fmla="*/ 730 h 1196"/>
                    <a:gd name="T108" fmla="*/ 0 w 1316"/>
                    <a:gd name="T109" fmla="*/ 674 h 1196"/>
                    <a:gd name="T110" fmla="*/ 17 w 1316"/>
                    <a:gd name="T111" fmla="*/ 520 h 1196"/>
                    <a:gd name="T112" fmla="*/ 29 w 1316"/>
                    <a:gd name="T113" fmla="*/ 216 h 1196"/>
                    <a:gd name="T114" fmla="*/ 29 w 1316"/>
                    <a:gd name="T115" fmla="*/ 42 h 1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16" h="1196">
                      <a:moveTo>
                        <a:pt x="29" y="42"/>
                      </a:moveTo>
                      <a:lnTo>
                        <a:pt x="52" y="130"/>
                      </a:lnTo>
                      <a:lnTo>
                        <a:pt x="40" y="340"/>
                      </a:lnTo>
                      <a:lnTo>
                        <a:pt x="38" y="569"/>
                      </a:lnTo>
                      <a:lnTo>
                        <a:pt x="55" y="730"/>
                      </a:lnTo>
                      <a:lnTo>
                        <a:pt x="120" y="806"/>
                      </a:lnTo>
                      <a:lnTo>
                        <a:pt x="222" y="908"/>
                      </a:lnTo>
                      <a:lnTo>
                        <a:pt x="304" y="1005"/>
                      </a:lnTo>
                      <a:lnTo>
                        <a:pt x="378" y="1108"/>
                      </a:lnTo>
                      <a:lnTo>
                        <a:pt x="447" y="1167"/>
                      </a:lnTo>
                      <a:lnTo>
                        <a:pt x="453" y="1057"/>
                      </a:lnTo>
                      <a:lnTo>
                        <a:pt x="453" y="730"/>
                      </a:lnTo>
                      <a:lnTo>
                        <a:pt x="453" y="462"/>
                      </a:lnTo>
                      <a:lnTo>
                        <a:pt x="458" y="266"/>
                      </a:lnTo>
                      <a:lnTo>
                        <a:pt x="481" y="0"/>
                      </a:lnTo>
                      <a:lnTo>
                        <a:pt x="485" y="174"/>
                      </a:lnTo>
                      <a:lnTo>
                        <a:pt x="485" y="334"/>
                      </a:lnTo>
                      <a:lnTo>
                        <a:pt x="479" y="531"/>
                      </a:lnTo>
                      <a:lnTo>
                        <a:pt x="479" y="736"/>
                      </a:lnTo>
                      <a:lnTo>
                        <a:pt x="476" y="925"/>
                      </a:lnTo>
                      <a:lnTo>
                        <a:pt x="476" y="1143"/>
                      </a:lnTo>
                      <a:lnTo>
                        <a:pt x="567" y="1131"/>
                      </a:lnTo>
                      <a:lnTo>
                        <a:pt x="762" y="1064"/>
                      </a:lnTo>
                      <a:lnTo>
                        <a:pt x="881" y="1018"/>
                      </a:lnTo>
                      <a:lnTo>
                        <a:pt x="1010" y="971"/>
                      </a:lnTo>
                      <a:lnTo>
                        <a:pt x="1148" y="909"/>
                      </a:lnTo>
                      <a:lnTo>
                        <a:pt x="1253" y="875"/>
                      </a:lnTo>
                      <a:lnTo>
                        <a:pt x="1270" y="844"/>
                      </a:lnTo>
                      <a:lnTo>
                        <a:pt x="1285" y="818"/>
                      </a:lnTo>
                      <a:lnTo>
                        <a:pt x="1293" y="646"/>
                      </a:lnTo>
                      <a:lnTo>
                        <a:pt x="1291" y="443"/>
                      </a:lnTo>
                      <a:lnTo>
                        <a:pt x="1291" y="311"/>
                      </a:lnTo>
                      <a:lnTo>
                        <a:pt x="1293" y="197"/>
                      </a:lnTo>
                      <a:lnTo>
                        <a:pt x="1316" y="4"/>
                      </a:lnTo>
                      <a:lnTo>
                        <a:pt x="1316" y="220"/>
                      </a:lnTo>
                      <a:lnTo>
                        <a:pt x="1316" y="376"/>
                      </a:lnTo>
                      <a:lnTo>
                        <a:pt x="1316" y="598"/>
                      </a:lnTo>
                      <a:lnTo>
                        <a:pt x="1316" y="829"/>
                      </a:lnTo>
                      <a:lnTo>
                        <a:pt x="1303" y="885"/>
                      </a:lnTo>
                      <a:lnTo>
                        <a:pt x="1274" y="904"/>
                      </a:lnTo>
                      <a:lnTo>
                        <a:pt x="1190" y="925"/>
                      </a:lnTo>
                      <a:lnTo>
                        <a:pt x="1064" y="976"/>
                      </a:lnTo>
                      <a:lnTo>
                        <a:pt x="921" y="1036"/>
                      </a:lnTo>
                      <a:lnTo>
                        <a:pt x="777" y="1091"/>
                      </a:lnTo>
                      <a:lnTo>
                        <a:pt x="600" y="1150"/>
                      </a:lnTo>
                      <a:lnTo>
                        <a:pt x="479" y="1194"/>
                      </a:lnTo>
                      <a:lnTo>
                        <a:pt x="434" y="1196"/>
                      </a:lnTo>
                      <a:lnTo>
                        <a:pt x="390" y="1154"/>
                      </a:lnTo>
                      <a:lnTo>
                        <a:pt x="321" y="1081"/>
                      </a:lnTo>
                      <a:lnTo>
                        <a:pt x="256" y="984"/>
                      </a:lnTo>
                      <a:lnTo>
                        <a:pt x="187" y="908"/>
                      </a:lnTo>
                      <a:lnTo>
                        <a:pt x="97" y="823"/>
                      </a:lnTo>
                      <a:lnTo>
                        <a:pt x="44" y="770"/>
                      </a:lnTo>
                      <a:lnTo>
                        <a:pt x="6" y="730"/>
                      </a:lnTo>
                      <a:lnTo>
                        <a:pt x="0" y="674"/>
                      </a:lnTo>
                      <a:lnTo>
                        <a:pt x="17" y="520"/>
                      </a:lnTo>
                      <a:lnTo>
                        <a:pt x="29" y="216"/>
                      </a:lnTo>
                      <a:lnTo>
                        <a:pt x="29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" name="Freeform 70">
                  <a:extLst>
                    <a:ext uri="{FF2B5EF4-FFF2-40B4-BE49-F238E27FC236}">
                      <a16:creationId xmlns:a16="http://schemas.microsoft.com/office/drawing/2014/main" id="{9EA8AE55-3EC8-365B-1665-EB62AA459E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" y="0"/>
                  <a:ext cx="1320" cy="1122"/>
                </a:xfrm>
                <a:custGeom>
                  <a:avLst/>
                  <a:gdLst>
                    <a:gd name="T0" fmla="*/ 0 w 1320"/>
                    <a:gd name="T1" fmla="*/ 891 h 1122"/>
                    <a:gd name="T2" fmla="*/ 0 w 1320"/>
                    <a:gd name="T3" fmla="*/ 648 h 1122"/>
                    <a:gd name="T4" fmla="*/ 11 w 1320"/>
                    <a:gd name="T5" fmla="*/ 442 h 1122"/>
                    <a:gd name="T6" fmla="*/ 21 w 1320"/>
                    <a:gd name="T7" fmla="*/ 172 h 1122"/>
                    <a:gd name="T8" fmla="*/ 34 w 1320"/>
                    <a:gd name="T9" fmla="*/ 86 h 1122"/>
                    <a:gd name="T10" fmla="*/ 413 w 1320"/>
                    <a:gd name="T11" fmla="*/ 32 h 1122"/>
                    <a:gd name="T12" fmla="*/ 663 w 1320"/>
                    <a:gd name="T13" fmla="*/ 0 h 1122"/>
                    <a:gd name="T14" fmla="*/ 686 w 1320"/>
                    <a:gd name="T15" fmla="*/ 0 h 1122"/>
                    <a:gd name="T16" fmla="*/ 858 w 1320"/>
                    <a:gd name="T17" fmla="*/ 38 h 1122"/>
                    <a:gd name="T18" fmla="*/ 1074 w 1320"/>
                    <a:gd name="T19" fmla="*/ 96 h 1122"/>
                    <a:gd name="T20" fmla="*/ 1291 w 1320"/>
                    <a:gd name="T21" fmla="*/ 178 h 1122"/>
                    <a:gd name="T22" fmla="*/ 1310 w 1320"/>
                    <a:gd name="T23" fmla="*/ 199 h 1122"/>
                    <a:gd name="T24" fmla="*/ 1320 w 1320"/>
                    <a:gd name="T25" fmla="*/ 394 h 1122"/>
                    <a:gd name="T26" fmla="*/ 1310 w 1320"/>
                    <a:gd name="T27" fmla="*/ 637 h 1122"/>
                    <a:gd name="T28" fmla="*/ 1280 w 1320"/>
                    <a:gd name="T29" fmla="*/ 1122 h 1122"/>
                    <a:gd name="T30" fmla="*/ 1268 w 1320"/>
                    <a:gd name="T31" fmla="*/ 961 h 1122"/>
                    <a:gd name="T32" fmla="*/ 1276 w 1320"/>
                    <a:gd name="T33" fmla="*/ 700 h 1122"/>
                    <a:gd name="T34" fmla="*/ 1293 w 1320"/>
                    <a:gd name="T35" fmla="*/ 514 h 1122"/>
                    <a:gd name="T36" fmla="*/ 1293 w 1320"/>
                    <a:gd name="T37" fmla="*/ 262 h 1122"/>
                    <a:gd name="T38" fmla="*/ 1282 w 1320"/>
                    <a:gd name="T39" fmla="*/ 212 h 1122"/>
                    <a:gd name="T40" fmla="*/ 1104 w 1320"/>
                    <a:gd name="T41" fmla="*/ 256 h 1122"/>
                    <a:gd name="T42" fmla="*/ 886 w 1320"/>
                    <a:gd name="T43" fmla="*/ 331 h 1122"/>
                    <a:gd name="T44" fmla="*/ 665 w 1320"/>
                    <a:gd name="T45" fmla="*/ 401 h 1122"/>
                    <a:gd name="T46" fmla="*/ 502 w 1320"/>
                    <a:gd name="T47" fmla="*/ 451 h 1122"/>
                    <a:gd name="T48" fmla="*/ 491 w 1320"/>
                    <a:gd name="T49" fmla="*/ 497 h 1122"/>
                    <a:gd name="T50" fmla="*/ 468 w 1320"/>
                    <a:gd name="T51" fmla="*/ 694 h 1122"/>
                    <a:gd name="T52" fmla="*/ 457 w 1320"/>
                    <a:gd name="T53" fmla="*/ 870 h 1122"/>
                    <a:gd name="T54" fmla="*/ 447 w 1320"/>
                    <a:gd name="T55" fmla="*/ 1091 h 1122"/>
                    <a:gd name="T56" fmla="*/ 436 w 1320"/>
                    <a:gd name="T57" fmla="*/ 967 h 1122"/>
                    <a:gd name="T58" fmla="*/ 441 w 1320"/>
                    <a:gd name="T59" fmla="*/ 700 h 1122"/>
                    <a:gd name="T60" fmla="*/ 447 w 1320"/>
                    <a:gd name="T61" fmla="*/ 499 h 1122"/>
                    <a:gd name="T62" fmla="*/ 439 w 1320"/>
                    <a:gd name="T63" fmla="*/ 442 h 1122"/>
                    <a:gd name="T64" fmla="*/ 399 w 1320"/>
                    <a:gd name="T65" fmla="*/ 401 h 1122"/>
                    <a:gd name="T66" fmla="*/ 250 w 1320"/>
                    <a:gd name="T67" fmla="*/ 287 h 1122"/>
                    <a:gd name="T68" fmla="*/ 136 w 1320"/>
                    <a:gd name="T69" fmla="*/ 210 h 1122"/>
                    <a:gd name="T70" fmla="*/ 55 w 1320"/>
                    <a:gd name="T71" fmla="*/ 143 h 1122"/>
                    <a:gd name="T72" fmla="*/ 75 w 1320"/>
                    <a:gd name="T73" fmla="*/ 138 h 1122"/>
                    <a:gd name="T74" fmla="*/ 107 w 1320"/>
                    <a:gd name="T75" fmla="*/ 149 h 1122"/>
                    <a:gd name="T76" fmla="*/ 218 w 1320"/>
                    <a:gd name="T77" fmla="*/ 233 h 1122"/>
                    <a:gd name="T78" fmla="*/ 313 w 1320"/>
                    <a:gd name="T79" fmla="*/ 302 h 1122"/>
                    <a:gd name="T80" fmla="*/ 428 w 1320"/>
                    <a:gd name="T81" fmla="*/ 390 h 1122"/>
                    <a:gd name="T82" fmla="*/ 491 w 1320"/>
                    <a:gd name="T83" fmla="*/ 419 h 1122"/>
                    <a:gd name="T84" fmla="*/ 527 w 1320"/>
                    <a:gd name="T85" fmla="*/ 417 h 1122"/>
                    <a:gd name="T86" fmla="*/ 779 w 1320"/>
                    <a:gd name="T87" fmla="*/ 333 h 1122"/>
                    <a:gd name="T88" fmla="*/ 970 w 1320"/>
                    <a:gd name="T89" fmla="*/ 279 h 1122"/>
                    <a:gd name="T90" fmla="*/ 1171 w 1320"/>
                    <a:gd name="T91" fmla="*/ 212 h 1122"/>
                    <a:gd name="T92" fmla="*/ 1251 w 1320"/>
                    <a:gd name="T93" fmla="*/ 189 h 1122"/>
                    <a:gd name="T94" fmla="*/ 1068 w 1320"/>
                    <a:gd name="T95" fmla="*/ 113 h 1122"/>
                    <a:gd name="T96" fmla="*/ 869 w 1320"/>
                    <a:gd name="T97" fmla="*/ 63 h 1122"/>
                    <a:gd name="T98" fmla="*/ 674 w 1320"/>
                    <a:gd name="T99" fmla="*/ 23 h 1122"/>
                    <a:gd name="T100" fmla="*/ 441 w 1320"/>
                    <a:gd name="T101" fmla="*/ 44 h 1122"/>
                    <a:gd name="T102" fmla="*/ 222 w 1320"/>
                    <a:gd name="T103" fmla="*/ 78 h 1122"/>
                    <a:gd name="T104" fmla="*/ 52 w 1320"/>
                    <a:gd name="T105" fmla="*/ 115 h 1122"/>
                    <a:gd name="T106" fmla="*/ 46 w 1320"/>
                    <a:gd name="T107" fmla="*/ 229 h 1122"/>
                    <a:gd name="T108" fmla="*/ 34 w 1320"/>
                    <a:gd name="T109" fmla="*/ 407 h 1122"/>
                    <a:gd name="T110" fmla="*/ 29 w 1320"/>
                    <a:gd name="T111" fmla="*/ 617 h 1122"/>
                    <a:gd name="T112" fmla="*/ 15 w 1320"/>
                    <a:gd name="T113" fmla="*/ 763 h 1122"/>
                    <a:gd name="T114" fmla="*/ 17 w 1320"/>
                    <a:gd name="T115" fmla="*/ 933 h 1122"/>
                    <a:gd name="T116" fmla="*/ 0 w 1320"/>
                    <a:gd name="T117" fmla="*/ 891 h 1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320" h="1122">
                      <a:moveTo>
                        <a:pt x="0" y="891"/>
                      </a:moveTo>
                      <a:lnTo>
                        <a:pt x="0" y="648"/>
                      </a:lnTo>
                      <a:lnTo>
                        <a:pt x="11" y="442"/>
                      </a:lnTo>
                      <a:lnTo>
                        <a:pt x="21" y="172"/>
                      </a:lnTo>
                      <a:lnTo>
                        <a:pt x="34" y="86"/>
                      </a:lnTo>
                      <a:lnTo>
                        <a:pt x="413" y="32"/>
                      </a:lnTo>
                      <a:lnTo>
                        <a:pt x="663" y="0"/>
                      </a:lnTo>
                      <a:lnTo>
                        <a:pt x="686" y="0"/>
                      </a:lnTo>
                      <a:lnTo>
                        <a:pt x="858" y="38"/>
                      </a:lnTo>
                      <a:lnTo>
                        <a:pt x="1074" y="96"/>
                      </a:lnTo>
                      <a:lnTo>
                        <a:pt x="1291" y="178"/>
                      </a:lnTo>
                      <a:lnTo>
                        <a:pt x="1310" y="199"/>
                      </a:lnTo>
                      <a:lnTo>
                        <a:pt x="1320" y="394"/>
                      </a:lnTo>
                      <a:lnTo>
                        <a:pt x="1310" y="637"/>
                      </a:lnTo>
                      <a:lnTo>
                        <a:pt x="1280" y="1122"/>
                      </a:lnTo>
                      <a:lnTo>
                        <a:pt x="1268" y="961"/>
                      </a:lnTo>
                      <a:lnTo>
                        <a:pt x="1276" y="700"/>
                      </a:lnTo>
                      <a:lnTo>
                        <a:pt x="1293" y="514"/>
                      </a:lnTo>
                      <a:lnTo>
                        <a:pt x="1293" y="262"/>
                      </a:lnTo>
                      <a:lnTo>
                        <a:pt x="1282" y="212"/>
                      </a:lnTo>
                      <a:lnTo>
                        <a:pt x="1104" y="256"/>
                      </a:lnTo>
                      <a:lnTo>
                        <a:pt x="886" y="331"/>
                      </a:lnTo>
                      <a:lnTo>
                        <a:pt x="665" y="401"/>
                      </a:lnTo>
                      <a:lnTo>
                        <a:pt x="502" y="451"/>
                      </a:lnTo>
                      <a:lnTo>
                        <a:pt x="491" y="497"/>
                      </a:lnTo>
                      <a:lnTo>
                        <a:pt x="468" y="694"/>
                      </a:lnTo>
                      <a:lnTo>
                        <a:pt x="457" y="870"/>
                      </a:lnTo>
                      <a:lnTo>
                        <a:pt x="447" y="1091"/>
                      </a:lnTo>
                      <a:lnTo>
                        <a:pt x="436" y="967"/>
                      </a:lnTo>
                      <a:lnTo>
                        <a:pt x="441" y="700"/>
                      </a:lnTo>
                      <a:lnTo>
                        <a:pt x="447" y="499"/>
                      </a:lnTo>
                      <a:lnTo>
                        <a:pt x="439" y="442"/>
                      </a:lnTo>
                      <a:lnTo>
                        <a:pt x="399" y="401"/>
                      </a:lnTo>
                      <a:lnTo>
                        <a:pt x="250" y="287"/>
                      </a:lnTo>
                      <a:lnTo>
                        <a:pt x="136" y="210"/>
                      </a:lnTo>
                      <a:lnTo>
                        <a:pt x="55" y="143"/>
                      </a:lnTo>
                      <a:lnTo>
                        <a:pt x="75" y="138"/>
                      </a:lnTo>
                      <a:lnTo>
                        <a:pt x="107" y="149"/>
                      </a:lnTo>
                      <a:lnTo>
                        <a:pt x="218" y="233"/>
                      </a:lnTo>
                      <a:lnTo>
                        <a:pt x="313" y="302"/>
                      </a:lnTo>
                      <a:lnTo>
                        <a:pt x="428" y="390"/>
                      </a:lnTo>
                      <a:lnTo>
                        <a:pt x="491" y="419"/>
                      </a:lnTo>
                      <a:lnTo>
                        <a:pt x="527" y="417"/>
                      </a:lnTo>
                      <a:lnTo>
                        <a:pt x="779" y="333"/>
                      </a:lnTo>
                      <a:lnTo>
                        <a:pt x="970" y="279"/>
                      </a:lnTo>
                      <a:lnTo>
                        <a:pt x="1171" y="212"/>
                      </a:lnTo>
                      <a:lnTo>
                        <a:pt x="1251" y="189"/>
                      </a:lnTo>
                      <a:lnTo>
                        <a:pt x="1068" y="113"/>
                      </a:lnTo>
                      <a:lnTo>
                        <a:pt x="869" y="63"/>
                      </a:lnTo>
                      <a:lnTo>
                        <a:pt x="674" y="23"/>
                      </a:lnTo>
                      <a:lnTo>
                        <a:pt x="441" y="44"/>
                      </a:lnTo>
                      <a:lnTo>
                        <a:pt x="222" y="78"/>
                      </a:lnTo>
                      <a:lnTo>
                        <a:pt x="52" y="115"/>
                      </a:lnTo>
                      <a:lnTo>
                        <a:pt x="46" y="229"/>
                      </a:lnTo>
                      <a:lnTo>
                        <a:pt x="34" y="407"/>
                      </a:lnTo>
                      <a:lnTo>
                        <a:pt x="29" y="617"/>
                      </a:lnTo>
                      <a:lnTo>
                        <a:pt x="15" y="763"/>
                      </a:lnTo>
                      <a:lnTo>
                        <a:pt x="17" y="933"/>
                      </a:lnTo>
                      <a:lnTo>
                        <a:pt x="0" y="8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36" name="Group 71">
              <a:extLst>
                <a:ext uri="{FF2B5EF4-FFF2-40B4-BE49-F238E27FC236}">
                  <a16:creationId xmlns:a16="http://schemas.microsoft.com/office/drawing/2014/main" id="{29028AB6-C055-EA99-092E-28B7CEC4C1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" y="384"/>
              <a:ext cx="1005" cy="1402"/>
              <a:chOff x="3" y="0"/>
              <a:chExt cx="1348" cy="1978"/>
            </a:xfrm>
          </p:grpSpPr>
          <p:sp>
            <p:nvSpPr>
              <p:cNvPr id="37" name="Freeform 72">
                <a:extLst>
                  <a:ext uri="{FF2B5EF4-FFF2-40B4-BE49-F238E27FC236}">
                    <a16:creationId xmlns:a16="http://schemas.microsoft.com/office/drawing/2014/main" id="{C9606B82-30C8-EBA4-D188-2205BC3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" y="8"/>
                <a:ext cx="1295" cy="1970"/>
              </a:xfrm>
              <a:custGeom>
                <a:avLst/>
                <a:gdLst>
                  <a:gd name="T0" fmla="*/ 65 w 1295"/>
                  <a:gd name="T1" fmla="*/ 88 h 1970"/>
                  <a:gd name="T2" fmla="*/ 351 w 1295"/>
                  <a:gd name="T3" fmla="*/ 42 h 1970"/>
                  <a:gd name="T4" fmla="*/ 691 w 1295"/>
                  <a:gd name="T5" fmla="*/ 0 h 1970"/>
                  <a:gd name="T6" fmla="*/ 1054 w 1295"/>
                  <a:gd name="T7" fmla="*/ 88 h 1970"/>
                  <a:gd name="T8" fmla="*/ 1268 w 1295"/>
                  <a:gd name="T9" fmla="*/ 164 h 1970"/>
                  <a:gd name="T10" fmla="*/ 1295 w 1295"/>
                  <a:gd name="T11" fmla="*/ 194 h 1970"/>
                  <a:gd name="T12" fmla="*/ 1131 w 1295"/>
                  <a:gd name="T13" fmla="*/ 232 h 1970"/>
                  <a:gd name="T14" fmla="*/ 810 w 1295"/>
                  <a:gd name="T15" fmla="*/ 332 h 1970"/>
                  <a:gd name="T16" fmla="*/ 493 w 1295"/>
                  <a:gd name="T17" fmla="*/ 438 h 1970"/>
                  <a:gd name="T18" fmla="*/ 462 w 1295"/>
                  <a:gd name="T19" fmla="*/ 709 h 1970"/>
                  <a:gd name="T20" fmla="*/ 458 w 1295"/>
                  <a:gd name="T21" fmla="*/ 1071 h 1970"/>
                  <a:gd name="T22" fmla="*/ 443 w 1295"/>
                  <a:gd name="T23" fmla="*/ 1638 h 1970"/>
                  <a:gd name="T24" fmla="*/ 439 w 1295"/>
                  <a:gd name="T25" fmla="*/ 1970 h 1970"/>
                  <a:gd name="T26" fmla="*/ 340 w 1295"/>
                  <a:gd name="T27" fmla="*/ 1894 h 1970"/>
                  <a:gd name="T28" fmla="*/ 241 w 1295"/>
                  <a:gd name="T29" fmla="*/ 1753 h 1970"/>
                  <a:gd name="T30" fmla="*/ 153 w 1295"/>
                  <a:gd name="T31" fmla="*/ 1661 h 1970"/>
                  <a:gd name="T32" fmla="*/ 0 w 1295"/>
                  <a:gd name="T33" fmla="*/ 1494 h 1970"/>
                  <a:gd name="T34" fmla="*/ 8 w 1295"/>
                  <a:gd name="T35" fmla="*/ 1174 h 1970"/>
                  <a:gd name="T36" fmla="*/ 23 w 1295"/>
                  <a:gd name="T37" fmla="*/ 918 h 1970"/>
                  <a:gd name="T38" fmla="*/ 19 w 1295"/>
                  <a:gd name="T39" fmla="*/ 690 h 1970"/>
                  <a:gd name="T40" fmla="*/ 27 w 1295"/>
                  <a:gd name="T41" fmla="*/ 465 h 1970"/>
                  <a:gd name="T42" fmla="*/ 34 w 1295"/>
                  <a:gd name="T43" fmla="*/ 225 h 1970"/>
                  <a:gd name="T44" fmla="*/ 65 w 1295"/>
                  <a:gd name="T45" fmla="*/ 88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5" h="1970">
                    <a:moveTo>
                      <a:pt x="65" y="88"/>
                    </a:moveTo>
                    <a:lnTo>
                      <a:pt x="351" y="42"/>
                    </a:lnTo>
                    <a:lnTo>
                      <a:pt x="691" y="0"/>
                    </a:lnTo>
                    <a:lnTo>
                      <a:pt x="1054" y="88"/>
                    </a:lnTo>
                    <a:lnTo>
                      <a:pt x="1268" y="164"/>
                    </a:lnTo>
                    <a:lnTo>
                      <a:pt x="1295" y="194"/>
                    </a:lnTo>
                    <a:lnTo>
                      <a:pt x="1131" y="232"/>
                    </a:lnTo>
                    <a:lnTo>
                      <a:pt x="810" y="332"/>
                    </a:lnTo>
                    <a:lnTo>
                      <a:pt x="493" y="438"/>
                    </a:lnTo>
                    <a:lnTo>
                      <a:pt x="462" y="709"/>
                    </a:lnTo>
                    <a:lnTo>
                      <a:pt x="458" y="1071"/>
                    </a:lnTo>
                    <a:lnTo>
                      <a:pt x="443" y="1638"/>
                    </a:lnTo>
                    <a:lnTo>
                      <a:pt x="439" y="1970"/>
                    </a:lnTo>
                    <a:lnTo>
                      <a:pt x="340" y="1894"/>
                    </a:lnTo>
                    <a:lnTo>
                      <a:pt x="241" y="1753"/>
                    </a:lnTo>
                    <a:lnTo>
                      <a:pt x="153" y="1661"/>
                    </a:lnTo>
                    <a:lnTo>
                      <a:pt x="0" y="1494"/>
                    </a:lnTo>
                    <a:lnTo>
                      <a:pt x="8" y="1174"/>
                    </a:lnTo>
                    <a:lnTo>
                      <a:pt x="23" y="918"/>
                    </a:lnTo>
                    <a:lnTo>
                      <a:pt x="19" y="690"/>
                    </a:lnTo>
                    <a:lnTo>
                      <a:pt x="27" y="465"/>
                    </a:lnTo>
                    <a:lnTo>
                      <a:pt x="34" y="225"/>
                    </a:lnTo>
                    <a:lnTo>
                      <a:pt x="65" y="88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Freeform 73">
                <a:extLst>
                  <a:ext uri="{FF2B5EF4-FFF2-40B4-BE49-F238E27FC236}">
                    <a16:creationId xmlns:a16="http://schemas.microsoft.com/office/drawing/2014/main" id="{13FDA23F-00CF-80D6-872D-EE5F07B8C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" y="197"/>
                <a:ext cx="885" cy="1777"/>
              </a:xfrm>
              <a:custGeom>
                <a:avLst/>
                <a:gdLst>
                  <a:gd name="T0" fmla="*/ 61 w 885"/>
                  <a:gd name="T1" fmla="*/ 233 h 1777"/>
                  <a:gd name="T2" fmla="*/ 314 w 885"/>
                  <a:gd name="T3" fmla="*/ 172 h 1777"/>
                  <a:gd name="T4" fmla="*/ 636 w 885"/>
                  <a:gd name="T5" fmla="*/ 65 h 1777"/>
                  <a:gd name="T6" fmla="*/ 885 w 885"/>
                  <a:gd name="T7" fmla="*/ 0 h 1777"/>
                  <a:gd name="T8" fmla="*/ 881 w 885"/>
                  <a:gd name="T9" fmla="*/ 141 h 1777"/>
                  <a:gd name="T10" fmla="*/ 881 w 885"/>
                  <a:gd name="T11" fmla="*/ 309 h 1777"/>
                  <a:gd name="T12" fmla="*/ 874 w 885"/>
                  <a:gd name="T13" fmla="*/ 496 h 1777"/>
                  <a:gd name="T14" fmla="*/ 854 w 885"/>
                  <a:gd name="T15" fmla="*/ 778 h 1777"/>
                  <a:gd name="T16" fmla="*/ 858 w 885"/>
                  <a:gd name="T17" fmla="*/ 991 h 1777"/>
                  <a:gd name="T18" fmla="*/ 858 w 885"/>
                  <a:gd name="T19" fmla="*/ 1258 h 1777"/>
                  <a:gd name="T20" fmla="*/ 851 w 885"/>
                  <a:gd name="T21" fmla="*/ 1422 h 1777"/>
                  <a:gd name="T22" fmla="*/ 820 w 885"/>
                  <a:gd name="T23" fmla="*/ 1476 h 1777"/>
                  <a:gd name="T24" fmla="*/ 605 w 885"/>
                  <a:gd name="T25" fmla="*/ 1556 h 1777"/>
                  <a:gd name="T26" fmla="*/ 234 w 885"/>
                  <a:gd name="T27" fmla="*/ 1697 h 1777"/>
                  <a:gd name="T28" fmla="*/ 0 w 885"/>
                  <a:gd name="T29" fmla="*/ 1777 h 1777"/>
                  <a:gd name="T30" fmla="*/ 8 w 885"/>
                  <a:gd name="T31" fmla="*/ 1663 h 1777"/>
                  <a:gd name="T32" fmla="*/ 15 w 885"/>
                  <a:gd name="T33" fmla="*/ 1236 h 1777"/>
                  <a:gd name="T34" fmla="*/ 19 w 885"/>
                  <a:gd name="T35" fmla="*/ 847 h 1777"/>
                  <a:gd name="T36" fmla="*/ 27 w 885"/>
                  <a:gd name="T37" fmla="*/ 591 h 1777"/>
                  <a:gd name="T38" fmla="*/ 38 w 885"/>
                  <a:gd name="T39" fmla="*/ 351 h 1777"/>
                  <a:gd name="T40" fmla="*/ 61 w 885"/>
                  <a:gd name="T41" fmla="*/ 233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5" h="1777">
                    <a:moveTo>
                      <a:pt x="61" y="233"/>
                    </a:moveTo>
                    <a:lnTo>
                      <a:pt x="314" y="172"/>
                    </a:lnTo>
                    <a:lnTo>
                      <a:pt x="636" y="65"/>
                    </a:lnTo>
                    <a:lnTo>
                      <a:pt x="885" y="0"/>
                    </a:lnTo>
                    <a:lnTo>
                      <a:pt x="881" y="141"/>
                    </a:lnTo>
                    <a:lnTo>
                      <a:pt x="881" y="309"/>
                    </a:lnTo>
                    <a:lnTo>
                      <a:pt x="874" y="496"/>
                    </a:lnTo>
                    <a:lnTo>
                      <a:pt x="854" y="778"/>
                    </a:lnTo>
                    <a:lnTo>
                      <a:pt x="858" y="991"/>
                    </a:lnTo>
                    <a:lnTo>
                      <a:pt x="858" y="1258"/>
                    </a:lnTo>
                    <a:lnTo>
                      <a:pt x="851" y="1422"/>
                    </a:lnTo>
                    <a:lnTo>
                      <a:pt x="820" y="1476"/>
                    </a:lnTo>
                    <a:lnTo>
                      <a:pt x="605" y="1556"/>
                    </a:lnTo>
                    <a:lnTo>
                      <a:pt x="234" y="1697"/>
                    </a:lnTo>
                    <a:lnTo>
                      <a:pt x="0" y="1777"/>
                    </a:lnTo>
                    <a:lnTo>
                      <a:pt x="8" y="1663"/>
                    </a:lnTo>
                    <a:lnTo>
                      <a:pt x="15" y="1236"/>
                    </a:lnTo>
                    <a:lnTo>
                      <a:pt x="19" y="847"/>
                    </a:lnTo>
                    <a:lnTo>
                      <a:pt x="27" y="591"/>
                    </a:lnTo>
                    <a:lnTo>
                      <a:pt x="38" y="351"/>
                    </a:lnTo>
                    <a:lnTo>
                      <a:pt x="61" y="233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9" name="Group 74">
                <a:extLst>
                  <a:ext uri="{FF2B5EF4-FFF2-40B4-BE49-F238E27FC236}">
                    <a16:creationId xmlns:a16="http://schemas.microsoft.com/office/drawing/2014/main" id="{9FE6ADC8-0855-C7AA-B7BE-1CEE79B02B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" y="0"/>
                <a:ext cx="1348" cy="1976"/>
                <a:chOff x="3" y="0"/>
                <a:chExt cx="1348" cy="1976"/>
              </a:xfrm>
            </p:grpSpPr>
            <p:sp>
              <p:nvSpPr>
                <p:cNvPr id="40" name="Oval 75">
                  <a:extLst>
                    <a:ext uri="{FF2B5EF4-FFF2-40B4-BE49-F238E27FC236}">
                      <a16:creationId xmlns:a16="http://schemas.microsoft.com/office/drawing/2014/main" id="{126E33FA-C0F9-4F01-9128-16A2CF8317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311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1" name="Oval 76">
                  <a:extLst>
                    <a:ext uri="{FF2B5EF4-FFF2-40B4-BE49-F238E27FC236}">
                      <a16:creationId xmlns:a16="http://schemas.microsoft.com/office/drawing/2014/main" id="{F782FBE4-8305-396D-147F-875867B82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410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2" name="Oval 77">
                  <a:extLst>
                    <a:ext uri="{FF2B5EF4-FFF2-40B4-BE49-F238E27FC236}">
                      <a16:creationId xmlns:a16="http://schemas.microsoft.com/office/drawing/2014/main" id="{21F495EC-B4AD-E14A-82AD-EAEDB32A97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512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3" name="Oval 78">
                  <a:extLst>
                    <a:ext uri="{FF2B5EF4-FFF2-40B4-BE49-F238E27FC236}">
                      <a16:creationId xmlns:a16="http://schemas.microsoft.com/office/drawing/2014/main" id="{9CBE0457-42B0-D645-86D0-5EF4A507B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607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4" name="Oval 79">
                  <a:extLst>
                    <a:ext uri="{FF2B5EF4-FFF2-40B4-BE49-F238E27FC236}">
                      <a16:creationId xmlns:a16="http://schemas.microsoft.com/office/drawing/2014/main" id="{F345A56F-4F47-0D01-21F8-828FEA6515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3" y="698"/>
                  <a:ext cx="70" cy="6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5" name="Freeform 80">
                  <a:extLst>
                    <a:ext uri="{FF2B5EF4-FFF2-40B4-BE49-F238E27FC236}">
                      <a16:creationId xmlns:a16="http://schemas.microsoft.com/office/drawing/2014/main" id="{AAD3687A-FF8D-02EA-9750-FF7AA2F2E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76"/>
                  <a:ext cx="468" cy="353"/>
                </a:xfrm>
                <a:custGeom>
                  <a:avLst/>
                  <a:gdLst>
                    <a:gd name="T0" fmla="*/ 116 w 468"/>
                    <a:gd name="T1" fmla="*/ 122 h 353"/>
                    <a:gd name="T2" fmla="*/ 282 w 468"/>
                    <a:gd name="T3" fmla="*/ 70 h 353"/>
                    <a:gd name="T4" fmla="*/ 387 w 468"/>
                    <a:gd name="T5" fmla="*/ 29 h 353"/>
                    <a:gd name="T6" fmla="*/ 439 w 468"/>
                    <a:gd name="T7" fmla="*/ 0 h 353"/>
                    <a:gd name="T8" fmla="*/ 462 w 468"/>
                    <a:gd name="T9" fmla="*/ 0 h 353"/>
                    <a:gd name="T10" fmla="*/ 468 w 468"/>
                    <a:gd name="T11" fmla="*/ 33 h 353"/>
                    <a:gd name="T12" fmla="*/ 460 w 468"/>
                    <a:gd name="T13" fmla="*/ 120 h 353"/>
                    <a:gd name="T14" fmla="*/ 454 w 468"/>
                    <a:gd name="T15" fmla="*/ 209 h 353"/>
                    <a:gd name="T16" fmla="*/ 445 w 468"/>
                    <a:gd name="T17" fmla="*/ 239 h 353"/>
                    <a:gd name="T18" fmla="*/ 387 w 468"/>
                    <a:gd name="T19" fmla="*/ 254 h 353"/>
                    <a:gd name="T20" fmla="*/ 261 w 468"/>
                    <a:gd name="T21" fmla="*/ 273 h 353"/>
                    <a:gd name="T22" fmla="*/ 149 w 468"/>
                    <a:gd name="T23" fmla="*/ 306 h 353"/>
                    <a:gd name="T24" fmla="*/ 75 w 468"/>
                    <a:gd name="T25" fmla="*/ 330 h 353"/>
                    <a:gd name="T26" fmla="*/ 12 w 468"/>
                    <a:gd name="T27" fmla="*/ 353 h 353"/>
                    <a:gd name="T28" fmla="*/ 0 w 468"/>
                    <a:gd name="T29" fmla="*/ 337 h 353"/>
                    <a:gd name="T30" fmla="*/ 10 w 468"/>
                    <a:gd name="T31" fmla="*/ 277 h 353"/>
                    <a:gd name="T32" fmla="*/ 15 w 468"/>
                    <a:gd name="T33" fmla="*/ 149 h 353"/>
                    <a:gd name="T34" fmla="*/ 15 w 468"/>
                    <a:gd name="T35" fmla="*/ 111 h 353"/>
                    <a:gd name="T36" fmla="*/ 44 w 468"/>
                    <a:gd name="T37" fmla="*/ 114 h 353"/>
                    <a:gd name="T38" fmla="*/ 70 w 468"/>
                    <a:gd name="T39" fmla="*/ 128 h 353"/>
                    <a:gd name="T40" fmla="*/ 56 w 468"/>
                    <a:gd name="T41" fmla="*/ 175 h 353"/>
                    <a:gd name="T42" fmla="*/ 50 w 468"/>
                    <a:gd name="T43" fmla="*/ 244 h 353"/>
                    <a:gd name="T44" fmla="*/ 44 w 468"/>
                    <a:gd name="T45" fmla="*/ 303 h 353"/>
                    <a:gd name="T46" fmla="*/ 68 w 468"/>
                    <a:gd name="T47" fmla="*/ 308 h 353"/>
                    <a:gd name="T48" fmla="*/ 162 w 468"/>
                    <a:gd name="T49" fmla="*/ 277 h 353"/>
                    <a:gd name="T50" fmla="*/ 259 w 468"/>
                    <a:gd name="T51" fmla="*/ 248 h 353"/>
                    <a:gd name="T52" fmla="*/ 340 w 468"/>
                    <a:gd name="T53" fmla="*/ 227 h 353"/>
                    <a:gd name="T54" fmla="*/ 396 w 468"/>
                    <a:gd name="T55" fmla="*/ 213 h 353"/>
                    <a:gd name="T56" fmla="*/ 416 w 468"/>
                    <a:gd name="T57" fmla="*/ 204 h 353"/>
                    <a:gd name="T58" fmla="*/ 437 w 468"/>
                    <a:gd name="T59" fmla="*/ 145 h 353"/>
                    <a:gd name="T60" fmla="*/ 439 w 468"/>
                    <a:gd name="T61" fmla="*/ 80 h 353"/>
                    <a:gd name="T62" fmla="*/ 427 w 468"/>
                    <a:gd name="T63" fmla="*/ 41 h 353"/>
                    <a:gd name="T64" fmla="*/ 381 w 468"/>
                    <a:gd name="T65" fmla="*/ 52 h 353"/>
                    <a:gd name="T66" fmla="*/ 277 w 468"/>
                    <a:gd name="T67" fmla="*/ 97 h 353"/>
                    <a:gd name="T68" fmla="*/ 178 w 468"/>
                    <a:gd name="T69" fmla="*/ 120 h 353"/>
                    <a:gd name="T70" fmla="*/ 116 w 468"/>
                    <a:gd name="T71" fmla="*/ 122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68" h="353">
                      <a:moveTo>
                        <a:pt x="116" y="122"/>
                      </a:moveTo>
                      <a:lnTo>
                        <a:pt x="282" y="70"/>
                      </a:lnTo>
                      <a:lnTo>
                        <a:pt x="387" y="29"/>
                      </a:lnTo>
                      <a:lnTo>
                        <a:pt x="439" y="0"/>
                      </a:lnTo>
                      <a:lnTo>
                        <a:pt x="462" y="0"/>
                      </a:lnTo>
                      <a:lnTo>
                        <a:pt x="468" y="33"/>
                      </a:lnTo>
                      <a:lnTo>
                        <a:pt x="460" y="120"/>
                      </a:lnTo>
                      <a:lnTo>
                        <a:pt x="454" y="209"/>
                      </a:lnTo>
                      <a:lnTo>
                        <a:pt x="445" y="239"/>
                      </a:lnTo>
                      <a:lnTo>
                        <a:pt x="387" y="254"/>
                      </a:lnTo>
                      <a:lnTo>
                        <a:pt x="261" y="273"/>
                      </a:lnTo>
                      <a:lnTo>
                        <a:pt x="149" y="306"/>
                      </a:lnTo>
                      <a:lnTo>
                        <a:pt x="75" y="330"/>
                      </a:lnTo>
                      <a:lnTo>
                        <a:pt x="12" y="353"/>
                      </a:lnTo>
                      <a:lnTo>
                        <a:pt x="0" y="337"/>
                      </a:lnTo>
                      <a:lnTo>
                        <a:pt x="10" y="277"/>
                      </a:lnTo>
                      <a:lnTo>
                        <a:pt x="15" y="149"/>
                      </a:lnTo>
                      <a:lnTo>
                        <a:pt x="15" y="111"/>
                      </a:lnTo>
                      <a:lnTo>
                        <a:pt x="44" y="114"/>
                      </a:lnTo>
                      <a:lnTo>
                        <a:pt x="70" y="128"/>
                      </a:lnTo>
                      <a:lnTo>
                        <a:pt x="56" y="175"/>
                      </a:lnTo>
                      <a:lnTo>
                        <a:pt x="50" y="244"/>
                      </a:lnTo>
                      <a:lnTo>
                        <a:pt x="44" y="303"/>
                      </a:lnTo>
                      <a:lnTo>
                        <a:pt x="68" y="308"/>
                      </a:lnTo>
                      <a:lnTo>
                        <a:pt x="162" y="277"/>
                      </a:lnTo>
                      <a:lnTo>
                        <a:pt x="259" y="248"/>
                      </a:lnTo>
                      <a:lnTo>
                        <a:pt x="340" y="227"/>
                      </a:lnTo>
                      <a:lnTo>
                        <a:pt x="396" y="213"/>
                      </a:lnTo>
                      <a:lnTo>
                        <a:pt x="416" y="204"/>
                      </a:lnTo>
                      <a:lnTo>
                        <a:pt x="437" y="145"/>
                      </a:lnTo>
                      <a:lnTo>
                        <a:pt x="439" y="80"/>
                      </a:lnTo>
                      <a:lnTo>
                        <a:pt x="427" y="41"/>
                      </a:lnTo>
                      <a:lnTo>
                        <a:pt x="381" y="52"/>
                      </a:lnTo>
                      <a:lnTo>
                        <a:pt x="277" y="97"/>
                      </a:lnTo>
                      <a:lnTo>
                        <a:pt x="178" y="120"/>
                      </a:lnTo>
                      <a:lnTo>
                        <a:pt x="116" y="1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46" name="Group 81">
                  <a:extLst>
                    <a:ext uri="{FF2B5EF4-FFF2-40B4-BE49-F238E27FC236}">
                      <a16:creationId xmlns:a16="http://schemas.microsoft.com/office/drawing/2014/main" id="{E5A1A0B7-4F38-CCCB-641F-71B1150794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8" y="757"/>
                  <a:ext cx="72" cy="40"/>
                  <a:chOff x="658" y="757"/>
                  <a:chExt cx="72" cy="40"/>
                </a:xfrm>
              </p:grpSpPr>
              <p:sp>
                <p:nvSpPr>
                  <p:cNvPr id="73" name="Freeform 82">
                    <a:extLst>
                      <a:ext uri="{FF2B5EF4-FFF2-40B4-BE49-F238E27FC236}">
                        <a16:creationId xmlns:a16="http://schemas.microsoft.com/office/drawing/2014/main" id="{408B5283-ECDB-240C-08CA-96B1908266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" y="757"/>
                    <a:ext cx="72" cy="40"/>
                  </a:xfrm>
                  <a:custGeom>
                    <a:avLst/>
                    <a:gdLst>
                      <a:gd name="T0" fmla="*/ 0 w 72"/>
                      <a:gd name="T1" fmla="*/ 4 h 40"/>
                      <a:gd name="T2" fmla="*/ 44 w 72"/>
                      <a:gd name="T3" fmla="*/ 0 h 40"/>
                      <a:gd name="T4" fmla="*/ 55 w 72"/>
                      <a:gd name="T5" fmla="*/ 6 h 40"/>
                      <a:gd name="T6" fmla="*/ 66 w 72"/>
                      <a:gd name="T7" fmla="*/ 11 h 40"/>
                      <a:gd name="T8" fmla="*/ 72 w 72"/>
                      <a:gd name="T9" fmla="*/ 23 h 40"/>
                      <a:gd name="T10" fmla="*/ 63 w 72"/>
                      <a:gd name="T11" fmla="*/ 27 h 40"/>
                      <a:gd name="T12" fmla="*/ 49 w 72"/>
                      <a:gd name="T13" fmla="*/ 34 h 40"/>
                      <a:gd name="T14" fmla="*/ 40 w 72"/>
                      <a:gd name="T15" fmla="*/ 40 h 40"/>
                      <a:gd name="T16" fmla="*/ 28 w 72"/>
                      <a:gd name="T17" fmla="*/ 40 h 40"/>
                      <a:gd name="T18" fmla="*/ 0 w 72"/>
                      <a:gd name="T19" fmla="*/ 4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40">
                        <a:moveTo>
                          <a:pt x="0" y="4"/>
                        </a:moveTo>
                        <a:lnTo>
                          <a:pt x="44" y="0"/>
                        </a:lnTo>
                        <a:lnTo>
                          <a:pt x="55" y="6"/>
                        </a:lnTo>
                        <a:lnTo>
                          <a:pt x="66" y="11"/>
                        </a:lnTo>
                        <a:lnTo>
                          <a:pt x="72" y="23"/>
                        </a:lnTo>
                        <a:lnTo>
                          <a:pt x="63" y="27"/>
                        </a:lnTo>
                        <a:lnTo>
                          <a:pt x="49" y="34"/>
                        </a:lnTo>
                        <a:lnTo>
                          <a:pt x="40" y="40"/>
                        </a:lnTo>
                        <a:lnTo>
                          <a:pt x="28" y="40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4" name="Freeform 83">
                    <a:extLst>
                      <a:ext uri="{FF2B5EF4-FFF2-40B4-BE49-F238E27FC236}">
                        <a16:creationId xmlns:a16="http://schemas.microsoft.com/office/drawing/2014/main" id="{0B3C7738-3293-40C8-1BC0-EE7F73AA89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" y="757"/>
                    <a:ext cx="72" cy="40"/>
                  </a:xfrm>
                  <a:custGeom>
                    <a:avLst/>
                    <a:gdLst>
                      <a:gd name="T0" fmla="*/ 0 w 72"/>
                      <a:gd name="T1" fmla="*/ 4 h 40"/>
                      <a:gd name="T2" fmla="*/ 44 w 72"/>
                      <a:gd name="T3" fmla="*/ 0 h 40"/>
                      <a:gd name="T4" fmla="*/ 55 w 72"/>
                      <a:gd name="T5" fmla="*/ 6 h 40"/>
                      <a:gd name="T6" fmla="*/ 66 w 72"/>
                      <a:gd name="T7" fmla="*/ 11 h 40"/>
                      <a:gd name="T8" fmla="*/ 72 w 72"/>
                      <a:gd name="T9" fmla="*/ 23 h 40"/>
                      <a:gd name="T10" fmla="*/ 63 w 72"/>
                      <a:gd name="T11" fmla="*/ 27 h 40"/>
                      <a:gd name="T12" fmla="*/ 49 w 72"/>
                      <a:gd name="T13" fmla="*/ 34 h 40"/>
                      <a:gd name="T14" fmla="*/ 40 w 72"/>
                      <a:gd name="T15" fmla="*/ 40 h 40"/>
                      <a:gd name="T16" fmla="*/ 28 w 72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2" h="40">
                        <a:moveTo>
                          <a:pt x="0" y="4"/>
                        </a:moveTo>
                        <a:lnTo>
                          <a:pt x="44" y="0"/>
                        </a:lnTo>
                        <a:lnTo>
                          <a:pt x="55" y="6"/>
                        </a:lnTo>
                        <a:lnTo>
                          <a:pt x="66" y="11"/>
                        </a:lnTo>
                        <a:lnTo>
                          <a:pt x="72" y="23"/>
                        </a:lnTo>
                        <a:lnTo>
                          <a:pt x="63" y="27"/>
                        </a:lnTo>
                        <a:lnTo>
                          <a:pt x="49" y="34"/>
                        </a:lnTo>
                        <a:lnTo>
                          <a:pt x="40" y="40"/>
                        </a:lnTo>
                        <a:lnTo>
                          <a:pt x="28" y="4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7" name="Freeform 84">
                  <a:extLst>
                    <a:ext uri="{FF2B5EF4-FFF2-40B4-BE49-F238E27FC236}">
                      <a16:creationId xmlns:a16="http://schemas.microsoft.com/office/drawing/2014/main" id="{6C40DFCE-82B7-1F4B-2E28-F9FD5B0223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" y="750"/>
                  <a:ext cx="90" cy="60"/>
                </a:xfrm>
                <a:custGeom>
                  <a:avLst/>
                  <a:gdLst>
                    <a:gd name="T0" fmla="*/ 90 w 90"/>
                    <a:gd name="T1" fmla="*/ 17 h 60"/>
                    <a:gd name="T2" fmla="*/ 88 w 90"/>
                    <a:gd name="T3" fmla="*/ 13 h 60"/>
                    <a:gd name="T4" fmla="*/ 85 w 90"/>
                    <a:gd name="T5" fmla="*/ 9 h 60"/>
                    <a:gd name="T6" fmla="*/ 80 w 90"/>
                    <a:gd name="T7" fmla="*/ 6 h 60"/>
                    <a:gd name="T8" fmla="*/ 75 w 90"/>
                    <a:gd name="T9" fmla="*/ 5 h 60"/>
                    <a:gd name="T10" fmla="*/ 68 w 90"/>
                    <a:gd name="T11" fmla="*/ 2 h 60"/>
                    <a:gd name="T12" fmla="*/ 61 w 90"/>
                    <a:gd name="T13" fmla="*/ 1 h 60"/>
                    <a:gd name="T14" fmla="*/ 54 w 90"/>
                    <a:gd name="T15" fmla="*/ 0 h 60"/>
                    <a:gd name="T16" fmla="*/ 46 w 90"/>
                    <a:gd name="T17" fmla="*/ 1 h 60"/>
                    <a:gd name="T18" fmla="*/ 38 w 90"/>
                    <a:gd name="T19" fmla="*/ 3 h 60"/>
                    <a:gd name="T20" fmla="*/ 31 w 90"/>
                    <a:gd name="T21" fmla="*/ 6 h 60"/>
                    <a:gd name="T22" fmla="*/ 23 w 90"/>
                    <a:gd name="T23" fmla="*/ 9 h 60"/>
                    <a:gd name="T24" fmla="*/ 18 w 90"/>
                    <a:gd name="T25" fmla="*/ 13 h 60"/>
                    <a:gd name="T26" fmla="*/ 11 w 90"/>
                    <a:gd name="T27" fmla="*/ 18 h 60"/>
                    <a:gd name="T28" fmla="*/ 7 w 90"/>
                    <a:gd name="T29" fmla="*/ 23 h 60"/>
                    <a:gd name="T30" fmla="*/ 3 w 90"/>
                    <a:gd name="T31" fmla="*/ 27 h 60"/>
                    <a:gd name="T32" fmla="*/ 1 w 90"/>
                    <a:gd name="T33" fmla="*/ 32 h 60"/>
                    <a:gd name="T34" fmla="*/ 0 w 90"/>
                    <a:gd name="T35" fmla="*/ 38 h 60"/>
                    <a:gd name="T36" fmla="*/ 0 w 90"/>
                    <a:gd name="T37" fmla="*/ 43 h 60"/>
                    <a:gd name="T38" fmla="*/ 2 w 90"/>
                    <a:gd name="T39" fmla="*/ 47 h 60"/>
                    <a:gd name="T40" fmla="*/ 5 w 90"/>
                    <a:gd name="T41" fmla="*/ 51 h 60"/>
                    <a:gd name="T42" fmla="*/ 10 w 90"/>
                    <a:gd name="T43" fmla="*/ 54 h 60"/>
                    <a:gd name="T44" fmla="*/ 15 w 90"/>
                    <a:gd name="T45" fmla="*/ 55 h 60"/>
                    <a:gd name="T46" fmla="*/ 22 w 90"/>
                    <a:gd name="T47" fmla="*/ 58 h 60"/>
                    <a:gd name="T48" fmla="*/ 29 w 90"/>
                    <a:gd name="T49" fmla="*/ 59 h 60"/>
                    <a:gd name="T50" fmla="*/ 36 w 90"/>
                    <a:gd name="T51" fmla="*/ 60 h 60"/>
                    <a:gd name="T52" fmla="*/ 44 w 90"/>
                    <a:gd name="T53" fmla="*/ 59 h 60"/>
                    <a:gd name="T54" fmla="*/ 52 w 90"/>
                    <a:gd name="T55" fmla="*/ 57 h 60"/>
                    <a:gd name="T56" fmla="*/ 59 w 90"/>
                    <a:gd name="T57" fmla="*/ 54 h 60"/>
                    <a:gd name="T58" fmla="*/ 67 w 90"/>
                    <a:gd name="T59" fmla="*/ 51 h 60"/>
                    <a:gd name="T60" fmla="*/ 72 w 90"/>
                    <a:gd name="T61" fmla="*/ 47 h 60"/>
                    <a:gd name="T62" fmla="*/ 79 w 90"/>
                    <a:gd name="T63" fmla="*/ 42 h 60"/>
                    <a:gd name="T64" fmla="*/ 83 w 90"/>
                    <a:gd name="T65" fmla="*/ 37 h 60"/>
                    <a:gd name="T66" fmla="*/ 87 w 90"/>
                    <a:gd name="T67" fmla="*/ 33 h 60"/>
                    <a:gd name="T68" fmla="*/ 89 w 90"/>
                    <a:gd name="T69" fmla="*/ 28 h 60"/>
                    <a:gd name="T70" fmla="*/ 90 w 90"/>
                    <a:gd name="T71" fmla="*/ 22 h 60"/>
                    <a:gd name="T72" fmla="*/ 90 w 90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0" h="60">
                      <a:moveTo>
                        <a:pt x="90" y="17"/>
                      </a:moveTo>
                      <a:lnTo>
                        <a:pt x="88" y="13"/>
                      </a:lnTo>
                      <a:lnTo>
                        <a:pt x="85" y="9"/>
                      </a:lnTo>
                      <a:lnTo>
                        <a:pt x="80" y="6"/>
                      </a:lnTo>
                      <a:lnTo>
                        <a:pt x="75" y="5"/>
                      </a:lnTo>
                      <a:lnTo>
                        <a:pt x="68" y="2"/>
                      </a:lnTo>
                      <a:lnTo>
                        <a:pt x="61" y="1"/>
                      </a:lnTo>
                      <a:lnTo>
                        <a:pt x="54" y="0"/>
                      </a:lnTo>
                      <a:lnTo>
                        <a:pt x="46" y="1"/>
                      </a:lnTo>
                      <a:lnTo>
                        <a:pt x="38" y="3"/>
                      </a:lnTo>
                      <a:lnTo>
                        <a:pt x="31" y="6"/>
                      </a:lnTo>
                      <a:lnTo>
                        <a:pt x="23" y="9"/>
                      </a:lnTo>
                      <a:lnTo>
                        <a:pt x="18" y="13"/>
                      </a:lnTo>
                      <a:lnTo>
                        <a:pt x="11" y="18"/>
                      </a:lnTo>
                      <a:lnTo>
                        <a:pt x="7" y="23"/>
                      </a:lnTo>
                      <a:lnTo>
                        <a:pt x="3" y="27"/>
                      </a:lnTo>
                      <a:lnTo>
                        <a:pt x="1" y="32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1"/>
                      </a:lnTo>
                      <a:lnTo>
                        <a:pt x="10" y="54"/>
                      </a:lnTo>
                      <a:lnTo>
                        <a:pt x="15" y="55"/>
                      </a:lnTo>
                      <a:lnTo>
                        <a:pt x="22" y="58"/>
                      </a:lnTo>
                      <a:lnTo>
                        <a:pt x="29" y="59"/>
                      </a:lnTo>
                      <a:lnTo>
                        <a:pt x="36" y="60"/>
                      </a:lnTo>
                      <a:lnTo>
                        <a:pt x="44" y="59"/>
                      </a:lnTo>
                      <a:lnTo>
                        <a:pt x="52" y="57"/>
                      </a:lnTo>
                      <a:lnTo>
                        <a:pt x="59" y="54"/>
                      </a:lnTo>
                      <a:lnTo>
                        <a:pt x="67" y="51"/>
                      </a:lnTo>
                      <a:lnTo>
                        <a:pt x="72" y="47"/>
                      </a:lnTo>
                      <a:lnTo>
                        <a:pt x="79" y="42"/>
                      </a:lnTo>
                      <a:lnTo>
                        <a:pt x="83" y="37"/>
                      </a:lnTo>
                      <a:lnTo>
                        <a:pt x="87" y="33"/>
                      </a:lnTo>
                      <a:lnTo>
                        <a:pt x="89" y="28"/>
                      </a:lnTo>
                      <a:lnTo>
                        <a:pt x="90" y="22"/>
                      </a:lnTo>
                      <a:lnTo>
                        <a:pt x="90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8" name="Freeform 85">
                  <a:extLst>
                    <a:ext uri="{FF2B5EF4-FFF2-40B4-BE49-F238E27FC236}">
                      <a16:creationId xmlns:a16="http://schemas.microsoft.com/office/drawing/2014/main" id="{5AC52810-87A6-59CF-6A4A-91C283001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" y="701"/>
                  <a:ext cx="92" cy="60"/>
                </a:xfrm>
                <a:custGeom>
                  <a:avLst/>
                  <a:gdLst>
                    <a:gd name="T0" fmla="*/ 92 w 92"/>
                    <a:gd name="T1" fmla="*/ 17 h 60"/>
                    <a:gd name="T2" fmla="*/ 90 w 92"/>
                    <a:gd name="T3" fmla="*/ 13 h 60"/>
                    <a:gd name="T4" fmla="*/ 87 w 92"/>
                    <a:gd name="T5" fmla="*/ 8 h 60"/>
                    <a:gd name="T6" fmla="*/ 82 w 92"/>
                    <a:gd name="T7" fmla="*/ 5 h 60"/>
                    <a:gd name="T8" fmla="*/ 77 w 92"/>
                    <a:gd name="T9" fmla="*/ 2 h 60"/>
                    <a:gd name="T10" fmla="*/ 70 w 92"/>
                    <a:gd name="T11" fmla="*/ 1 h 60"/>
                    <a:gd name="T12" fmla="*/ 61 w 92"/>
                    <a:gd name="T13" fmla="*/ 0 h 60"/>
                    <a:gd name="T14" fmla="*/ 55 w 92"/>
                    <a:gd name="T15" fmla="*/ 0 h 60"/>
                    <a:gd name="T16" fmla="*/ 47 w 92"/>
                    <a:gd name="T17" fmla="*/ 0 h 60"/>
                    <a:gd name="T18" fmla="*/ 39 w 92"/>
                    <a:gd name="T19" fmla="*/ 2 h 60"/>
                    <a:gd name="T20" fmla="*/ 32 w 92"/>
                    <a:gd name="T21" fmla="*/ 5 h 60"/>
                    <a:gd name="T22" fmla="*/ 24 w 92"/>
                    <a:gd name="T23" fmla="*/ 9 h 60"/>
                    <a:gd name="T24" fmla="*/ 18 w 92"/>
                    <a:gd name="T25" fmla="*/ 12 h 60"/>
                    <a:gd name="T26" fmla="*/ 11 w 92"/>
                    <a:gd name="T27" fmla="*/ 17 h 60"/>
                    <a:gd name="T28" fmla="*/ 7 w 92"/>
                    <a:gd name="T29" fmla="*/ 23 h 60"/>
                    <a:gd name="T30" fmla="*/ 3 w 92"/>
                    <a:gd name="T31" fmla="*/ 28 h 60"/>
                    <a:gd name="T32" fmla="*/ 1 w 92"/>
                    <a:gd name="T33" fmla="*/ 31 h 60"/>
                    <a:gd name="T34" fmla="*/ 0 w 92"/>
                    <a:gd name="T35" fmla="*/ 38 h 60"/>
                    <a:gd name="T36" fmla="*/ 0 w 92"/>
                    <a:gd name="T37" fmla="*/ 43 h 60"/>
                    <a:gd name="T38" fmla="*/ 2 w 92"/>
                    <a:gd name="T39" fmla="*/ 47 h 60"/>
                    <a:gd name="T40" fmla="*/ 5 w 92"/>
                    <a:gd name="T41" fmla="*/ 52 h 60"/>
                    <a:gd name="T42" fmla="*/ 10 w 92"/>
                    <a:gd name="T43" fmla="*/ 55 h 60"/>
                    <a:gd name="T44" fmla="*/ 15 w 92"/>
                    <a:gd name="T45" fmla="*/ 58 h 60"/>
                    <a:gd name="T46" fmla="*/ 22 w 92"/>
                    <a:gd name="T47" fmla="*/ 59 h 60"/>
                    <a:gd name="T48" fmla="*/ 31 w 92"/>
                    <a:gd name="T49" fmla="*/ 60 h 60"/>
                    <a:gd name="T50" fmla="*/ 37 w 92"/>
                    <a:gd name="T51" fmla="*/ 60 h 60"/>
                    <a:gd name="T52" fmla="*/ 45 w 92"/>
                    <a:gd name="T53" fmla="*/ 60 h 60"/>
                    <a:gd name="T54" fmla="*/ 53 w 92"/>
                    <a:gd name="T55" fmla="*/ 58 h 60"/>
                    <a:gd name="T56" fmla="*/ 60 w 92"/>
                    <a:gd name="T57" fmla="*/ 55 h 60"/>
                    <a:gd name="T58" fmla="*/ 68 w 92"/>
                    <a:gd name="T59" fmla="*/ 51 h 60"/>
                    <a:gd name="T60" fmla="*/ 74 w 92"/>
                    <a:gd name="T61" fmla="*/ 48 h 60"/>
                    <a:gd name="T62" fmla="*/ 81 w 92"/>
                    <a:gd name="T63" fmla="*/ 43 h 60"/>
                    <a:gd name="T64" fmla="*/ 85 w 92"/>
                    <a:gd name="T65" fmla="*/ 37 h 60"/>
                    <a:gd name="T66" fmla="*/ 89 w 92"/>
                    <a:gd name="T67" fmla="*/ 32 h 60"/>
                    <a:gd name="T68" fmla="*/ 91 w 92"/>
                    <a:gd name="T69" fmla="*/ 29 h 60"/>
                    <a:gd name="T70" fmla="*/ 92 w 92"/>
                    <a:gd name="T71" fmla="*/ 22 h 60"/>
                    <a:gd name="T72" fmla="*/ 92 w 92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2" h="60">
                      <a:moveTo>
                        <a:pt x="92" y="17"/>
                      </a:moveTo>
                      <a:lnTo>
                        <a:pt x="90" y="13"/>
                      </a:lnTo>
                      <a:lnTo>
                        <a:pt x="87" y="8"/>
                      </a:lnTo>
                      <a:lnTo>
                        <a:pt x="82" y="5"/>
                      </a:lnTo>
                      <a:lnTo>
                        <a:pt x="77" y="2"/>
                      </a:lnTo>
                      <a:lnTo>
                        <a:pt x="70" y="1"/>
                      </a:lnTo>
                      <a:lnTo>
                        <a:pt x="61" y="0"/>
                      </a:lnTo>
                      <a:lnTo>
                        <a:pt x="55" y="0"/>
                      </a:lnTo>
                      <a:lnTo>
                        <a:pt x="47" y="0"/>
                      </a:lnTo>
                      <a:lnTo>
                        <a:pt x="39" y="2"/>
                      </a:lnTo>
                      <a:lnTo>
                        <a:pt x="32" y="5"/>
                      </a:lnTo>
                      <a:lnTo>
                        <a:pt x="24" y="9"/>
                      </a:lnTo>
                      <a:lnTo>
                        <a:pt x="18" y="12"/>
                      </a:lnTo>
                      <a:lnTo>
                        <a:pt x="11" y="17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1" y="31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2"/>
                      </a:lnTo>
                      <a:lnTo>
                        <a:pt x="10" y="55"/>
                      </a:lnTo>
                      <a:lnTo>
                        <a:pt x="15" y="58"/>
                      </a:lnTo>
                      <a:lnTo>
                        <a:pt x="22" y="59"/>
                      </a:lnTo>
                      <a:lnTo>
                        <a:pt x="31" y="60"/>
                      </a:lnTo>
                      <a:lnTo>
                        <a:pt x="37" y="60"/>
                      </a:lnTo>
                      <a:lnTo>
                        <a:pt x="45" y="60"/>
                      </a:lnTo>
                      <a:lnTo>
                        <a:pt x="53" y="58"/>
                      </a:lnTo>
                      <a:lnTo>
                        <a:pt x="60" y="55"/>
                      </a:lnTo>
                      <a:lnTo>
                        <a:pt x="68" y="51"/>
                      </a:lnTo>
                      <a:lnTo>
                        <a:pt x="74" y="48"/>
                      </a:lnTo>
                      <a:lnTo>
                        <a:pt x="81" y="43"/>
                      </a:lnTo>
                      <a:lnTo>
                        <a:pt x="85" y="37"/>
                      </a:lnTo>
                      <a:lnTo>
                        <a:pt x="89" y="32"/>
                      </a:lnTo>
                      <a:lnTo>
                        <a:pt x="91" y="29"/>
                      </a:lnTo>
                      <a:lnTo>
                        <a:pt x="92" y="22"/>
                      </a:lnTo>
                      <a:lnTo>
                        <a:pt x="92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" name="Freeform 86">
                  <a:extLst>
                    <a:ext uri="{FF2B5EF4-FFF2-40B4-BE49-F238E27FC236}">
                      <a16:creationId xmlns:a16="http://schemas.microsoft.com/office/drawing/2014/main" id="{0E623499-04A6-9D87-AF32-3B3213792F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0" y="661"/>
                  <a:ext cx="92" cy="60"/>
                </a:xfrm>
                <a:custGeom>
                  <a:avLst/>
                  <a:gdLst>
                    <a:gd name="T0" fmla="*/ 92 w 92"/>
                    <a:gd name="T1" fmla="*/ 17 h 60"/>
                    <a:gd name="T2" fmla="*/ 90 w 92"/>
                    <a:gd name="T3" fmla="*/ 13 h 60"/>
                    <a:gd name="T4" fmla="*/ 87 w 92"/>
                    <a:gd name="T5" fmla="*/ 8 h 60"/>
                    <a:gd name="T6" fmla="*/ 82 w 92"/>
                    <a:gd name="T7" fmla="*/ 5 h 60"/>
                    <a:gd name="T8" fmla="*/ 77 w 92"/>
                    <a:gd name="T9" fmla="*/ 2 h 60"/>
                    <a:gd name="T10" fmla="*/ 70 w 92"/>
                    <a:gd name="T11" fmla="*/ 1 h 60"/>
                    <a:gd name="T12" fmla="*/ 61 w 92"/>
                    <a:gd name="T13" fmla="*/ 0 h 60"/>
                    <a:gd name="T14" fmla="*/ 55 w 92"/>
                    <a:gd name="T15" fmla="*/ 0 h 60"/>
                    <a:gd name="T16" fmla="*/ 47 w 92"/>
                    <a:gd name="T17" fmla="*/ 0 h 60"/>
                    <a:gd name="T18" fmla="*/ 39 w 92"/>
                    <a:gd name="T19" fmla="*/ 2 h 60"/>
                    <a:gd name="T20" fmla="*/ 32 w 92"/>
                    <a:gd name="T21" fmla="*/ 5 h 60"/>
                    <a:gd name="T22" fmla="*/ 24 w 92"/>
                    <a:gd name="T23" fmla="*/ 9 h 60"/>
                    <a:gd name="T24" fmla="*/ 18 w 92"/>
                    <a:gd name="T25" fmla="*/ 12 h 60"/>
                    <a:gd name="T26" fmla="*/ 11 w 92"/>
                    <a:gd name="T27" fmla="*/ 17 h 60"/>
                    <a:gd name="T28" fmla="*/ 7 w 92"/>
                    <a:gd name="T29" fmla="*/ 23 h 60"/>
                    <a:gd name="T30" fmla="*/ 3 w 92"/>
                    <a:gd name="T31" fmla="*/ 28 h 60"/>
                    <a:gd name="T32" fmla="*/ 1 w 92"/>
                    <a:gd name="T33" fmla="*/ 31 h 60"/>
                    <a:gd name="T34" fmla="*/ 0 w 92"/>
                    <a:gd name="T35" fmla="*/ 38 h 60"/>
                    <a:gd name="T36" fmla="*/ 0 w 92"/>
                    <a:gd name="T37" fmla="*/ 43 h 60"/>
                    <a:gd name="T38" fmla="*/ 2 w 92"/>
                    <a:gd name="T39" fmla="*/ 47 h 60"/>
                    <a:gd name="T40" fmla="*/ 5 w 92"/>
                    <a:gd name="T41" fmla="*/ 52 h 60"/>
                    <a:gd name="T42" fmla="*/ 10 w 92"/>
                    <a:gd name="T43" fmla="*/ 55 h 60"/>
                    <a:gd name="T44" fmla="*/ 15 w 92"/>
                    <a:gd name="T45" fmla="*/ 58 h 60"/>
                    <a:gd name="T46" fmla="*/ 22 w 92"/>
                    <a:gd name="T47" fmla="*/ 59 h 60"/>
                    <a:gd name="T48" fmla="*/ 31 w 92"/>
                    <a:gd name="T49" fmla="*/ 60 h 60"/>
                    <a:gd name="T50" fmla="*/ 37 w 92"/>
                    <a:gd name="T51" fmla="*/ 60 h 60"/>
                    <a:gd name="T52" fmla="*/ 45 w 92"/>
                    <a:gd name="T53" fmla="*/ 60 h 60"/>
                    <a:gd name="T54" fmla="*/ 53 w 92"/>
                    <a:gd name="T55" fmla="*/ 58 h 60"/>
                    <a:gd name="T56" fmla="*/ 60 w 92"/>
                    <a:gd name="T57" fmla="*/ 55 h 60"/>
                    <a:gd name="T58" fmla="*/ 68 w 92"/>
                    <a:gd name="T59" fmla="*/ 51 h 60"/>
                    <a:gd name="T60" fmla="*/ 74 w 92"/>
                    <a:gd name="T61" fmla="*/ 48 h 60"/>
                    <a:gd name="T62" fmla="*/ 81 w 92"/>
                    <a:gd name="T63" fmla="*/ 43 h 60"/>
                    <a:gd name="T64" fmla="*/ 85 w 92"/>
                    <a:gd name="T65" fmla="*/ 37 h 60"/>
                    <a:gd name="T66" fmla="*/ 89 w 92"/>
                    <a:gd name="T67" fmla="*/ 32 h 60"/>
                    <a:gd name="T68" fmla="*/ 91 w 92"/>
                    <a:gd name="T69" fmla="*/ 29 h 60"/>
                    <a:gd name="T70" fmla="*/ 92 w 92"/>
                    <a:gd name="T71" fmla="*/ 22 h 60"/>
                    <a:gd name="T72" fmla="*/ 92 w 92"/>
                    <a:gd name="T73" fmla="*/ 1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2" h="60">
                      <a:moveTo>
                        <a:pt x="92" y="17"/>
                      </a:moveTo>
                      <a:lnTo>
                        <a:pt x="90" y="13"/>
                      </a:lnTo>
                      <a:lnTo>
                        <a:pt x="87" y="8"/>
                      </a:lnTo>
                      <a:lnTo>
                        <a:pt x="82" y="5"/>
                      </a:lnTo>
                      <a:lnTo>
                        <a:pt x="77" y="2"/>
                      </a:lnTo>
                      <a:lnTo>
                        <a:pt x="70" y="1"/>
                      </a:lnTo>
                      <a:lnTo>
                        <a:pt x="61" y="0"/>
                      </a:lnTo>
                      <a:lnTo>
                        <a:pt x="55" y="0"/>
                      </a:lnTo>
                      <a:lnTo>
                        <a:pt x="47" y="0"/>
                      </a:lnTo>
                      <a:lnTo>
                        <a:pt x="39" y="2"/>
                      </a:lnTo>
                      <a:lnTo>
                        <a:pt x="32" y="5"/>
                      </a:lnTo>
                      <a:lnTo>
                        <a:pt x="24" y="9"/>
                      </a:lnTo>
                      <a:lnTo>
                        <a:pt x="18" y="12"/>
                      </a:lnTo>
                      <a:lnTo>
                        <a:pt x="11" y="17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1" y="31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2" y="47"/>
                      </a:lnTo>
                      <a:lnTo>
                        <a:pt x="5" y="52"/>
                      </a:lnTo>
                      <a:lnTo>
                        <a:pt x="10" y="55"/>
                      </a:lnTo>
                      <a:lnTo>
                        <a:pt x="15" y="58"/>
                      </a:lnTo>
                      <a:lnTo>
                        <a:pt x="22" y="59"/>
                      </a:lnTo>
                      <a:lnTo>
                        <a:pt x="31" y="60"/>
                      </a:lnTo>
                      <a:lnTo>
                        <a:pt x="37" y="60"/>
                      </a:lnTo>
                      <a:lnTo>
                        <a:pt x="45" y="60"/>
                      </a:lnTo>
                      <a:lnTo>
                        <a:pt x="53" y="58"/>
                      </a:lnTo>
                      <a:lnTo>
                        <a:pt x="60" y="55"/>
                      </a:lnTo>
                      <a:lnTo>
                        <a:pt x="68" y="51"/>
                      </a:lnTo>
                      <a:lnTo>
                        <a:pt x="74" y="48"/>
                      </a:lnTo>
                      <a:lnTo>
                        <a:pt x="81" y="43"/>
                      </a:lnTo>
                      <a:lnTo>
                        <a:pt x="85" y="37"/>
                      </a:lnTo>
                      <a:lnTo>
                        <a:pt x="89" y="32"/>
                      </a:lnTo>
                      <a:lnTo>
                        <a:pt x="91" y="29"/>
                      </a:lnTo>
                      <a:lnTo>
                        <a:pt x="92" y="22"/>
                      </a:lnTo>
                      <a:lnTo>
                        <a:pt x="92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0" name="Freeform 87">
                  <a:extLst>
                    <a:ext uri="{FF2B5EF4-FFF2-40B4-BE49-F238E27FC236}">
                      <a16:creationId xmlns:a16="http://schemas.microsoft.com/office/drawing/2014/main" id="{5E3E5EC4-942E-DD44-5526-EDBCBDAF24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769"/>
                  <a:ext cx="477" cy="158"/>
                </a:xfrm>
                <a:custGeom>
                  <a:avLst/>
                  <a:gdLst>
                    <a:gd name="T0" fmla="*/ 17 w 477"/>
                    <a:gd name="T1" fmla="*/ 116 h 158"/>
                    <a:gd name="T2" fmla="*/ 174 w 477"/>
                    <a:gd name="T3" fmla="*/ 86 h 158"/>
                    <a:gd name="T4" fmla="*/ 319 w 477"/>
                    <a:gd name="T5" fmla="*/ 50 h 158"/>
                    <a:gd name="T6" fmla="*/ 462 w 477"/>
                    <a:gd name="T7" fmla="*/ 0 h 158"/>
                    <a:gd name="T8" fmla="*/ 477 w 477"/>
                    <a:gd name="T9" fmla="*/ 16 h 158"/>
                    <a:gd name="T10" fmla="*/ 467 w 477"/>
                    <a:gd name="T11" fmla="*/ 46 h 158"/>
                    <a:gd name="T12" fmla="*/ 421 w 477"/>
                    <a:gd name="T13" fmla="*/ 58 h 158"/>
                    <a:gd name="T14" fmla="*/ 295 w 477"/>
                    <a:gd name="T15" fmla="*/ 76 h 158"/>
                    <a:gd name="T16" fmla="*/ 162 w 477"/>
                    <a:gd name="T17" fmla="*/ 116 h 158"/>
                    <a:gd name="T18" fmla="*/ 75 w 477"/>
                    <a:gd name="T19" fmla="*/ 130 h 158"/>
                    <a:gd name="T20" fmla="*/ 23 w 477"/>
                    <a:gd name="T21" fmla="*/ 158 h 158"/>
                    <a:gd name="T22" fmla="*/ 0 w 477"/>
                    <a:gd name="T23" fmla="*/ 140 h 158"/>
                    <a:gd name="T24" fmla="*/ 17 w 477"/>
                    <a:gd name="T25" fmla="*/ 116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7" h="158">
                      <a:moveTo>
                        <a:pt x="17" y="116"/>
                      </a:moveTo>
                      <a:lnTo>
                        <a:pt x="174" y="86"/>
                      </a:lnTo>
                      <a:lnTo>
                        <a:pt x="319" y="50"/>
                      </a:lnTo>
                      <a:lnTo>
                        <a:pt x="462" y="0"/>
                      </a:lnTo>
                      <a:lnTo>
                        <a:pt x="477" y="16"/>
                      </a:lnTo>
                      <a:lnTo>
                        <a:pt x="467" y="46"/>
                      </a:lnTo>
                      <a:lnTo>
                        <a:pt x="421" y="58"/>
                      </a:lnTo>
                      <a:lnTo>
                        <a:pt x="295" y="76"/>
                      </a:lnTo>
                      <a:lnTo>
                        <a:pt x="162" y="116"/>
                      </a:lnTo>
                      <a:lnTo>
                        <a:pt x="75" y="130"/>
                      </a:lnTo>
                      <a:lnTo>
                        <a:pt x="23" y="158"/>
                      </a:lnTo>
                      <a:lnTo>
                        <a:pt x="0" y="140"/>
                      </a:lnTo>
                      <a:lnTo>
                        <a:pt x="17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" name="Freeform 88">
                  <a:extLst>
                    <a:ext uri="{FF2B5EF4-FFF2-40B4-BE49-F238E27FC236}">
                      <a16:creationId xmlns:a16="http://schemas.microsoft.com/office/drawing/2014/main" id="{87B9C3CA-BF82-DF5D-35D5-092B0BF65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987"/>
                  <a:ext cx="270" cy="78"/>
                </a:xfrm>
                <a:custGeom>
                  <a:avLst/>
                  <a:gdLst>
                    <a:gd name="T0" fmla="*/ 4 w 270"/>
                    <a:gd name="T1" fmla="*/ 40 h 78"/>
                    <a:gd name="T2" fmla="*/ 117 w 270"/>
                    <a:gd name="T3" fmla="*/ 21 h 78"/>
                    <a:gd name="T4" fmla="*/ 241 w 270"/>
                    <a:gd name="T5" fmla="*/ 0 h 78"/>
                    <a:gd name="T6" fmla="*/ 270 w 270"/>
                    <a:gd name="T7" fmla="*/ 13 h 78"/>
                    <a:gd name="T8" fmla="*/ 252 w 270"/>
                    <a:gd name="T9" fmla="*/ 38 h 78"/>
                    <a:gd name="T10" fmla="*/ 158 w 270"/>
                    <a:gd name="T11" fmla="*/ 44 h 78"/>
                    <a:gd name="T12" fmla="*/ 47 w 270"/>
                    <a:gd name="T13" fmla="*/ 65 h 78"/>
                    <a:gd name="T14" fmla="*/ 0 w 270"/>
                    <a:gd name="T15" fmla="*/ 78 h 78"/>
                    <a:gd name="T16" fmla="*/ 4 w 270"/>
                    <a:gd name="T17" fmla="*/ 4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0" h="78">
                      <a:moveTo>
                        <a:pt x="4" y="40"/>
                      </a:moveTo>
                      <a:lnTo>
                        <a:pt x="117" y="21"/>
                      </a:lnTo>
                      <a:lnTo>
                        <a:pt x="241" y="0"/>
                      </a:lnTo>
                      <a:lnTo>
                        <a:pt x="270" y="13"/>
                      </a:lnTo>
                      <a:lnTo>
                        <a:pt x="252" y="38"/>
                      </a:lnTo>
                      <a:lnTo>
                        <a:pt x="158" y="44"/>
                      </a:lnTo>
                      <a:lnTo>
                        <a:pt x="47" y="65"/>
                      </a:lnTo>
                      <a:lnTo>
                        <a:pt x="0" y="78"/>
                      </a:lnTo>
                      <a:lnTo>
                        <a:pt x="4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" name="Freeform 89">
                  <a:extLst>
                    <a:ext uri="{FF2B5EF4-FFF2-40B4-BE49-F238E27FC236}">
                      <a16:creationId xmlns:a16="http://schemas.microsoft.com/office/drawing/2014/main" id="{E7767446-7B61-0E96-F827-D9CC61CD03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" y="913"/>
                  <a:ext cx="259" cy="76"/>
                </a:xfrm>
                <a:custGeom>
                  <a:avLst/>
                  <a:gdLst>
                    <a:gd name="T0" fmla="*/ 245 w 259"/>
                    <a:gd name="T1" fmla="*/ 0 h 76"/>
                    <a:gd name="T2" fmla="*/ 133 w 259"/>
                    <a:gd name="T3" fmla="*/ 15 h 76"/>
                    <a:gd name="T4" fmla="*/ 18 w 259"/>
                    <a:gd name="T5" fmla="*/ 38 h 76"/>
                    <a:gd name="T6" fmla="*/ 0 w 259"/>
                    <a:gd name="T7" fmla="*/ 57 h 76"/>
                    <a:gd name="T8" fmla="*/ 10 w 259"/>
                    <a:gd name="T9" fmla="*/ 76 h 76"/>
                    <a:gd name="T10" fmla="*/ 39 w 259"/>
                    <a:gd name="T11" fmla="*/ 72 h 76"/>
                    <a:gd name="T12" fmla="*/ 153 w 259"/>
                    <a:gd name="T13" fmla="*/ 38 h 76"/>
                    <a:gd name="T14" fmla="*/ 259 w 259"/>
                    <a:gd name="T15" fmla="*/ 27 h 76"/>
                    <a:gd name="T16" fmla="*/ 245 w 259"/>
                    <a:gd name="T17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9" h="76">
                      <a:moveTo>
                        <a:pt x="245" y="0"/>
                      </a:moveTo>
                      <a:lnTo>
                        <a:pt x="133" y="15"/>
                      </a:lnTo>
                      <a:lnTo>
                        <a:pt x="18" y="38"/>
                      </a:lnTo>
                      <a:lnTo>
                        <a:pt x="0" y="57"/>
                      </a:lnTo>
                      <a:lnTo>
                        <a:pt x="10" y="76"/>
                      </a:lnTo>
                      <a:lnTo>
                        <a:pt x="39" y="72"/>
                      </a:lnTo>
                      <a:lnTo>
                        <a:pt x="153" y="38"/>
                      </a:lnTo>
                      <a:lnTo>
                        <a:pt x="259" y="27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" name="Freeform 90">
                  <a:extLst>
                    <a:ext uri="{FF2B5EF4-FFF2-40B4-BE49-F238E27FC236}">
                      <a16:creationId xmlns:a16="http://schemas.microsoft.com/office/drawing/2014/main" id="{280566F1-7602-CD9A-5EE6-2355545D09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3" y="1063"/>
                  <a:ext cx="122" cy="51"/>
                </a:xfrm>
                <a:custGeom>
                  <a:avLst/>
                  <a:gdLst>
                    <a:gd name="T0" fmla="*/ 14 w 122"/>
                    <a:gd name="T1" fmla="*/ 13 h 51"/>
                    <a:gd name="T2" fmla="*/ 112 w 122"/>
                    <a:gd name="T3" fmla="*/ 0 h 51"/>
                    <a:gd name="T4" fmla="*/ 122 w 122"/>
                    <a:gd name="T5" fmla="*/ 20 h 51"/>
                    <a:gd name="T6" fmla="*/ 98 w 122"/>
                    <a:gd name="T7" fmla="*/ 47 h 51"/>
                    <a:gd name="T8" fmla="*/ 31 w 122"/>
                    <a:gd name="T9" fmla="*/ 51 h 51"/>
                    <a:gd name="T10" fmla="*/ 0 w 122"/>
                    <a:gd name="T11" fmla="*/ 40 h 51"/>
                    <a:gd name="T12" fmla="*/ 14 w 122"/>
                    <a:gd name="T13" fmla="*/ 1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2" h="51">
                      <a:moveTo>
                        <a:pt x="14" y="13"/>
                      </a:moveTo>
                      <a:lnTo>
                        <a:pt x="112" y="0"/>
                      </a:lnTo>
                      <a:lnTo>
                        <a:pt x="122" y="20"/>
                      </a:lnTo>
                      <a:lnTo>
                        <a:pt x="98" y="47"/>
                      </a:lnTo>
                      <a:lnTo>
                        <a:pt x="31" y="51"/>
                      </a:lnTo>
                      <a:lnTo>
                        <a:pt x="0" y="40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4" name="Freeform 91">
                  <a:extLst>
                    <a:ext uri="{FF2B5EF4-FFF2-40B4-BE49-F238E27FC236}">
                      <a16:creationId xmlns:a16="http://schemas.microsoft.com/office/drawing/2014/main" id="{3151FD2B-3A6A-56F2-D7B1-49169135A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" y="1106"/>
                  <a:ext cx="105" cy="60"/>
                </a:xfrm>
                <a:custGeom>
                  <a:avLst/>
                  <a:gdLst>
                    <a:gd name="T0" fmla="*/ 0 w 105"/>
                    <a:gd name="T1" fmla="*/ 16 h 60"/>
                    <a:gd name="T2" fmla="*/ 105 w 105"/>
                    <a:gd name="T3" fmla="*/ 0 h 60"/>
                    <a:gd name="T4" fmla="*/ 105 w 105"/>
                    <a:gd name="T5" fmla="*/ 33 h 60"/>
                    <a:gd name="T6" fmla="*/ 74 w 105"/>
                    <a:gd name="T7" fmla="*/ 49 h 60"/>
                    <a:gd name="T8" fmla="*/ 6 w 105"/>
                    <a:gd name="T9" fmla="*/ 60 h 60"/>
                    <a:gd name="T10" fmla="*/ 0 w 105"/>
                    <a:gd name="T11" fmla="*/ 1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60">
                      <a:moveTo>
                        <a:pt x="0" y="16"/>
                      </a:moveTo>
                      <a:lnTo>
                        <a:pt x="105" y="0"/>
                      </a:lnTo>
                      <a:lnTo>
                        <a:pt x="105" y="33"/>
                      </a:lnTo>
                      <a:lnTo>
                        <a:pt x="74" y="49"/>
                      </a:lnTo>
                      <a:lnTo>
                        <a:pt x="6" y="6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" name="Freeform 92">
                  <a:extLst>
                    <a:ext uri="{FF2B5EF4-FFF2-40B4-BE49-F238E27FC236}">
                      <a16:creationId xmlns:a16="http://schemas.microsoft.com/office/drawing/2014/main" id="{55B747CC-7C44-F22D-F693-7C972F788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1125"/>
                  <a:ext cx="87" cy="58"/>
                </a:xfrm>
                <a:custGeom>
                  <a:avLst/>
                  <a:gdLst>
                    <a:gd name="T0" fmla="*/ 10 w 87"/>
                    <a:gd name="T1" fmla="*/ 11 h 58"/>
                    <a:gd name="T2" fmla="*/ 87 w 87"/>
                    <a:gd name="T3" fmla="*/ 0 h 58"/>
                    <a:gd name="T4" fmla="*/ 87 w 87"/>
                    <a:gd name="T5" fmla="*/ 47 h 58"/>
                    <a:gd name="T6" fmla="*/ 0 w 87"/>
                    <a:gd name="T7" fmla="*/ 58 h 58"/>
                    <a:gd name="T8" fmla="*/ 10 w 87"/>
                    <a:gd name="T9" fmla="*/ 1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58">
                      <a:moveTo>
                        <a:pt x="10" y="11"/>
                      </a:moveTo>
                      <a:lnTo>
                        <a:pt x="87" y="0"/>
                      </a:lnTo>
                      <a:lnTo>
                        <a:pt x="87" y="47"/>
                      </a:lnTo>
                      <a:lnTo>
                        <a:pt x="0" y="58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" name="Freeform 93">
                  <a:extLst>
                    <a:ext uri="{FF2B5EF4-FFF2-40B4-BE49-F238E27FC236}">
                      <a16:creationId xmlns:a16="http://schemas.microsoft.com/office/drawing/2014/main" id="{ACC76D53-48E3-418F-C97D-C23B62067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" y="1444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" name="Freeform 94">
                  <a:extLst>
                    <a:ext uri="{FF2B5EF4-FFF2-40B4-BE49-F238E27FC236}">
                      <a16:creationId xmlns:a16="http://schemas.microsoft.com/office/drawing/2014/main" id="{5A6AA997-A88E-6675-9145-6CC20E7B8E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" y="1404"/>
                  <a:ext cx="56" cy="44"/>
                </a:xfrm>
                <a:custGeom>
                  <a:avLst/>
                  <a:gdLst>
                    <a:gd name="T0" fmla="*/ 55 w 56"/>
                    <a:gd name="T1" fmla="*/ 15 h 44"/>
                    <a:gd name="T2" fmla="*/ 54 w 56"/>
                    <a:gd name="T3" fmla="*/ 11 h 44"/>
                    <a:gd name="T4" fmla="*/ 51 w 56"/>
                    <a:gd name="T5" fmla="*/ 7 h 44"/>
                    <a:gd name="T6" fmla="*/ 49 w 56"/>
                    <a:gd name="T7" fmla="*/ 5 h 44"/>
                    <a:gd name="T8" fmla="*/ 44 w 56"/>
                    <a:gd name="T9" fmla="*/ 1 h 44"/>
                    <a:gd name="T10" fmla="*/ 40 w 56"/>
                    <a:gd name="T11" fmla="*/ 0 h 44"/>
                    <a:gd name="T12" fmla="*/ 37 w 56"/>
                    <a:gd name="T13" fmla="*/ 0 h 44"/>
                    <a:gd name="T14" fmla="*/ 33 w 56"/>
                    <a:gd name="T15" fmla="*/ 0 h 44"/>
                    <a:gd name="T16" fmla="*/ 27 w 56"/>
                    <a:gd name="T17" fmla="*/ 0 h 44"/>
                    <a:gd name="T18" fmla="*/ 22 w 56"/>
                    <a:gd name="T19" fmla="*/ 1 h 44"/>
                    <a:gd name="T20" fmla="*/ 18 w 56"/>
                    <a:gd name="T21" fmla="*/ 2 h 44"/>
                    <a:gd name="T22" fmla="*/ 14 w 56"/>
                    <a:gd name="T23" fmla="*/ 5 h 44"/>
                    <a:gd name="T24" fmla="*/ 9 w 56"/>
                    <a:gd name="T25" fmla="*/ 7 h 44"/>
                    <a:gd name="T26" fmla="*/ 7 w 56"/>
                    <a:gd name="T27" fmla="*/ 10 h 44"/>
                    <a:gd name="T28" fmla="*/ 5 w 56"/>
                    <a:gd name="T29" fmla="*/ 13 h 44"/>
                    <a:gd name="T30" fmla="*/ 2 w 56"/>
                    <a:gd name="T31" fmla="*/ 17 h 44"/>
                    <a:gd name="T32" fmla="*/ 0 w 56"/>
                    <a:gd name="T33" fmla="*/ 22 h 44"/>
                    <a:gd name="T34" fmla="*/ 0 w 56"/>
                    <a:gd name="T35" fmla="*/ 26 h 44"/>
                    <a:gd name="T36" fmla="*/ 1 w 56"/>
                    <a:gd name="T37" fmla="*/ 29 h 44"/>
                    <a:gd name="T38" fmla="*/ 2 w 56"/>
                    <a:gd name="T39" fmla="*/ 33 h 44"/>
                    <a:gd name="T40" fmla="*/ 5 w 56"/>
                    <a:gd name="T41" fmla="*/ 37 h 44"/>
                    <a:gd name="T42" fmla="*/ 7 w 56"/>
                    <a:gd name="T43" fmla="*/ 39 h 44"/>
                    <a:gd name="T44" fmla="*/ 12 w 56"/>
                    <a:gd name="T45" fmla="*/ 43 h 44"/>
                    <a:gd name="T46" fmla="*/ 16 w 56"/>
                    <a:gd name="T47" fmla="*/ 44 h 44"/>
                    <a:gd name="T48" fmla="*/ 19 w 56"/>
                    <a:gd name="T49" fmla="*/ 44 h 44"/>
                    <a:gd name="T50" fmla="*/ 23 w 56"/>
                    <a:gd name="T51" fmla="*/ 44 h 44"/>
                    <a:gd name="T52" fmla="*/ 29 w 56"/>
                    <a:gd name="T53" fmla="*/ 44 h 44"/>
                    <a:gd name="T54" fmla="*/ 34 w 56"/>
                    <a:gd name="T55" fmla="*/ 43 h 44"/>
                    <a:gd name="T56" fmla="*/ 39 w 56"/>
                    <a:gd name="T57" fmla="*/ 42 h 44"/>
                    <a:gd name="T58" fmla="*/ 42 w 56"/>
                    <a:gd name="T59" fmla="*/ 39 h 44"/>
                    <a:gd name="T60" fmla="*/ 47 w 56"/>
                    <a:gd name="T61" fmla="*/ 37 h 44"/>
                    <a:gd name="T62" fmla="*/ 49 w 56"/>
                    <a:gd name="T63" fmla="*/ 34 h 44"/>
                    <a:gd name="T64" fmla="*/ 51 w 56"/>
                    <a:gd name="T65" fmla="*/ 31 h 44"/>
                    <a:gd name="T66" fmla="*/ 54 w 56"/>
                    <a:gd name="T67" fmla="*/ 27 h 44"/>
                    <a:gd name="T68" fmla="*/ 56 w 56"/>
                    <a:gd name="T69" fmla="*/ 22 h 44"/>
                    <a:gd name="T70" fmla="*/ 56 w 56"/>
                    <a:gd name="T71" fmla="*/ 18 h 44"/>
                    <a:gd name="T72" fmla="*/ 55 w 56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6" h="44">
                      <a:moveTo>
                        <a:pt x="55" y="15"/>
                      </a:moveTo>
                      <a:lnTo>
                        <a:pt x="54" y="11"/>
                      </a:lnTo>
                      <a:lnTo>
                        <a:pt x="51" y="7"/>
                      </a:lnTo>
                      <a:lnTo>
                        <a:pt x="49" y="5"/>
                      </a:lnTo>
                      <a:lnTo>
                        <a:pt x="44" y="1"/>
                      </a:lnTo>
                      <a:lnTo>
                        <a:pt x="40" y="0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27" y="0"/>
                      </a:lnTo>
                      <a:lnTo>
                        <a:pt x="22" y="1"/>
                      </a:lnTo>
                      <a:lnTo>
                        <a:pt x="18" y="2"/>
                      </a:lnTo>
                      <a:lnTo>
                        <a:pt x="14" y="5"/>
                      </a:lnTo>
                      <a:lnTo>
                        <a:pt x="9" y="7"/>
                      </a:lnTo>
                      <a:lnTo>
                        <a:pt x="7" y="10"/>
                      </a:lnTo>
                      <a:lnTo>
                        <a:pt x="5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2" y="43"/>
                      </a:lnTo>
                      <a:lnTo>
                        <a:pt x="16" y="44"/>
                      </a:lnTo>
                      <a:lnTo>
                        <a:pt x="19" y="44"/>
                      </a:lnTo>
                      <a:lnTo>
                        <a:pt x="23" y="44"/>
                      </a:lnTo>
                      <a:lnTo>
                        <a:pt x="29" y="44"/>
                      </a:lnTo>
                      <a:lnTo>
                        <a:pt x="34" y="43"/>
                      </a:lnTo>
                      <a:lnTo>
                        <a:pt x="39" y="42"/>
                      </a:lnTo>
                      <a:lnTo>
                        <a:pt x="42" y="39"/>
                      </a:lnTo>
                      <a:lnTo>
                        <a:pt x="47" y="37"/>
                      </a:lnTo>
                      <a:lnTo>
                        <a:pt x="49" y="34"/>
                      </a:lnTo>
                      <a:lnTo>
                        <a:pt x="51" y="31"/>
                      </a:lnTo>
                      <a:lnTo>
                        <a:pt x="54" y="27"/>
                      </a:lnTo>
                      <a:lnTo>
                        <a:pt x="56" y="22"/>
                      </a:lnTo>
                      <a:lnTo>
                        <a:pt x="56" y="18"/>
                      </a:lnTo>
                      <a:lnTo>
                        <a:pt x="55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" name="Freeform 95">
                  <a:extLst>
                    <a:ext uri="{FF2B5EF4-FFF2-40B4-BE49-F238E27FC236}">
                      <a16:creationId xmlns:a16="http://schemas.microsoft.com/office/drawing/2014/main" id="{1266A369-3DCE-8105-1214-243BBFB7FC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" y="1359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9" name="Freeform 96">
                  <a:extLst>
                    <a:ext uri="{FF2B5EF4-FFF2-40B4-BE49-F238E27FC236}">
                      <a16:creationId xmlns:a16="http://schemas.microsoft.com/office/drawing/2014/main" id="{CFB55635-A90D-B6F1-2388-6C64106ED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" y="1319"/>
                  <a:ext cx="54" cy="44"/>
                </a:xfrm>
                <a:custGeom>
                  <a:avLst/>
                  <a:gdLst>
                    <a:gd name="T0" fmla="*/ 53 w 54"/>
                    <a:gd name="T1" fmla="*/ 15 h 44"/>
                    <a:gd name="T2" fmla="*/ 52 w 54"/>
                    <a:gd name="T3" fmla="*/ 11 h 44"/>
                    <a:gd name="T4" fmla="*/ 49 w 54"/>
                    <a:gd name="T5" fmla="*/ 7 h 44"/>
                    <a:gd name="T6" fmla="*/ 47 w 54"/>
                    <a:gd name="T7" fmla="*/ 5 h 44"/>
                    <a:gd name="T8" fmla="*/ 43 w 54"/>
                    <a:gd name="T9" fmla="*/ 1 h 44"/>
                    <a:gd name="T10" fmla="*/ 39 w 54"/>
                    <a:gd name="T11" fmla="*/ 0 h 44"/>
                    <a:gd name="T12" fmla="*/ 35 w 54"/>
                    <a:gd name="T13" fmla="*/ 0 h 44"/>
                    <a:gd name="T14" fmla="*/ 32 w 54"/>
                    <a:gd name="T15" fmla="*/ 0 h 44"/>
                    <a:gd name="T16" fmla="*/ 26 w 54"/>
                    <a:gd name="T17" fmla="*/ 0 h 44"/>
                    <a:gd name="T18" fmla="*/ 21 w 54"/>
                    <a:gd name="T19" fmla="*/ 1 h 44"/>
                    <a:gd name="T20" fmla="*/ 16 w 54"/>
                    <a:gd name="T21" fmla="*/ 2 h 44"/>
                    <a:gd name="T22" fmla="*/ 13 w 54"/>
                    <a:gd name="T23" fmla="*/ 5 h 44"/>
                    <a:gd name="T24" fmla="*/ 9 w 54"/>
                    <a:gd name="T25" fmla="*/ 7 h 44"/>
                    <a:gd name="T26" fmla="*/ 6 w 54"/>
                    <a:gd name="T27" fmla="*/ 10 h 44"/>
                    <a:gd name="T28" fmla="*/ 4 w 54"/>
                    <a:gd name="T29" fmla="*/ 13 h 44"/>
                    <a:gd name="T30" fmla="*/ 2 w 54"/>
                    <a:gd name="T31" fmla="*/ 17 h 44"/>
                    <a:gd name="T32" fmla="*/ 0 w 54"/>
                    <a:gd name="T33" fmla="*/ 22 h 44"/>
                    <a:gd name="T34" fmla="*/ 0 w 54"/>
                    <a:gd name="T35" fmla="*/ 26 h 44"/>
                    <a:gd name="T36" fmla="*/ 1 w 54"/>
                    <a:gd name="T37" fmla="*/ 29 h 44"/>
                    <a:gd name="T38" fmla="*/ 2 w 54"/>
                    <a:gd name="T39" fmla="*/ 33 h 44"/>
                    <a:gd name="T40" fmla="*/ 5 w 54"/>
                    <a:gd name="T41" fmla="*/ 37 h 44"/>
                    <a:gd name="T42" fmla="*/ 7 w 54"/>
                    <a:gd name="T43" fmla="*/ 39 h 44"/>
                    <a:gd name="T44" fmla="*/ 11 w 54"/>
                    <a:gd name="T45" fmla="*/ 43 h 44"/>
                    <a:gd name="T46" fmla="*/ 15 w 54"/>
                    <a:gd name="T47" fmla="*/ 44 h 44"/>
                    <a:gd name="T48" fmla="*/ 19 w 54"/>
                    <a:gd name="T49" fmla="*/ 44 h 44"/>
                    <a:gd name="T50" fmla="*/ 22 w 54"/>
                    <a:gd name="T51" fmla="*/ 44 h 44"/>
                    <a:gd name="T52" fmla="*/ 28 w 54"/>
                    <a:gd name="T53" fmla="*/ 44 h 44"/>
                    <a:gd name="T54" fmla="*/ 33 w 54"/>
                    <a:gd name="T55" fmla="*/ 43 h 44"/>
                    <a:gd name="T56" fmla="*/ 38 w 54"/>
                    <a:gd name="T57" fmla="*/ 42 h 44"/>
                    <a:gd name="T58" fmla="*/ 41 w 54"/>
                    <a:gd name="T59" fmla="*/ 39 h 44"/>
                    <a:gd name="T60" fmla="*/ 45 w 54"/>
                    <a:gd name="T61" fmla="*/ 37 h 44"/>
                    <a:gd name="T62" fmla="*/ 48 w 54"/>
                    <a:gd name="T63" fmla="*/ 34 h 44"/>
                    <a:gd name="T64" fmla="*/ 50 w 54"/>
                    <a:gd name="T65" fmla="*/ 31 h 44"/>
                    <a:gd name="T66" fmla="*/ 52 w 54"/>
                    <a:gd name="T67" fmla="*/ 27 h 44"/>
                    <a:gd name="T68" fmla="*/ 54 w 54"/>
                    <a:gd name="T69" fmla="*/ 22 h 44"/>
                    <a:gd name="T70" fmla="*/ 54 w 54"/>
                    <a:gd name="T71" fmla="*/ 18 h 44"/>
                    <a:gd name="T72" fmla="*/ 53 w 54"/>
                    <a:gd name="T7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" h="44">
                      <a:moveTo>
                        <a:pt x="53" y="15"/>
                      </a:moveTo>
                      <a:lnTo>
                        <a:pt x="52" y="11"/>
                      </a:lnTo>
                      <a:lnTo>
                        <a:pt x="49" y="7"/>
                      </a:lnTo>
                      <a:lnTo>
                        <a:pt x="47" y="5"/>
                      </a:lnTo>
                      <a:lnTo>
                        <a:pt x="43" y="1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1" y="1"/>
                      </a:lnTo>
                      <a:lnTo>
                        <a:pt x="16" y="2"/>
                      </a:lnTo>
                      <a:lnTo>
                        <a:pt x="13" y="5"/>
                      </a:lnTo>
                      <a:lnTo>
                        <a:pt x="9" y="7"/>
                      </a:lnTo>
                      <a:lnTo>
                        <a:pt x="6" y="10"/>
                      </a:lnTo>
                      <a:lnTo>
                        <a:pt x="4" y="13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5" y="37"/>
                      </a:lnTo>
                      <a:lnTo>
                        <a:pt x="7" y="39"/>
                      </a:lnTo>
                      <a:lnTo>
                        <a:pt x="11" y="43"/>
                      </a:lnTo>
                      <a:lnTo>
                        <a:pt x="15" y="44"/>
                      </a:lnTo>
                      <a:lnTo>
                        <a:pt x="19" y="44"/>
                      </a:lnTo>
                      <a:lnTo>
                        <a:pt x="22" y="44"/>
                      </a:lnTo>
                      <a:lnTo>
                        <a:pt x="28" y="44"/>
                      </a:lnTo>
                      <a:lnTo>
                        <a:pt x="33" y="43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31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18"/>
                      </a:lnTo>
                      <a:lnTo>
                        <a:pt x="5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0" name="Freeform 97">
                  <a:extLst>
                    <a:ext uri="{FF2B5EF4-FFF2-40B4-BE49-F238E27FC236}">
                      <a16:creationId xmlns:a16="http://schemas.microsoft.com/office/drawing/2014/main" id="{E6DB74E7-81C7-1C5D-BA21-7833656F1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" y="1442"/>
                  <a:ext cx="565" cy="162"/>
                </a:xfrm>
                <a:custGeom>
                  <a:avLst/>
                  <a:gdLst>
                    <a:gd name="T0" fmla="*/ 17 w 565"/>
                    <a:gd name="T1" fmla="*/ 120 h 162"/>
                    <a:gd name="T2" fmla="*/ 145 w 565"/>
                    <a:gd name="T3" fmla="*/ 102 h 162"/>
                    <a:gd name="T4" fmla="*/ 283 w 565"/>
                    <a:gd name="T5" fmla="*/ 68 h 162"/>
                    <a:gd name="T6" fmla="*/ 405 w 565"/>
                    <a:gd name="T7" fmla="*/ 36 h 162"/>
                    <a:gd name="T8" fmla="*/ 542 w 565"/>
                    <a:gd name="T9" fmla="*/ 0 h 162"/>
                    <a:gd name="T10" fmla="*/ 565 w 565"/>
                    <a:gd name="T11" fmla="*/ 8 h 162"/>
                    <a:gd name="T12" fmla="*/ 555 w 565"/>
                    <a:gd name="T13" fmla="*/ 26 h 162"/>
                    <a:gd name="T14" fmla="*/ 498 w 565"/>
                    <a:gd name="T15" fmla="*/ 38 h 162"/>
                    <a:gd name="T16" fmla="*/ 380 w 565"/>
                    <a:gd name="T17" fmla="*/ 66 h 162"/>
                    <a:gd name="T18" fmla="*/ 233 w 565"/>
                    <a:gd name="T19" fmla="*/ 104 h 162"/>
                    <a:gd name="T20" fmla="*/ 118 w 565"/>
                    <a:gd name="T21" fmla="*/ 134 h 162"/>
                    <a:gd name="T22" fmla="*/ 35 w 565"/>
                    <a:gd name="T23" fmla="*/ 162 h 162"/>
                    <a:gd name="T24" fmla="*/ 0 w 565"/>
                    <a:gd name="T25" fmla="*/ 152 h 162"/>
                    <a:gd name="T26" fmla="*/ 17 w 565"/>
                    <a:gd name="T27" fmla="*/ 12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5" h="162">
                      <a:moveTo>
                        <a:pt x="17" y="120"/>
                      </a:moveTo>
                      <a:lnTo>
                        <a:pt x="145" y="102"/>
                      </a:lnTo>
                      <a:lnTo>
                        <a:pt x="283" y="68"/>
                      </a:lnTo>
                      <a:lnTo>
                        <a:pt x="405" y="36"/>
                      </a:lnTo>
                      <a:lnTo>
                        <a:pt x="542" y="0"/>
                      </a:lnTo>
                      <a:lnTo>
                        <a:pt x="565" y="8"/>
                      </a:lnTo>
                      <a:lnTo>
                        <a:pt x="555" y="26"/>
                      </a:lnTo>
                      <a:lnTo>
                        <a:pt x="498" y="38"/>
                      </a:lnTo>
                      <a:lnTo>
                        <a:pt x="380" y="66"/>
                      </a:lnTo>
                      <a:lnTo>
                        <a:pt x="233" y="104"/>
                      </a:lnTo>
                      <a:lnTo>
                        <a:pt x="118" y="134"/>
                      </a:lnTo>
                      <a:lnTo>
                        <a:pt x="35" y="162"/>
                      </a:lnTo>
                      <a:lnTo>
                        <a:pt x="0" y="152"/>
                      </a:lnTo>
                      <a:lnTo>
                        <a:pt x="17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1" name="Freeform 98">
                  <a:extLst>
                    <a:ext uri="{FF2B5EF4-FFF2-40B4-BE49-F238E27FC236}">
                      <a16:creationId xmlns:a16="http://schemas.microsoft.com/office/drawing/2014/main" id="{74EBD54A-E546-CC56-22BD-CB9016671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" y="1539"/>
                  <a:ext cx="606" cy="259"/>
                </a:xfrm>
                <a:custGeom>
                  <a:avLst/>
                  <a:gdLst>
                    <a:gd name="T0" fmla="*/ 117 w 606"/>
                    <a:gd name="T1" fmla="*/ 131 h 259"/>
                    <a:gd name="T2" fmla="*/ 271 w 606"/>
                    <a:gd name="T3" fmla="*/ 88 h 259"/>
                    <a:gd name="T4" fmla="*/ 408 w 606"/>
                    <a:gd name="T5" fmla="*/ 49 h 259"/>
                    <a:gd name="T6" fmla="*/ 525 w 606"/>
                    <a:gd name="T7" fmla="*/ 20 h 259"/>
                    <a:gd name="T8" fmla="*/ 598 w 606"/>
                    <a:gd name="T9" fmla="*/ 0 h 259"/>
                    <a:gd name="T10" fmla="*/ 606 w 606"/>
                    <a:gd name="T11" fmla="*/ 26 h 259"/>
                    <a:gd name="T12" fmla="*/ 594 w 606"/>
                    <a:gd name="T13" fmla="*/ 77 h 259"/>
                    <a:gd name="T14" fmla="*/ 473 w 606"/>
                    <a:gd name="T15" fmla="*/ 112 h 259"/>
                    <a:gd name="T16" fmla="*/ 273 w 606"/>
                    <a:gd name="T17" fmla="*/ 161 h 259"/>
                    <a:gd name="T18" fmla="*/ 117 w 606"/>
                    <a:gd name="T19" fmla="*/ 218 h 259"/>
                    <a:gd name="T20" fmla="*/ 23 w 606"/>
                    <a:gd name="T21" fmla="*/ 259 h 259"/>
                    <a:gd name="T22" fmla="*/ 0 w 606"/>
                    <a:gd name="T23" fmla="*/ 249 h 259"/>
                    <a:gd name="T24" fmla="*/ 0 w 606"/>
                    <a:gd name="T25" fmla="*/ 208 h 259"/>
                    <a:gd name="T26" fmla="*/ 23 w 606"/>
                    <a:gd name="T27" fmla="*/ 137 h 259"/>
                    <a:gd name="T28" fmla="*/ 60 w 606"/>
                    <a:gd name="T29" fmla="*/ 141 h 259"/>
                    <a:gd name="T30" fmla="*/ 35 w 606"/>
                    <a:gd name="T31" fmla="*/ 173 h 259"/>
                    <a:gd name="T32" fmla="*/ 29 w 606"/>
                    <a:gd name="T33" fmla="*/ 220 h 259"/>
                    <a:gd name="T34" fmla="*/ 52 w 606"/>
                    <a:gd name="T35" fmla="*/ 218 h 259"/>
                    <a:gd name="T36" fmla="*/ 158 w 606"/>
                    <a:gd name="T37" fmla="*/ 182 h 259"/>
                    <a:gd name="T38" fmla="*/ 319 w 606"/>
                    <a:gd name="T39" fmla="*/ 130 h 259"/>
                    <a:gd name="T40" fmla="*/ 456 w 606"/>
                    <a:gd name="T41" fmla="*/ 94 h 259"/>
                    <a:gd name="T42" fmla="*/ 543 w 606"/>
                    <a:gd name="T43" fmla="*/ 65 h 259"/>
                    <a:gd name="T44" fmla="*/ 575 w 606"/>
                    <a:gd name="T45" fmla="*/ 59 h 259"/>
                    <a:gd name="T46" fmla="*/ 581 w 606"/>
                    <a:gd name="T47" fmla="*/ 24 h 259"/>
                    <a:gd name="T48" fmla="*/ 473 w 606"/>
                    <a:gd name="T49" fmla="*/ 55 h 259"/>
                    <a:gd name="T50" fmla="*/ 317 w 606"/>
                    <a:gd name="T51" fmla="*/ 90 h 259"/>
                    <a:gd name="T52" fmla="*/ 185 w 606"/>
                    <a:gd name="T53" fmla="*/ 131 h 259"/>
                    <a:gd name="T54" fmla="*/ 71 w 606"/>
                    <a:gd name="T55" fmla="*/ 165 h 259"/>
                    <a:gd name="T56" fmla="*/ 83 w 606"/>
                    <a:gd name="T57" fmla="*/ 137 h 259"/>
                    <a:gd name="T58" fmla="*/ 117 w 606"/>
                    <a:gd name="T59" fmla="*/ 131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06" h="259">
                      <a:moveTo>
                        <a:pt x="117" y="131"/>
                      </a:moveTo>
                      <a:lnTo>
                        <a:pt x="271" y="88"/>
                      </a:lnTo>
                      <a:lnTo>
                        <a:pt x="408" y="49"/>
                      </a:lnTo>
                      <a:lnTo>
                        <a:pt x="525" y="20"/>
                      </a:lnTo>
                      <a:lnTo>
                        <a:pt x="598" y="0"/>
                      </a:lnTo>
                      <a:lnTo>
                        <a:pt x="606" y="26"/>
                      </a:lnTo>
                      <a:lnTo>
                        <a:pt x="594" y="77"/>
                      </a:lnTo>
                      <a:lnTo>
                        <a:pt x="473" y="112"/>
                      </a:lnTo>
                      <a:lnTo>
                        <a:pt x="273" y="161"/>
                      </a:lnTo>
                      <a:lnTo>
                        <a:pt x="117" y="218"/>
                      </a:lnTo>
                      <a:lnTo>
                        <a:pt x="23" y="259"/>
                      </a:lnTo>
                      <a:lnTo>
                        <a:pt x="0" y="249"/>
                      </a:lnTo>
                      <a:lnTo>
                        <a:pt x="0" y="208"/>
                      </a:lnTo>
                      <a:lnTo>
                        <a:pt x="23" y="137"/>
                      </a:lnTo>
                      <a:lnTo>
                        <a:pt x="60" y="141"/>
                      </a:lnTo>
                      <a:lnTo>
                        <a:pt x="35" y="173"/>
                      </a:lnTo>
                      <a:lnTo>
                        <a:pt x="29" y="220"/>
                      </a:lnTo>
                      <a:lnTo>
                        <a:pt x="52" y="218"/>
                      </a:lnTo>
                      <a:lnTo>
                        <a:pt x="158" y="182"/>
                      </a:lnTo>
                      <a:lnTo>
                        <a:pt x="319" y="130"/>
                      </a:lnTo>
                      <a:lnTo>
                        <a:pt x="456" y="94"/>
                      </a:lnTo>
                      <a:lnTo>
                        <a:pt x="543" y="65"/>
                      </a:lnTo>
                      <a:lnTo>
                        <a:pt x="575" y="59"/>
                      </a:lnTo>
                      <a:lnTo>
                        <a:pt x="581" y="24"/>
                      </a:lnTo>
                      <a:lnTo>
                        <a:pt x="473" y="55"/>
                      </a:lnTo>
                      <a:lnTo>
                        <a:pt x="317" y="90"/>
                      </a:lnTo>
                      <a:lnTo>
                        <a:pt x="185" y="131"/>
                      </a:lnTo>
                      <a:lnTo>
                        <a:pt x="71" y="165"/>
                      </a:lnTo>
                      <a:lnTo>
                        <a:pt x="83" y="137"/>
                      </a:lnTo>
                      <a:lnTo>
                        <a:pt x="117" y="1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62" name="Group 99">
                  <a:extLst>
                    <a:ext uri="{FF2B5EF4-FFF2-40B4-BE49-F238E27FC236}">
                      <a16:creationId xmlns:a16="http://schemas.microsoft.com/office/drawing/2014/main" id="{973D723A-86BC-BF13-38D0-3839BB3D8F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" y="1154"/>
                  <a:ext cx="105" cy="108"/>
                  <a:chOff x="1081" y="1154"/>
                  <a:chExt cx="105" cy="108"/>
                </a:xfrm>
              </p:grpSpPr>
              <p:sp>
                <p:nvSpPr>
                  <p:cNvPr id="71" name="Freeform 100">
                    <a:extLst>
                      <a:ext uri="{FF2B5EF4-FFF2-40B4-BE49-F238E27FC236}">
                        <a16:creationId xmlns:a16="http://schemas.microsoft.com/office/drawing/2014/main" id="{1FC51166-A5D2-BA90-6518-3B6BB49F6B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" y="1154"/>
                    <a:ext cx="93" cy="108"/>
                  </a:xfrm>
                  <a:custGeom>
                    <a:avLst/>
                    <a:gdLst>
                      <a:gd name="T0" fmla="*/ 2 w 93"/>
                      <a:gd name="T1" fmla="*/ 53 h 108"/>
                      <a:gd name="T2" fmla="*/ 14 w 93"/>
                      <a:gd name="T3" fmla="*/ 31 h 108"/>
                      <a:gd name="T4" fmla="*/ 37 w 93"/>
                      <a:gd name="T5" fmla="*/ 29 h 108"/>
                      <a:gd name="T6" fmla="*/ 64 w 93"/>
                      <a:gd name="T7" fmla="*/ 31 h 108"/>
                      <a:gd name="T8" fmla="*/ 70 w 93"/>
                      <a:gd name="T9" fmla="*/ 49 h 108"/>
                      <a:gd name="T10" fmla="*/ 58 w 93"/>
                      <a:gd name="T11" fmla="*/ 73 h 108"/>
                      <a:gd name="T12" fmla="*/ 37 w 93"/>
                      <a:gd name="T13" fmla="*/ 79 h 108"/>
                      <a:gd name="T14" fmla="*/ 6 w 93"/>
                      <a:gd name="T15" fmla="*/ 84 h 108"/>
                      <a:gd name="T16" fmla="*/ 8 w 93"/>
                      <a:gd name="T17" fmla="*/ 98 h 108"/>
                      <a:gd name="T18" fmla="*/ 27 w 93"/>
                      <a:gd name="T19" fmla="*/ 108 h 108"/>
                      <a:gd name="T20" fmla="*/ 62 w 93"/>
                      <a:gd name="T21" fmla="*/ 96 h 108"/>
                      <a:gd name="T22" fmla="*/ 83 w 93"/>
                      <a:gd name="T23" fmla="*/ 77 h 108"/>
                      <a:gd name="T24" fmla="*/ 93 w 93"/>
                      <a:gd name="T25" fmla="*/ 59 h 108"/>
                      <a:gd name="T26" fmla="*/ 89 w 93"/>
                      <a:gd name="T27" fmla="*/ 29 h 108"/>
                      <a:gd name="T28" fmla="*/ 70 w 93"/>
                      <a:gd name="T29" fmla="*/ 16 h 108"/>
                      <a:gd name="T30" fmla="*/ 37 w 93"/>
                      <a:gd name="T31" fmla="*/ 0 h 108"/>
                      <a:gd name="T32" fmla="*/ 12 w 93"/>
                      <a:gd name="T33" fmla="*/ 6 h 108"/>
                      <a:gd name="T34" fmla="*/ 0 w 93"/>
                      <a:gd name="T35" fmla="*/ 35 h 108"/>
                      <a:gd name="T36" fmla="*/ 2 w 93"/>
                      <a:gd name="T37" fmla="*/ 53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8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3"/>
                        </a:lnTo>
                        <a:lnTo>
                          <a:pt x="37" y="79"/>
                        </a:lnTo>
                        <a:lnTo>
                          <a:pt x="6" y="84"/>
                        </a:lnTo>
                        <a:lnTo>
                          <a:pt x="8" y="98"/>
                        </a:lnTo>
                        <a:lnTo>
                          <a:pt x="27" y="108"/>
                        </a:lnTo>
                        <a:lnTo>
                          <a:pt x="62" y="96"/>
                        </a:lnTo>
                        <a:lnTo>
                          <a:pt x="83" y="77"/>
                        </a:lnTo>
                        <a:lnTo>
                          <a:pt x="93" y="59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2" name="Freeform 101">
                    <a:extLst>
                      <a:ext uri="{FF2B5EF4-FFF2-40B4-BE49-F238E27FC236}">
                        <a16:creationId xmlns:a16="http://schemas.microsoft.com/office/drawing/2014/main" id="{40809B37-71CC-AE34-F1DF-B08EBF314C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1" y="1180"/>
                    <a:ext cx="54" cy="73"/>
                  </a:xfrm>
                  <a:custGeom>
                    <a:avLst/>
                    <a:gdLst>
                      <a:gd name="T0" fmla="*/ 41 w 54"/>
                      <a:gd name="T1" fmla="*/ 0 h 73"/>
                      <a:gd name="T2" fmla="*/ 16 w 54"/>
                      <a:gd name="T3" fmla="*/ 15 h 73"/>
                      <a:gd name="T4" fmla="*/ 20 w 54"/>
                      <a:gd name="T5" fmla="*/ 39 h 73"/>
                      <a:gd name="T6" fmla="*/ 27 w 54"/>
                      <a:gd name="T7" fmla="*/ 58 h 73"/>
                      <a:gd name="T8" fmla="*/ 54 w 54"/>
                      <a:gd name="T9" fmla="*/ 67 h 73"/>
                      <a:gd name="T10" fmla="*/ 27 w 54"/>
                      <a:gd name="T11" fmla="*/ 73 h 73"/>
                      <a:gd name="T12" fmla="*/ 2 w 54"/>
                      <a:gd name="T13" fmla="*/ 58 h 73"/>
                      <a:gd name="T14" fmla="*/ 0 w 54"/>
                      <a:gd name="T15" fmla="*/ 34 h 73"/>
                      <a:gd name="T16" fmla="*/ 2 w 54"/>
                      <a:gd name="T17" fmla="*/ 6 h 73"/>
                      <a:gd name="T18" fmla="*/ 41 w 54"/>
                      <a:gd name="T1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4" h="73">
                        <a:moveTo>
                          <a:pt x="41" y="0"/>
                        </a:moveTo>
                        <a:lnTo>
                          <a:pt x="16" y="15"/>
                        </a:lnTo>
                        <a:lnTo>
                          <a:pt x="20" y="39"/>
                        </a:lnTo>
                        <a:lnTo>
                          <a:pt x="27" y="58"/>
                        </a:lnTo>
                        <a:lnTo>
                          <a:pt x="54" y="67"/>
                        </a:lnTo>
                        <a:lnTo>
                          <a:pt x="27" y="73"/>
                        </a:lnTo>
                        <a:lnTo>
                          <a:pt x="2" y="58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3" name="Group 102">
                  <a:extLst>
                    <a:ext uri="{FF2B5EF4-FFF2-40B4-BE49-F238E27FC236}">
                      <a16:creationId xmlns:a16="http://schemas.microsoft.com/office/drawing/2014/main" id="{4522389A-7471-3FF3-6DCE-2E4825F2EE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" y="1194"/>
                  <a:ext cx="104" cy="108"/>
                  <a:chOff x="888" y="1194"/>
                  <a:chExt cx="104" cy="108"/>
                </a:xfrm>
              </p:grpSpPr>
              <p:sp>
                <p:nvSpPr>
                  <p:cNvPr id="69" name="Freeform 103">
                    <a:extLst>
                      <a:ext uri="{FF2B5EF4-FFF2-40B4-BE49-F238E27FC236}">
                        <a16:creationId xmlns:a16="http://schemas.microsoft.com/office/drawing/2014/main" id="{C84647A6-4875-40AF-8429-DAD0A9CE58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99" y="1194"/>
                    <a:ext cx="93" cy="108"/>
                  </a:xfrm>
                  <a:custGeom>
                    <a:avLst/>
                    <a:gdLst>
                      <a:gd name="T0" fmla="*/ 2 w 93"/>
                      <a:gd name="T1" fmla="*/ 53 h 108"/>
                      <a:gd name="T2" fmla="*/ 14 w 93"/>
                      <a:gd name="T3" fmla="*/ 31 h 108"/>
                      <a:gd name="T4" fmla="*/ 37 w 93"/>
                      <a:gd name="T5" fmla="*/ 29 h 108"/>
                      <a:gd name="T6" fmla="*/ 64 w 93"/>
                      <a:gd name="T7" fmla="*/ 31 h 108"/>
                      <a:gd name="T8" fmla="*/ 70 w 93"/>
                      <a:gd name="T9" fmla="*/ 49 h 108"/>
                      <a:gd name="T10" fmla="*/ 58 w 93"/>
                      <a:gd name="T11" fmla="*/ 73 h 108"/>
                      <a:gd name="T12" fmla="*/ 37 w 93"/>
                      <a:gd name="T13" fmla="*/ 79 h 108"/>
                      <a:gd name="T14" fmla="*/ 6 w 93"/>
                      <a:gd name="T15" fmla="*/ 84 h 108"/>
                      <a:gd name="T16" fmla="*/ 8 w 93"/>
                      <a:gd name="T17" fmla="*/ 98 h 108"/>
                      <a:gd name="T18" fmla="*/ 27 w 93"/>
                      <a:gd name="T19" fmla="*/ 108 h 108"/>
                      <a:gd name="T20" fmla="*/ 62 w 93"/>
                      <a:gd name="T21" fmla="*/ 96 h 108"/>
                      <a:gd name="T22" fmla="*/ 83 w 93"/>
                      <a:gd name="T23" fmla="*/ 77 h 108"/>
                      <a:gd name="T24" fmla="*/ 93 w 93"/>
                      <a:gd name="T25" fmla="*/ 59 h 108"/>
                      <a:gd name="T26" fmla="*/ 89 w 93"/>
                      <a:gd name="T27" fmla="*/ 29 h 108"/>
                      <a:gd name="T28" fmla="*/ 70 w 93"/>
                      <a:gd name="T29" fmla="*/ 16 h 108"/>
                      <a:gd name="T30" fmla="*/ 37 w 93"/>
                      <a:gd name="T31" fmla="*/ 0 h 108"/>
                      <a:gd name="T32" fmla="*/ 12 w 93"/>
                      <a:gd name="T33" fmla="*/ 6 h 108"/>
                      <a:gd name="T34" fmla="*/ 0 w 93"/>
                      <a:gd name="T35" fmla="*/ 35 h 108"/>
                      <a:gd name="T36" fmla="*/ 2 w 93"/>
                      <a:gd name="T37" fmla="*/ 53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8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3"/>
                        </a:lnTo>
                        <a:lnTo>
                          <a:pt x="37" y="79"/>
                        </a:lnTo>
                        <a:lnTo>
                          <a:pt x="6" y="84"/>
                        </a:lnTo>
                        <a:lnTo>
                          <a:pt x="8" y="98"/>
                        </a:lnTo>
                        <a:lnTo>
                          <a:pt x="27" y="108"/>
                        </a:lnTo>
                        <a:lnTo>
                          <a:pt x="62" y="96"/>
                        </a:lnTo>
                        <a:lnTo>
                          <a:pt x="83" y="77"/>
                        </a:lnTo>
                        <a:lnTo>
                          <a:pt x="93" y="59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0" name="Freeform 104">
                    <a:extLst>
                      <a:ext uri="{FF2B5EF4-FFF2-40B4-BE49-F238E27FC236}">
                        <a16:creationId xmlns:a16="http://schemas.microsoft.com/office/drawing/2014/main" id="{3BB3598B-B785-E2E1-F4E3-FCF5C3D4C1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" y="1220"/>
                    <a:ext cx="53" cy="73"/>
                  </a:xfrm>
                  <a:custGeom>
                    <a:avLst/>
                    <a:gdLst>
                      <a:gd name="T0" fmla="*/ 40 w 53"/>
                      <a:gd name="T1" fmla="*/ 0 h 73"/>
                      <a:gd name="T2" fmla="*/ 15 w 53"/>
                      <a:gd name="T3" fmla="*/ 15 h 73"/>
                      <a:gd name="T4" fmla="*/ 20 w 53"/>
                      <a:gd name="T5" fmla="*/ 39 h 73"/>
                      <a:gd name="T6" fmla="*/ 27 w 53"/>
                      <a:gd name="T7" fmla="*/ 58 h 73"/>
                      <a:gd name="T8" fmla="*/ 53 w 53"/>
                      <a:gd name="T9" fmla="*/ 67 h 73"/>
                      <a:gd name="T10" fmla="*/ 27 w 53"/>
                      <a:gd name="T11" fmla="*/ 73 h 73"/>
                      <a:gd name="T12" fmla="*/ 2 w 53"/>
                      <a:gd name="T13" fmla="*/ 58 h 73"/>
                      <a:gd name="T14" fmla="*/ 0 w 53"/>
                      <a:gd name="T15" fmla="*/ 34 h 73"/>
                      <a:gd name="T16" fmla="*/ 2 w 53"/>
                      <a:gd name="T17" fmla="*/ 6 h 73"/>
                      <a:gd name="T18" fmla="*/ 40 w 53"/>
                      <a:gd name="T1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73">
                        <a:moveTo>
                          <a:pt x="40" y="0"/>
                        </a:moveTo>
                        <a:lnTo>
                          <a:pt x="15" y="15"/>
                        </a:lnTo>
                        <a:lnTo>
                          <a:pt x="20" y="39"/>
                        </a:lnTo>
                        <a:lnTo>
                          <a:pt x="27" y="58"/>
                        </a:lnTo>
                        <a:lnTo>
                          <a:pt x="53" y="67"/>
                        </a:lnTo>
                        <a:lnTo>
                          <a:pt x="27" y="73"/>
                        </a:lnTo>
                        <a:lnTo>
                          <a:pt x="2" y="58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4" name="Group 105">
                  <a:extLst>
                    <a:ext uri="{FF2B5EF4-FFF2-40B4-BE49-F238E27FC236}">
                      <a16:creationId xmlns:a16="http://schemas.microsoft.com/office/drawing/2014/main" id="{9EED011F-0462-A279-678A-6E23D3485D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0" y="1243"/>
                  <a:ext cx="105" cy="109"/>
                  <a:chOff x="690" y="1243"/>
                  <a:chExt cx="105" cy="109"/>
                </a:xfrm>
              </p:grpSpPr>
              <p:sp>
                <p:nvSpPr>
                  <p:cNvPr id="67" name="Freeform 106">
                    <a:extLst>
                      <a:ext uri="{FF2B5EF4-FFF2-40B4-BE49-F238E27FC236}">
                        <a16:creationId xmlns:a16="http://schemas.microsoft.com/office/drawing/2014/main" id="{59C9F92D-81E7-6B6B-B336-4FECE780AA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2" y="1243"/>
                    <a:ext cx="93" cy="109"/>
                  </a:xfrm>
                  <a:custGeom>
                    <a:avLst/>
                    <a:gdLst>
                      <a:gd name="T0" fmla="*/ 2 w 93"/>
                      <a:gd name="T1" fmla="*/ 53 h 109"/>
                      <a:gd name="T2" fmla="*/ 14 w 93"/>
                      <a:gd name="T3" fmla="*/ 31 h 109"/>
                      <a:gd name="T4" fmla="*/ 37 w 93"/>
                      <a:gd name="T5" fmla="*/ 29 h 109"/>
                      <a:gd name="T6" fmla="*/ 64 w 93"/>
                      <a:gd name="T7" fmla="*/ 31 h 109"/>
                      <a:gd name="T8" fmla="*/ 70 w 93"/>
                      <a:gd name="T9" fmla="*/ 49 h 109"/>
                      <a:gd name="T10" fmla="*/ 58 w 93"/>
                      <a:gd name="T11" fmla="*/ 74 h 109"/>
                      <a:gd name="T12" fmla="*/ 37 w 93"/>
                      <a:gd name="T13" fmla="*/ 80 h 109"/>
                      <a:gd name="T14" fmla="*/ 6 w 93"/>
                      <a:gd name="T15" fmla="*/ 84 h 109"/>
                      <a:gd name="T16" fmla="*/ 8 w 93"/>
                      <a:gd name="T17" fmla="*/ 99 h 109"/>
                      <a:gd name="T18" fmla="*/ 27 w 93"/>
                      <a:gd name="T19" fmla="*/ 109 h 109"/>
                      <a:gd name="T20" fmla="*/ 62 w 93"/>
                      <a:gd name="T21" fmla="*/ 97 h 109"/>
                      <a:gd name="T22" fmla="*/ 83 w 93"/>
                      <a:gd name="T23" fmla="*/ 78 h 109"/>
                      <a:gd name="T24" fmla="*/ 93 w 93"/>
                      <a:gd name="T25" fmla="*/ 60 h 109"/>
                      <a:gd name="T26" fmla="*/ 89 w 93"/>
                      <a:gd name="T27" fmla="*/ 29 h 109"/>
                      <a:gd name="T28" fmla="*/ 70 w 93"/>
                      <a:gd name="T29" fmla="*/ 16 h 109"/>
                      <a:gd name="T30" fmla="*/ 37 w 93"/>
                      <a:gd name="T31" fmla="*/ 0 h 109"/>
                      <a:gd name="T32" fmla="*/ 12 w 93"/>
                      <a:gd name="T33" fmla="*/ 6 h 109"/>
                      <a:gd name="T34" fmla="*/ 0 w 93"/>
                      <a:gd name="T35" fmla="*/ 35 h 109"/>
                      <a:gd name="T36" fmla="*/ 2 w 93"/>
                      <a:gd name="T37" fmla="*/ 53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3" h="109">
                        <a:moveTo>
                          <a:pt x="2" y="53"/>
                        </a:moveTo>
                        <a:lnTo>
                          <a:pt x="14" y="31"/>
                        </a:lnTo>
                        <a:lnTo>
                          <a:pt x="37" y="29"/>
                        </a:lnTo>
                        <a:lnTo>
                          <a:pt x="64" y="31"/>
                        </a:lnTo>
                        <a:lnTo>
                          <a:pt x="70" y="49"/>
                        </a:lnTo>
                        <a:lnTo>
                          <a:pt x="58" y="74"/>
                        </a:lnTo>
                        <a:lnTo>
                          <a:pt x="37" y="80"/>
                        </a:lnTo>
                        <a:lnTo>
                          <a:pt x="6" y="84"/>
                        </a:lnTo>
                        <a:lnTo>
                          <a:pt x="8" y="99"/>
                        </a:lnTo>
                        <a:lnTo>
                          <a:pt x="27" y="109"/>
                        </a:lnTo>
                        <a:lnTo>
                          <a:pt x="62" y="97"/>
                        </a:lnTo>
                        <a:lnTo>
                          <a:pt x="83" y="78"/>
                        </a:lnTo>
                        <a:lnTo>
                          <a:pt x="93" y="60"/>
                        </a:lnTo>
                        <a:lnTo>
                          <a:pt x="89" y="29"/>
                        </a:lnTo>
                        <a:lnTo>
                          <a:pt x="70" y="16"/>
                        </a:lnTo>
                        <a:lnTo>
                          <a:pt x="37" y="0"/>
                        </a:lnTo>
                        <a:lnTo>
                          <a:pt x="12" y="6"/>
                        </a:lnTo>
                        <a:lnTo>
                          <a:pt x="0" y="35"/>
                        </a:lnTo>
                        <a:lnTo>
                          <a:pt x="2" y="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68" name="Freeform 107">
                    <a:extLst>
                      <a:ext uri="{FF2B5EF4-FFF2-40B4-BE49-F238E27FC236}">
                        <a16:creationId xmlns:a16="http://schemas.microsoft.com/office/drawing/2014/main" id="{D5E92707-BEA7-02DF-1466-25A1984CD4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" y="1270"/>
                    <a:ext cx="54" cy="72"/>
                  </a:xfrm>
                  <a:custGeom>
                    <a:avLst/>
                    <a:gdLst>
                      <a:gd name="T0" fmla="*/ 41 w 54"/>
                      <a:gd name="T1" fmla="*/ 0 h 72"/>
                      <a:gd name="T2" fmla="*/ 16 w 54"/>
                      <a:gd name="T3" fmla="*/ 15 h 72"/>
                      <a:gd name="T4" fmla="*/ 20 w 54"/>
                      <a:gd name="T5" fmla="*/ 38 h 72"/>
                      <a:gd name="T6" fmla="*/ 27 w 54"/>
                      <a:gd name="T7" fmla="*/ 57 h 72"/>
                      <a:gd name="T8" fmla="*/ 54 w 54"/>
                      <a:gd name="T9" fmla="*/ 66 h 72"/>
                      <a:gd name="T10" fmla="*/ 27 w 54"/>
                      <a:gd name="T11" fmla="*/ 72 h 72"/>
                      <a:gd name="T12" fmla="*/ 2 w 54"/>
                      <a:gd name="T13" fmla="*/ 57 h 72"/>
                      <a:gd name="T14" fmla="*/ 0 w 54"/>
                      <a:gd name="T15" fmla="*/ 34 h 72"/>
                      <a:gd name="T16" fmla="*/ 2 w 54"/>
                      <a:gd name="T17" fmla="*/ 6 h 72"/>
                      <a:gd name="T18" fmla="*/ 41 w 54"/>
                      <a:gd name="T19" fmla="*/ 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4" h="72">
                        <a:moveTo>
                          <a:pt x="41" y="0"/>
                        </a:moveTo>
                        <a:lnTo>
                          <a:pt x="16" y="15"/>
                        </a:lnTo>
                        <a:lnTo>
                          <a:pt x="20" y="38"/>
                        </a:lnTo>
                        <a:lnTo>
                          <a:pt x="27" y="57"/>
                        </a:lnTo>
                        <a:lnTo>
                          <a:pt x="54" y="66"/>
                        </a:lnTo>
                        <a:lnTo>
                          <a:pt x="27" y="72"/>
                        </a:lnTo>
                        <a:lnTo>
                          <a:pt x="2" y="57"/>
                        </a:lnTo>
                        <a:lnTo>
                          <a:pt x="0" y="34"/>
                        </a:lnTo>
                        <a:lnTo>
                          <a:pt x="2" y="6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5" name="Freeform 108">
                  <a:extLst>
                    <a:ext uri="{FF2B5EF4-FFF2-40B4-BE49-F238E27FC236}">
                      <a16:creationId xmlns:a16="http://schemas.microsoft.com/office/drawing/2014/main" id="{E2D3D407-C7E7-1B01-9E92-2F6A9E6B94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780"/>
                  <a:ext cx="1316" cy="1196"/>
                </a:xfrm>
                <a:custGeom>
                  <a:avLst/>
                  <a:gdLst>
                    <a:gd name="T0" fmla="*/ 29 w 1316"/>
                    <a:gd name="T1" fmla="*/ 42 h 1196"/>
                    <a:gd name="T2" fmla="*/ 52 w 1316"/>
                    <a:gd name="T3" fmla="*/ 130 h 1196"/>
                    <a:gd name="T4" fmla="*/ 40 w 1316"/>
                    <a:gd name="T5" fmla="*/ 340 h 1196"/>
                    <a:gd name="T6" fmla="*/ 38 w 1316"/>
                    <a:gd name="T7" fmla="*/ 569 h 1196"/>
                    <a:gd name="T8" fmla="*/ 55 w 1316"/>
                    <a:gd name="T9" fmla="*/ 730 h 1196"/>
                    <a:gd name="T10" fmla="*/ 120 w 1316"/>
                    <a:gd name="T11" fmla="*/ 806 h 1196"/>
                    <a:gd name="T12" fmla="*/ 222 w 1316"/>
                    <a:gd name="T13" fmla="*/ 908 h 1196"/>
                    <a:gd name="T14" fmla="*/ 304 w 1316"/>
                    <a:gd name="T15" fmla="*/ 1005 h 1196"/>
                    <a:gd name="T16" fmla="*/ 378 w 1316"/>
                    <a:gd name="T17" fmla="*/ 1108 h 1196"/>
                    <a:gd name="T18" fmla="*/ 447 w 1316"/>
                    <a:gd name="T19" fmla="*/ 1167 h 1196"/>
                    <a:gd name="T20" fmla="*/ 453 w 1316"/>
                    <a:gd name="T21" fmla="*/ 1057 h 1196"/>
                    <a:gd name="T22" fmla="*/ 453 w 1316"/>
                    <a:gd name="T23" fmla="*/ 730 h 1196"/>
                    <a:gd name="T24" fmla="*/ 453 w 1316"/>
                    <a:gd name="T25" fmla="*/ 462 h 1196"/>
                    <a:gd name="T26" fmla="*/ 458 w 1316"/>
                    <a:gd name="T27" fmla="*/ 266 h 1196"/>
                    <a:gd name="T28" fmla="*/ 481 w 1316"/>
                    <a:gd name="T29" fmla="*/ 0 h 1196"/>
                    <a:gd name="T30" fmla="*/ 485 w 1316"/>
                    <a:gd name="T31" fmla="*/ 174 h 1196"/>
                    <a:gd name="T32" fmla="*/ 485 w 1316"/>
                    <a:gd name="T33" fmla="*/ 334 h 1196"/>
                    <a:gd name="T34" fmla="*/ 479 w 1316"/>
                    <a:gd name="T35" fmla="*/ 531 h 1196"/>
                    <a:gd name="T36" fmla="*/ 479 w 1316"/>
                    <a:gd name="T37" fmla="*/ 736 h 1196"/>
                    <a:gd name="T38" fmla="*/ 476 w 1316"/>
                    <a:gd name="T39" fmla="*/ 925 h 1196"/>
                    <a:gd name="T40" fmla="*/ 476 w 1316"/>
                    <a:gd name="T41" fmla="*/ 1143 h 1196"/>
                    <a:gd name="T42" fmla="*/ 567 w 1316"/>
                    <a:gd name="T43" fmla="*/ 1131 h 1196"/>
                    <a:gd name="T44" fmla="*/ 762 w 1316"/>
                    <a:gd name="T45" fmla="*/ 1064 h 1196"/>
                    <a:gd name="T46" fmla="*/ 881 w 1316"/>
                    <a:gd name="T47" fmla="*/ 1018 h 1196"/>
                    <a:gd name="T48" fmla="*/ 1010 w 1316"/>
                    <a:gd name="T49" fmla="*/ 971 h 1196"/>
                    <a:gd name="T50" fmla="*/ 1148 w 1316"/>
                    <a:gd name="T51" fmla="*/ 909 h 1196"/>
                    <a:gd name="T52" fmla="*/ 1253 w 1316"/>
                    <a:gd name="T53" fmla="*/ 875 h 1196"/>
                    <a:gd name="T54" fmla="*/ 1270 w 1316"/>
                    <a:gd name="T55" fmla="*/ 844 h 1196"/>
                    <a:gd name="T56" fmla="*/ 1285 w 1316"/>
                    <a:gd name="T57" fmla="*/ 818 h 1196"/>
                    <a:gd name="T58" fmla="*/ 1293 w 1316"/>
                    <a:gd name="T59" fmla="*/ 646 h 1196"/>
                    <a:gd name="T60" fmla="*/ 1291 w 1316"/>
                    <a:gd name="T61" fmla="*/ 443 h 1196"/>
                    <a:gd name="T62" fmla="*/ 1291 w 1316"/>
                    <a:gd name="T63" fmla="*/ 311 h 1196"/>
                    <a:gd name="T64" fmla="*/ 1293 w 1316"/>
                    <a:gd name="T65" fmla="*/ 197 h 1196"/>
                    <a:gd name="T66" fmla="*/ 1316 w 1316"/>
                    <a:gd name="T67" fmla="*/ 4 h 1196"/>
                    <a:gd name="T68" fmla="*/ 1316 w 1316"/>
                    <a:gd name="T69" fmla="*/ 220 h 1196"/>
                    <a:gd name="T70" fmla="*/ 1316 w 1316"/>
                    <a:gd name="T71" fmla="*/ 376 h 1196"/>
                    <a:gd name="T72" fmla="*/ 1316 w 1316"/>
                    <a:gd name="T73" fmla="*/ 598 h 1196"/>
                    <a:gd name="T74" fmla="*/ 1316 w 1316"/>
                    <a:gd name="T75" fmla="*/ 829 h 1196"/>
                    <a:gd name="T76" fmla="*/ 1303 w 1316"/>
                    <a:gd name="T77" fmla="*/ 885 h 1196"/>
                    <a:gd name="T78" fmla="*/ 1274 w 1316"/>
                    <a:gd name="T79" fmla="*/ 904 h 1196"/>
                    <a:gd name="T80" fmla="*/ 1190 w 1316"/>
                    <a:gd name="T81" fmla="*/ 925 h 1196"/>
                    <a:gd name="T82" fmla="*/ 1064 w 1316"/>
                    <a:gd name="T83" fmla="*/ 976 h 1196"/>
                    <a:gd name="T84" fmla="*/ 921 w 1316"/>
                    <a:gd name="T85" fmla="*/ 1036 h 1196"/>
                    <a:gd name="T86" fmla="*/ 777 w 1316"/>
                    <a:gd name="T87" fmla="*/ 1091 h 1196"/>
                    <a:gd name="T88" fmla="*/ 600 w 1316"/>
                    <a:gd name="T89" fmla="*/ 1150 h 1196"/>
                    <a:gd name="T90" fmla="*/ 479 w 1316"/>
                    <a:gd name="T91" fmla="*/ 1194 h 1196"/>
                    <a:gd name="T92" fmla="*/ 434 w 1316"/>
                    <a:gd name="T93" fmla="*/ 1196 h 1196"/>
                    <a:gd name="T94" fmla="*/ 390 w 1316"/>
                    <a:gd name="T95" fmla="*/ 1154 h 1196"/>
                    <a:gd name="T96" fmla="*/ 321 w 1316"/>
                    <a:gd name="T97" fmla="*/ 1081 h 1196"/>
                    <a:gd name="T98" fmla="*/ 256 w 1316"/>
                    <a:gd name="T99" fmla="*/ 984 h 1196"/>
                    <a:gd name="T100" fmla="*/ 187 w 1316"/>
                    <a:gd name="T101" fmla="*/ 908 h 1196"/>
                    <a:gd name="T102" fmla="*/ 97 w 1316"/>
                    <a:gd name="T103" fmla="*/ 823 h 1196"/>
                    <a:gd name="T104" fmla="*/ 44 w 1316"/>
                    <a:gd name="T105" fmla="*/ 770 h 1196"/>
                    <a:gd name="T106" fmla="*/ 6 w 1316"/>
                    <a:gd name="T107" fmla="*/ 730 h 1196"/>
                    <a:gd name="T108" fmla="*/ 0 w 1316"/>
                    <a:gd name="T109" fmla="*/ 674 h 1196"/>
                    <a:gd name="T110" fmla="*/ 17 w 1316"/>
                    <a:gd name="T111" fmla="*/ 520 h 1196"/>
                    <a:gd name="T112" fmla="*/ 29 w 1316"/>
                    <a:gd name="T113" fmla="*/ 216 h 1196"/>
                    <a:gd name="T114" fmla="*/ 29 w 1316"/>
                    <a:gd name="T115" fmla="*/ 42 h 1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16" h="1196">
                      <a:moveTo>
                        <a:pt x="29" y="42"/>
                      </a:moveTo>
                      <a:lnTo>
                        <a:pt x="52" y="130"/>
                      </a:lnTo>
                      <a:lnTo>
                        <a:pt x="40" y="340"/>
                      </a:lnTo>
                      <a:lnTo>
                        <a:pt x="38" y="569"/>
                      </a:lnTo>
                      <a:lnTo>
                        <a:pt x="55" y="730"/>
                      </a:lnTo>
                      <a:lnTo>
                        <a:pt x="120" y="806"/>
                      </a:lnTo>
                      <a:lnTo>
                        <a:pt x="222" y="908"/>
                      </a:lnTo>
                      <a:lnTo>
                        <a:pt x="304" y="1005"/>
                      </a:lnTo>
                      <a:lnTo>
                        <a:pt x="378" y="1108"/>
                      </a:lnTo>
                      <a:lnTo>
                        <a:pt x="447" y="1167"/>
                      </a:lnTo>
                      <a:lnTo>
                        <a:pt x="453" y="1057"/>
                      </a:lnTo>
                      <a:lnTo>
                        <a:pt x="453" y="730"/>
                      </a:lnTo>
                      <a:lnTo>
                        <a:pt x="453" y="462"/>
                      </a:lnTo>
                      <a:lnTo>
                        <a:pt x="458" y="266"/>
                      </a:lnTo>
                      <a:lnTo>
                        <a:pt x="481" y="0"/>
                      </a:lnTo>
                      <a:lnTo>
                        <a:pt x="485" y="174"/>
                      </a:lnTo>
                      <a:lnTo>
                        <a:pt x="485" y="334"/>
                      </a:lnTo>
                      <a:lnTo>
                        <a:pt x="479" y="531"/>
                      </a:lnTo>
                      <a:lnTo>
                        <a:pt x="479" y="736"/>
                      </a:lnTo>
                      <a:lnTo>
                        <a:pt x="476" y="925"/>
                      </a:lnTo>
                      <a:lnTo>
                        <a:pt x="476" y="1143"/>
                      </a:lnTo>
                      <a:lnTo>
                        <a:pt x="567" y="1131"/>
                      </a:lnTo>
                      <a:lnTo>
                        <a:pt x="762" y="1064"/>
                      </a:lnTo>
                      <a:lnTo>
                        <a:pt x="881" y="1018"/>
                      </a:lnTo>
                      <a:lnTo>
                        <a:pt x="1010" y="971"/>
                      </a:lnTo>
                      <a:lnTo>
                        <a:pt x="1148" y="909"/>
                      </a:lnTo>
                      <a:lnTo>
                        <a:pt x="1253" y="875"/>
                      </a:lnTo>
                      <a:lnTo>
                        <a:pt x="1270" y="844"/>
                      </a:lnTo>
                      <a:lnTo>
                        <a:pt x="1285" y="818"/>
                      </a:lnTo>
                      <a:lnTo>
                        <a:pt x="1293" y="646"/>
                      </a:lnTo>
                      <a:lnTo>
                        <a:pt x="1291" y="443"/>
                      </a:lnTo>
                      <a:lnTo>
                        <a:pt x="1291" y="311"/>
                      </a:lnTo>
                      <a:lnTo>
                        <a:pt x="1293" y="197"/>
                      </a:lnTo>
                      <a:lnTo>
                        <a:pt x="1316" y="4"/>
                      </a:lnTo>
                      <a:lnTo>
                        <a:pt x="1316" y="220"/>
                      </a:lnTo>
                      <a:lnTo>
                        <a:pt x="1316" y="376"/>
                      </a:lnTo>
                      <a:lnTo>
                        <a:pt x="1316" y="598"/>
                      </a:lnTo>
                      <a:lnTo>
                        <a:pt x="1316" y="829"/>
                      </a:lnTo>
                      <a:lnTo>
                        <a:pt x="1303" y="885"/>
                      </a:lnTo>
                      <a:lnTo>
                        <a:pt x="1274" y="904"/>
                      </a:lnTo>
                      <a:lnTo>
                        <a:pt x="1190" y="925"/>
                      </a:lnTo>
                      <a:lnTo>
                        <a:pt x="1064" y="976"/>
                      </a:lnTo>
                      <a:lnTo>
                        <a:pt x="921" y="1036"/>
                      </a:lnTo>
                      <a:lnTo>
                        <a:pt x="777" y="1091"/>
                      </a:lnTo>
                      <a:lnTo>
                        <a:pt x="600" y="1150"/>
                      </a:lnTo>
                      <a:lnTo>
                        <a:pt x="479" y="1194"/>
                      </a:lnTo>
                      <a:lnTo>
                        <a:pt x="434" y="1196"/>
                      </a:lnTo>
                      <a:lnTo>
                        <a:pt x="390" y="1154"/>
                      </a:lnTo>
                      <a:lnTo>
                        <a:pt x="321" y="1081"/>
                      </a:lnTo>
                      <a:lnTo>
                        <a:pt x="256" y="984"/>
                      </a:lnTo>
                      <a:lnTo>
                        <a:pt x="187" y="908"/>
                      </a:lnTo>
                      <a:lnTo>
                        <a:pt x="97" y="823"/>
                      </a:lnTo>
                      <a:lnTo>
                        <a:pt x="44" y="770"/>
                      </a:lnTo>
                      <a:lnTo>
                        <a:pt x="6" y="730"/>
                      </a:lnTo>
                      <a:lnTo>
                        <a:pt x="0" y="674"/>
                      </a:lnTo>
                      <a:lnTo>
                        <a:pt x="17" y="520"/>
                      </a:lnTo>
                      <a:lnTo>
                        <a:pt x="29" y="216"/>
                      </a:lnTo>
                      <a:lnTo>
                        <a:pt x="29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6" name="Freeform 109">
                  <a:extLst>
                    <a:ext uri="{FF2B5EF4-FFF2-40B4-BE49-F238E27FC236}">
                      <a16:creationId xmlns:a16="http://schemas.microsoft.com/office/drawing/2014/main" id="{D3808903-448F-08A5-6540-05151F545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" y="0"/>
                  <a:ext cx="1320" cy="1122"/>
                </a:xfrm>
                <a:custGeom>
                  <a:avLst/>
                  <a:gdLst>
                    <a:gd name="T0" fmla="*/ 0 w 1320"/>
                    <a:gd name="T1" fmla="*/ 891 h 1122"/>
                    <a:gd name="T2" fmla="*/ 0 w 1320"/>
                    <a:gd name="T3" fmla="*/ 648 h 1122"/>
                    <a:gd name="T4" fmla="*/ 11 w 1320"/>
                    <a:gd name="T5" fmla="*/ 442 h 1122"/>
                    <a:gd name="T6" fmla="*/ 21 w 1320"/>
                    <a:gd name="T7" fmla="*/ 172 h 1122"/>
                    <a:gd name="T8" fmla="*/ 34 w 1320"/>
                    <a:gd name="T9" fmla="*/ 86 h 1122"/>
                    <a:gd name="T10" fmla="*/ 413 w 1320"/>
                    <a:gd name="T11" fmla="*/ 32 h 1122"/>
                    <a:gd name="T12" fmla="*/ 663 w 1320"/>
                    <a:gd name="T13" fmla="*/ 0 h 1122"/>
                    <a:gd name="T14" fmla="*/ 686 w 1320"/>
                    <a:gd name="T15" fmla="*/ 0 h 1122"/>
                    <a:gd name="T16" fmla="*/ 858 w 1320"/>
                    <a:gd name="T17" fmla="*/ 38 h 1122"/>
                    <a:gd name="T18" fmla="*/ 1074 w 1320"/>
                    <a:gd name="T19" fmla="*/ 96 h 1122"/>
                    <a:gd name="T20" fmla="*/ 1291 w 1320"/>
                    <a:gd name="T21" fmla="*/ 178 h 1122"/>
                    <a:gd name="T22" fmla="*/ 1310 w 1320"/>
                    <a:gd name="T23" fmla="*/ 199 h 1122"/>
                    <a:gd name="T24" fmla="*/ 1320 w 1320"/>
                    <a:gd name="T25" fmla="*/ 394 h 1122"/>
                    <a:gd name="T26" fmla="*/ 1310 w 1320"/>
                    <a:gd name="T27" fmla="*/ 637 h 1122"/>
                    <a:gd name="T28" fmla="*/ 1280 w 1320"/>
                    <a:gd name="T29" fmla="*/ 1122 h 1122"/>
                    <a:gd name="T30" fmla="*/ 1268 w 1320"/>
                    <a:gd name="T31" fmla="*/ 961 h 1122"/>
                    <a:gd name="T32" fmla="*/ 1276 w 1320"/>
                    <a:gd name="T33" fmla="*/ 700 h 1122"/>
                    <a:gd name="T34" fmla="*/ 1293 w 1320"/>
                    <a:gd name="T35" fmla="*/ 514 h 1122"/>
                    <a:gd name="T36" fmla="*/ 1293 w 1320"/>
                    <a:gd name="T37" fmla="*/ 262 h 1122"/>
                    <a:gd name="T38" fmla="*/ 1282 w 1320"/>
                    <a:gd name="T39" fmla="*/ 212 h 1122"/>
                    <a:gd name="T40" fmla="*/ 1104 w 1320"/>
                    <a:gd name="T41" fmla="*/ 256 h 1122"/>
                    <a:gd name="T42" fmla="*/ 886 w 1320"/>
                    <a:gd name="T43" fmla="*/ 331 h 1122"/>
                    <a:gd name="T44" fmla="*/ 665 w 1320"/>
                    <a:gd name="T45" fmla="*/ 401 h 1122"/>
                    <a:gd name="T46" fmla="*/ 502 w 1320"/>
                    <a:gd name="T47" fmla="*/ 451 h 1122"/>
                    <a:gd name="T48" fmla="*/ 491 w 1320"/>
                    <a:gd name="T49" fmla="*/ 497 h 1122"/>
                    <a:gd name="T50" fmla="*/ 468 w 1320"/>
                    <a:gd name="T51" fmla="*/ 694 h 1122"/>
                    <a:gd name="T52" fmla="*/ 457 w 1320"/>
                    <a:gd name="T53" fmla="*/ 870 h 1122"/>
                    <a:gd name="T54" fmla="*/ 447 w 1320"/>
                    <a:gd name="T55" fmla="*/ 1091 h 1122"/>
                    <a:gd name="T56" fmla="*/ 436 w 1320"/>
                    <a:gd name="T57" fmla="*/ 967 h 1122"/>
                    <a:gd name="T58" fmla="*/ 441 w 1320"/>
                    <a:gd name="T59" fmla="*/ 700 h 1122"/>
                    <a:gd name="T60" fmla="*/ 447 w 1320"/>
                    <a:gd name="T61" fmla="*/ 499 h 1122"/>
                    <a:gd name="T62" fmla="*/ 439 w 1320"/>
                    <a:gd name="T63" fmla="*/ 442 h 1122"/>
                    <a:gd name="T64" fmla="*/ 399 w 1320"/>
                    <a:gd name="T65" fmla="*/ 401 h 1122"/>
                    <a:gd name="T66" fmla="*/ 250 w 1320"/>
                    <a:gd name="T67" fmla="*/ 287 h 1122"/>
                    <a:gd name="T68" fmla="*/ 136 w 1320"/>
                    <a:gd name="T69" fmla="*/ 210 h 1122"/>
                    <a:gd name="T70" fmla="*/ 55 w 1320"/>
                    <a:gd name="T71" fmla="*/ 143 h 1122"/>
                    <a:gd name="T72" fmla="*/ 75 w 1320"/>
                    <a:gd name="T73" fmla="*/ 138 h 1122"/>
                    <a:gd name="T74" fmla="*/ 107 w 1320"/>
                    <a:gd name="T75" fmla="*/ 149 h 1122"/>
                    <a:gd name="T76" fmla="*/ 218 w 1320"/>
                    <a:gd name="T77" fmla="*/ 233 h 1122"/>
                    <a:gd name="T78" fmla="*/ 313 w 1320"/>
                    <a:gd name="T79" fmla="*/ 302 h 1122"/>
                    <a:gd name="T80" fmla="*/ 428 w 1320"/>
                    <a:gd name="T81" fmla="*/ 390 h 1122"/>
                    <a:gd name="T82" fmla="*/ 491 w 1320"/>
                    <a:gd name="T83" fmla="*/ 419 h 1122"/>
                    <a:gd name="T84" fmla="*/ 527 w 1320"/>
                    <a:gd name="T85" fmla="*/ 417 h 1122"/>
                    <a:gd name="T86" fmla="*/ 779 w 1320"/>
                    <a:gd name="T87" fmla="*/ 333 h 1122"/>
                    <a:gd name="T88" fmla="*/ 970 w 1320"/>
                    <a:gd name="T89" fmla="*/ 279 h 1122"/>
                    <a:gd name="T90" fmla="*/ 1171 w 1320"/>
                    <a:gd name="T91" fmla="*/ 212 h 1122"/>
                    <a:gd name="T92" fmla="*/ 1251 w 1320"/>
                    <a:gd name="T93" fmla="*/ 189 h 1122"/>
                    <a:gd name="T94" fmla="*/ 1068 w 1320"/>
                    <a:gd name="T95" fmla="*/ 113 h 1122"/>
                    <a:gd name="T96" fmla="*/ 869 w 1320"/>
                    <a:gd name="T97" fmla="*/ 63 h 1122"/>
                    <a:gd name="T98" fmla="*/ 674 w 1320"/>
                    <a:gd name="T99" fmla="*/ 23 h 1122"/>
                    <a:gd name="T100" fmla="*/ 441 w 1320"/>
                    <a:gd name="T101" fmla="*/ 44 h 1122"/>
                    <a:gd name="T102" fmla="*/ 222 w 1320"/>
                    <a:gd name="T103" fmla="*/ 78 h 1122"/>
                    <a:gd name="T104" fmla="*/ 52 w 1320"/>
                    <a:gd name="T105" fmla="*/ 115 h 1122"/>
                    <a:gd name="T106" fmla="*/ 46 w 1320"/>
                    <a:gd name="T107" fmla="*/ 229 h 1122"/>
                    <a:gd name="T108" fmla="*/ 34 w 1320"/>
                    <a:gd name="T109" fmla="*/ 407 h 1122"/>
                    <a:gd name="T110" fmla="*/ 29 w 1320"/>
                    <a:gd name="T111" fmla="*/ 617 h 1122"/>
                    <a:gd name="T112" fmla="*/ 15 w 1320"/>
                    <a:gd name="T113" fmla="*/ 763 h 1122"/>
                    <a:gd name="T114" fmla="*/ 17 w 1320"/>
                    <a:gd name="T115" fmla="*/ 933 h 1122"/>
                    <a:gd name="T116" fmla="*/ 0 w 1320"/>
                    <a:gd name="T117" fmla="*/ 891 h 1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320" h="1122">
                      <a:moveTo>
                        <a:pt x="0" y="891"/>
                      </a:moveTo>
                      <a:lnTo>
                        <a:pt x="0" y="648"/>
                      </a:lnTo>
                      <a:lnTo>
                        <a:pt x="11" y="442"/>
                      </a:lnTo>
                      <a:lnTo>
                        <a:pt x="21" y="172"/>
                      </a:lnTo>
                      <a:lnTo>
                        <a:pt x="34" y="86"/>
                      </a:lnTo>
                      <a:lnTo>
                        <a:pt x="413" y="32"/>
                      </a:lnTo>
                      <a:lnTo>
                        <a:pt x="663" y="0"/>
                      </a:lnTo>
                      <a:lnTo>
                        <a:pt x="686" y="0"/>
                      </a:lnTo>
                      <a:lnTo>
                        <a:pt x="858" y="38"/>
                      </a:lnTo>
                      <a:lnTo>
                        <a:pt x="1074" y="96"/>
                      </a:lnTo>
                      <a:lnTo>
                        <a:pt x="1291" y="178"/>
                      </a:lnTo>
                      <a:lnTo>
                        <a:pt x="1310" y="199"/>
                      </a:lnTo>
                      <a:lnTo>
                        <a:pt x="1320" y="394"/>
                      </a:lnTo>
                      <a:lnTo>
                        <a:pt x="1310" y="637"/>
                      </a:lnTo>
                      <a:lnTo>
                        <a:pt x="1280" y="1122"/>
                      </a:lnTo>
                      <a:lnTo>
                        <a:pt x="1268" y="961"/>
                      </a:lnTo>
                      <a:lnTo>
                        <a:pt x="1276" y="700"/>
                      </a:lnTo>
                      <a:lnTo>
                        <a:pt x="1293" y="514"/>
                      </a:lnTo>
                      <a:lnTo>
                        <a:pt x="1293" y="262"/>
                      </a:lnTo>
                      <a:lnTo>
                        <a:pt x="1282" y="212"/>
                      </a:lnTo>
                      <a:lnTo>
                        <a:pt x="1104" y="256"/>
                      </a:lnTo>
                      <a:lnTo>
                        <a:pt x="886" y="331"/>
                      </a:lnTo>
                      <a:lnTo>
                        <a:pt x="665" y="401"/>
                      </a:lnTo>
                      <a:lnTo>
                        <a:pt x="502" y="451"/>
                      </a:lnTo>
                      <a:lnTo>
                        <a:pt x="491" y="497"/>
                      </a:lnTo>
                      <a:lnTo>
                        <a:pt x="468" y="694"/>
                      </a:lnTo>
                      <a:lnTo>
                        <a:pt x="457" y="870"/>
                      </a:lnTo>
                      <a:lnTo>
                        <a:pt x="447" y="1091"/>
                      </a:lnTo>
                      <a:lnTo>
                        <a:pt x="436" y="967"/>
                      </a:lnTo>
                      <a:lnTo>
                        <a:pt x="441" y="700"/>
                      </a:lnTo>
                      <a:lnTo>
                        <a:pt x="447" y="499"/>
                      </a:lnTo>
                      <a:lnTo>
                        <a:pt x="439" y="442"/>
                      </a:lnTo>
                      <a:lnTo>
                        <a:pt x="399" y="401"/>
                      </a:lnTo>
                      <a:lnTo>
                        <a:pt x="250" y="287"/>
                      </a:lnTo>
                      <a:lnTo>
                        <a:pt x="136" y="210"/>
                      </a:lnTo>
                      <a:lnTo>
                        <a:pt x="55" y="143"/>
                      </a:lnTo>
                      <a:lnTo>
                        <a:pt x="75" y="138"/>
                      </a:lnTo>
                      <a:lnTo>
                        <a:pt x="107" y="149"/>
                      </a:lnTo>
                      <a:lnTo>
                        <a:pt x="218" y="233"/>
                      </a:lnTo>
                      <a:lnTo>
                        <a:pt x="313" y="302"/>
                      </a:lnTo>
                      <a:lnTo>
                        <a:pt x="428" y="390"/>
                      </a:lnTo>
                      <a:lnTo>
                        <a:pt x="491" y="419"/>
                      </a:lnTo>
                      <a:lnTo>
                        <a:pt x="527" y="417"/>
                      </a:lnTo>
                      <a:lnTo>
                        <a:pt x="779" y="333"/>
                      </a:lnTo>
                      <a:lnTo>
                        <a:pt x="970" y="279"/>
                      </a:lnTo>
                      <a:lnTo>
                        <a:pt x="1171" y="212"/>
                      </a:lnTo>
                      <a:lnTo>
                        <a:pt x="1251" y="189"/>
                      </a:lnTo>
                      <a:lnTo>
                        <a:pt x="1068" y="113"/>
                      </a:lnTo>
                      <a:lnTo>
                        <a:pt x="869" y="63"/>
                      </a:lnTo>
                      <a:lnTo>
                        <a:pt x="674" y="23"/>
                      </a:lnTo>
                      <a:lnTo>
                        <a:pt x="441" y="44"/>
                      </a:lnTo>
                      <a:lnTo>
                        <a:pt x="222" y="78"/>
                      </a:lnTo>
                      <a:lnTo>
                        <a:pt x="52" y="115"/>
                      </a:lnTo>
                      <a:lnTo>
                        <a:pt x="46" y="229"/>
                      </a:lnTo>
                      <a:lnTo>
                        <a:pt x="34" y="407"/>
                      </a:lnTo>
                      <a:lnTo>
                        <a:pt x="29" y="617"/>
                      </a:lnTo>
                      <a:lnTo>
                        <a:pt x="15" y="763"/>
                      </a:lnTo>
                      <a:lnTo>
                        <a:pt x="17" y="933"/>
                      </a:lnTo>
                      <a:lnTo>
                        <a:pt x="0" y="8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113" name="Text Box 110">
            <a:extLst>
              <a:ext uri="{FF2B5EF4-FFF2-40B4-BE49-F238E27FC236}">
                <a16:creationId xmlns:a16="http://schemas.microsoft.com/office/drawing/2014/main" id="{9C116EA7-2694-CB8C-FBA7-2C59588F5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285" y="5137151"/>
            <a:ext cx="387032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800" i="1">
                <a:latin typeface="Comic Sans MS" panose="030F0702030302020204" pitchFamily="66" charset="0"/>
              </a:rPr>
              <a:t>Interactive computing</a:t>
            </a:r>
          </a:p>
        </p:txBody>
      </p:sp>
    </p:spTree>
    <p:extLst>
      <p:ext uri="{BB962C8B-B14F-4D97-AF65-F5344CB8AC3E}">
        <p14:creationId xmlns:p14="http://schemas.microsoft.com/office/powerpoint/2010/main" val="13805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4ECCBA0-57B4-411E-8379-4F3B09824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Paradigm Shifts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2D09097-87B1-7518-3D57-E1A802B20F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1" y="1981200"/>
            <a:ext cx="3813175" cy="4114800"/>
          </a:xfrm>
        </p:spPr>
        <p:txBody>
          <a:bodyPr/>
          <a:lstStyle/>
          <a:p>
            <a:r>
              <a:rPr lang="en-US" altLang="en-US"/>
              <a:t>Batch processing</a:t>
            </a:r>
          </a:p>
          <a:p>
            <a:r>
              <a:rPr lang="en-US" altLang="en-US"/>
              <a:t>Timesharing</a:t>
            </a:r>
          </a:p>
          <a:p>
            <a:r>
              <a:rPr lang="en-US" altLang="en-US">
                <a:solidFill>
                  <a:srgbClr val="FF0000"/>
                </a:solidFill>
              </a:rPr>
              <a:t>Networking</a:t>
            </a:r>
            <a:endParaRPr lang="en-US" altLang="en-US"/>
          </a:p>
          <a:p>
            <a:endParaRPr lang="en-US" altLang="en-US"/>
          </a:p>
        </p:txBody>
      </p:sp>
      <p:sp>
        <p:nvSpPr>
          <p:cNvPr id="57348" name="Freeform 4">
            <a:extLst>
              <a:ext uri="{FF2B5EF4-FFF2-40B4-BE49-F238E27FC236}">
                <a16:creationId xmlns:a16="http://schemas.microsoft.com/office/drawing/2014/main" id="{E1322EA3-7CCA-B00B-6F47-43427B2F10CA}"/>
              </a:ext>
            </a:extLst>
          </p:cNvPr>
          <p:cNvSpPr>
            <a:spLocks/>
          </p:cNvSpPr>
          <p:nvPr/>
        </p:nvSpPr>
        <p:spPr bwMode="auto">
          <a:xfrm rot="1668064">
            <a:off x="7807326" y="4162426"/>
            <a:ext cx="815975" cy="269875"/>
          </a:xfrm>
          <a:custGeom>
            <a:avLst/>
            <a:gdLst>
              <a:gd name="T0" fmla="*/ 125 w 935"/>
              <a:gd name="T1" fmla="*/ 74 h 299"/>
              <a:gd name="T2" fmla="*/ 185 w 935"/>
              <a:gd name="T3" fmla="*/ 24 h 299"/>
              <a:gd name="T4" fmla="*/ 221 w 935"/>
              <a:gd name="T5" fmla="*/ 72 h 299"/>
              <a:gd name="T6" fmla="*/ 292 w 935"/>
              <a:gd name="T7" fmla="*/ 52 h 299"/>
              <a:gd name="T8" fmla="*/ 300 w 935"/>
              <a:gd name="T9" fmla="*/ 150 h 299"/>
              <a:gd name="T10" fmla="*/ 365 w 935"/>
              <a:gd name="T11" fmla="*/ 83 h 299"/>
              <a:gd name="T12" fmla="*/ 390 w 935"/>
              <a:gd name="T13" fmla="*/ 113 h 299"/>
              <a:gd name="T14" fmla="*/ 412 w 935"/>
              <a:gd name="T15" fmla="*/ 201 h 299"/>
              <a:gd name="T16" fmla="*/ 474 w 935"/>
              <a:gd name="T17" fmla="*/ 140 h 299"/>
              <a:gd name="T18" fmla="*/ 516 w 935"/>
              <a:gd name="T19" fmla="*/ 201 h 299"/>
              <a:gd name="T20" fmla="*/ 537 w 935"/>
              <a:gd name="T21" fmla="*/ 227 h 299"/>
              <a:gd name="T22" fmla="*/ 597 w 935"/>
              <a:gd name="T23" fmla="*/ 172 h 299"/>
              <a:gd name="T24" fmla="*/ 635 w 935"/>
              <a:gd name="T25" fmla="*/ 183 h 299"/>
              <a:gd name="T26" fmla="*/ 657 w 935"/>
              <a:gd name="T27" fmla="*/ 257 h 299"/>
              <a:gd name="T28" fmla="*/ 708 w 935"/>
              <a:gd name="T29" fmla="*/ 218 h 299"/>
              <a:gd name="T30" fmla="*/ 761 w 935"/>
              <a:gd name="T31" fmla="*/ 173 h 299"/>
              <a:gd name="T32" fmla="*/ 801 w 935"/>
              <a:gd name="T33" fmla="*/ 233 h 299"/>
              <a:gd name="T34" fmla="*/ 839 w 935"/>
              <a:gd name="T35" fmla="*/ 229 h 299"/>
              <a:gd name="T36" fmla="*/ 888 w 935"/>
              <a:gd name="T37" fmla="*/ 218 h 299"/>
              <a:gd name="T38" fmla="*/ 930 w 935"/>
              <a:gd name="T39" fmla="*/ 271 h 299"/>
              <a:gd name="T40" fmla="*/ 864 w 935"/>
              <a:gd name="T41" fmla="*/ 251 h 299"/>
              <a:gd name="T42" fmla="*/ 810 w 935"/>
              <a:gd name="T43" fmla="*/ 284 h 299"/>
              <a:gd name="T44" fmla="*/ 773 w 935"/>
              <a:gd name="T45" fmla="*/ 262 h 299"/>
              <a:gd name="T46" fmla="*/ 697 w 935"/>
              <a:gd name="T47" fmla="*/ 279 h 299"/>
              <a:gd name="T48" fmla="*/ 659 w 935"/>
              <a:gd name="T49" fmla="*/ 299 h 299"/>
              <a:gd name="T50" fmla="*/ 630 w 935"/>
              <a:gd name="T51" fmla="*/ 271 h 299"/>
              <a:gd name="T52" fmla="*/ 599 w 935"/>
              <a:gd name="T53" fmla="*/ 210 h 299"/>
              <a:gd name="T54" fmla="*/ 516 w 935"/>
              <a:gd name="T55" fmla="*/ 271 h 299"/>
              <a:gd name="T56" fmla="*/ 488 w 935"/>
              <a:gd name="T57" fmla="*/ 245 h 299"/>
              <a:gd name="T58" fmla="*/ 458 w 935"/>
              <a:gd name="T59" fmla="*/ 190 h 299"/>
              <a:gd name="T60" fmla="*/ 379 w 935"/>
              <a:gd name="T61" fmla="*/ 257 h 299"/>
              <a:gd name="T62" fmla="*/ 354 w 935"/>
              <a:gd name="T63" fmla="*/ 240 h 299"/>
              <a:gd name="T64" fmla="*/ 363 w 935"/>
              <a:gd name="T65" fmla="*/ 144 h 299"/>
              <a:gd name="T66" fmla="*/ 325 w 935"/>
              <a:gd name="T67" fmla="*/ 172 h 299"/>
              <a:gd name="T68" fmla="*/ 254 w 935"/>
              <a:gd name="T69" fmla="*/ 210 h 299"/>
              <a:gd name="T70" fmla="*/ 254 w 935"/>
              <a:gd name="T71" fmla="*/ 146 h 299"/>
              <a:gd name="T72" fmla="*/ 207 w 935"/>
              <a:gd name="T73" fmla="*/ 133 h 299"/>
              <a:gd name="T74" fmla="*/ 123 w 935"/>
              <a:gd name="T75" fmla="*/ 144 h 299"/>
              <a:gd name="T76" fmla="*/ 69 w 935"/>
              <a:gd name="T77" fmla="*/ 79 h 299"/>
              <a:gd name="T78" fmla="*/ 0 w 935"/>
              <a:gd name="T79" fmla="*/ 1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35" h="299">
                <a:moveTo>
                  <a:pt x="25" y="0"/>
                </a:moveTo>
                <a:lnTo>
                  <a:pt x="125" y="74"/>
                </a:lnTo>
                <a:lnTo>
                  <a:pt x="153" y="72"/>
                </a:lnTo>
                <a:lnTo>
                  <a:pt x="185" y="24"/>
                </a:lnTo>
                <a:lnTo>
                  <a:pt x="218" y="50"/>
                </a:lnTo>
                <a:lnTo>
                  <a:pt x="221" y="72"/>
                </a:lnTo>
                <a:lnTo>
                  <a:pt x="260" y="33"/>
                </a:lnTo>
                <a:lnTo>
                  <a:pt x="292" y="52"/>
                </a:lnTo>
                <a:lnTo>
                  <a:pt x="289" y="161"/>
                </a:lnTo>
                <a:lnTo>
                  <a:pt x="300" y="150"/>
                </a:lnTo>
                <a:lnTo>
                  <a:pt x="352" y="89"/>
                </a:lnTo>
                <a:lnTo>
                  <a:pt x="365" y="83"/>
                </a:lnTo>
                <a:lnTo>
                  <a:pt x="385" y="94"/>
                </a:lnTo>
                <a:lnTo>
                  <a:pt x="390" y="113"/>
                </a:lnTo>
                <a:lnTo>
                  <a:pt x="396" y="212"/>
                </a:lnTo>
                <a:lnTo>
                  <a:pt x="412" y="201"/>
                </a:lnTo>
                <a:lnTo>
                  <a:pt x="461" y="144"/>
                </a:lnTo>
                <a:lnTo>
                  <a:pt x="474" y="140"/>
                </a:lnTo>
                <a:lnTo>
                  <a:pt x="494" y="150"/>
                </a:lnTo>
                <a:lnTo>
                  <a:pt x="516" y="201"/>
                </a:lnTo>
                <a:lnTo>
                  <a:pt x="516" y="223"/>
                </a:lnTo>
                <a:lnTo>
                  <a:pt x="537" y="227"/>
                </a:lnTo>
                <a:lnTo>
                  <a:pt x="548" y="218"/>
                </a:lnTo>
                <a:lnTo>
                  <a:pt x="597" y="172"/>
                </a:lnTo>
                <a:lnTo>
                  <a:pt x="615" y="166"/>
                </a:lnTo>
                <a:lnTo>
                  <a:pt x="635" y="183"/>
                </a:lnTo>
                <a:lnTo>
                  <a:pt x="643" y="218"/>
                </a:lnTo>
                <a:lnTo>
                  <a:pt x="657" y="257"/>
                </a:lnTo>
                <a:lnTo>
                  <a:pt x="670" y="257"/>
                </a:lnTo>
                <a:lnTo>
                  <a:pt x="708" y="218"/>
                </a:lnTo>
                <a:lnTo>
                  <a:pt x="744" y="177"/>
                </a:lnTo>
                <a:lnTo>
                  <a:pt x="761" y="173"/>
                </a:lnTo>
                <a:lnTo>
                  <a:pt x="782" y="177"/>
                </a:lnTo>
                <a:lnTo>
                  <a:pt x="801" y="233"/>
                </a:lnTo>
                <a:lnTo>
                  <a:pt x="817" y="240"/>
                </a:lnTo>
                <a:lnTo>
                  <a:pt x="839" y="229"/>
                </a:lnTo>
                <a:lnTo>
                  <a:pt x="866" y="212"/>
                </a:lnTo>
                <a:lnTo>
                  <a:pt x="888" y="218"/>
                </a:lnTo>
                <a:lnTo>
                  <a:pt x="935" y="260"/>
                </a:lnTo>
                <a:lnTo>
                  <a:pt x="930" y="271"/>
                </a:lnTo>
                <a:lnTo>
                  <a:pt x="893" y="284"/>
                </a:lnTo>
                <a:lnTo>
                  <a:pt x="864" y="251"/>
                </a:lnTo>
                <a:lnTo>
                  <a:pt x="850" y="255"/>
                </a:lnTo>
                <a:lnTo>
                  <a:pt x="810" y="284"/>
                </a:lnTo>
                <a:lnTo>
                  <a:pt x="788" y="279"/>
                </a:lnTo>
                <a:lnTo>
                  <a:pt x="773" y="262"/>
                </a:lnTo>
                <a:lnTo>
                  <a:pt x="755" y="212"/>
                </a:lnTo>
                <a:lnTo>
                  <a:pt x="697" y="279"/>
                </a:lnTo>
                <a:lnTo>
                  <a:pt x="679" y="299"/>
                </a:lnTo>
                <a:lnTo>
                  <a:pt x="659" y="299"/>
                </a:lnTo>
                <a:lnTo>
                  <a:pt x="635" y="290"/>
                </a:lnTo>
                <a:lnTo>
                  <a:pt x="630" y="271"/>
                </a:lnTo>
                <a:lnTo>
                  <a:pt x="608" y="210"/>
                </a:lnTo>
                <a:lnTo>
                  <a:pt x="599" y="210"/>
                </a:lnTo>
                <a:lnTo>
                  <a:pt x="545" y="266"/>
                </a:lnTo>
                <a:lnTo>
                  <a:pt x="516" y="271"/>
                </a:lnTo>
                <a:lnTo>
                  <a:pt x="496" y="266"/>
                </a:lnTo>
                <a:lnTo>
                  <a:pt x="488" y="245"/>
                </a:lnTo>
                <a:lnTo>
                  <a:pt x="472" y="196"/>
                </a:lnTo>
                <a:lnTo>
                  <a:pt x="458" y="190"/>
                </a:lnTo>
                <a:lnTo>
                  <a:pt x="414" y="244"/>
                </a:lnTo>
                <a:lnTo>
                  <a:pt x="379" y="257"/>
                </a:lnTo>
                <a:lnTo>
                  <a:pt x="365" y="255"/>
                </a:lnTo>
                <a:lnTo>
                  <a:pt x="354" y="240"/>
                </a:lnTo>
                <a:lnTo>
                  <a:pt x="359" y="179"/>
                </a:lnTo>
                <a:lnTo>
                  <a:pt x="363" y="144"/>
                </a:lnTo>
                <a:lnTo>
                  <a:pt x="352" y="138"/>
                </a:lnTo>
                <a:lnTo>
                  <a:pt x="325" y="172"/>
                </a:lnTo>
                <a:lnTo>
                  <a:pt x="281" y="207"/>
                </a:lnTo>
                <a:lnTo>
                  <a:pt x="254" y="210"/>
                </a:lnTo>
                <a:lnTo>
                  <a:pt x="243" y="188"/>
                </a:lnTo>
                <a:lnTo>
                  <a:pt x="254" y="146"/>
                </a:lnTo>
                <a:lnTo>
                  <a:pt x="261" y="89"/>
                </a:lnTo>
                <a:lnTo>
                  <a:pt x="207" y="133"/>
                </a:lnTo>
                <a:lnTo>
                  <a:pt x="151" y="161"/>
                </a:lnTo>
                <a:lnTo>
                  <a:pt x="123" y="144"/>
                </a:lnTo>
                <a:lnTo>
                  <a:pt x="123" y="107"/>
                </a:lnTo>
                <a:lnTo>
                  <a:pt x="69" y="79"/>
                </a:lnTo>
                <a:lnTo>
                  <a:pt x="16" y="39"/>
                </a:lnTo>
                <a:lnTo>
                  <a:pt x="0" y="18"/>
                </a:lnTo>
                <a:lnTo>
                  <a:pt x="2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57349" name="Group 5">
            <a:extLst>
              <a:ext uri="{FF2B5EF4-FFF2-40B4-BE49-F238E27FC236}">
                <a16:creationId xmlns:a16="http://schemas.microsoft.com/office/drawing/2014/main" id="{03D24D70-1EF6-D0CD-C0F4-26C197C3F29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67701" y="4379913"/>
            <a:ext cx="1254125" cy="1103312"/>
            <a:chOff x="3983" y="2787"/>
            <a:chExt cx="1436" cy="1223"/>
          </a:xfrm>
        </p:grpSpPr>
        <p:grpSp>
          <p:nvGrpSpPr>
            <p:cNvPr id="57350" name="Group 6">
              <a:extLst>
                <a:ext uri="{FF2B5EF4-FFF2-40B4-BE49-F238E27FC236}">
                  <a16:creationId xmlns:a16="http://schemas.microsoft.com/office/drawing/2014/main" id="{C97890A8-B24B-7AAA-40FC-3354566BF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" y="2787"/>
              <a:ext cx="922" cy="983"/>
              <a:chOff x="4497" y="2787"/>
              <a:chExt cx="922" cy="983"/>
            </a:xfrm>
          </p:grpSpPr>
          <p:sp>
            <p:nvSpPr>
              <p:cNvPr id="57351" name="Freeform 7">
                <a:extLst>
                  <a:ext uri="{FF2B5EF4-FFF2-40B4-BE49-F238E27FC236}">
                    <a16:creationId xmlns:a16="http://schemas.microsoft.com/office/drawing/2014/main" id="{98E1A04F-5ED7-25D8-DFD4-8735AB2E9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3" y="2795"/>
                <a:ext cx="901" cy="965"/>
              </a:xfrm>
              <a:custGeom>
                <a:avLst/>
                <a:gdLst>
                  <a:gd name="T0" fmla="*/ 186 w 901"/>
                  <a:gd name="T1" fmla="*/ 585 h 965"/>
                  <a:gd name="T2" fmla="*/ 109 w 901"/>
                  <a:gd name="T3" fmla="*/ 634 h 965"/>
                  <a:gd name="T4" fmla="*/ 14 w 901"/>
                  <a:gd name="T5" fmla="*/ 696 h 965"/>
                  <a:gd name="T6" fmla="*/ 4 w 901"/>
                  <a:gd name="T7" fmla="*/ 758 h 965"/>
                  <a:gd name="T8" fmla="*/ 0 w 901"/>
                  <a:gd name="T9" fmla="*/ 875 h 965"/>
                  <a:gd name="T10" fmla="*/ 142 w 901"/>
                  <a:gd name="T11" fmla="*/ 891 h 965"/>
                  <a:gd name="T12" fmla="*/ 302 w 901"/>
                  <a:gd name="T13" fmla="*/ 899 h 965"/>
                  <a:gd name="T14" fmla="*/ 539 w 901"/>
                  <a:gd name="T15" fmla="*/ 933 h 965"/>
                  <a:gd name="T16" fmla="*/ 714 w 901"/>
                  <a:gd name="T17" fmla="*/ 965 h 965"/>
                  <a:gd name="T18" fmla="*/ 794 w 901"/>
                  <a:gd name="T19" fmla="*/ 862 h 965"/>
                  <a:gd name="T20" fmla="*/ 901 w 901"/>
                  <a:gd name="T21" fmla="*/ 652 h 965"/>
                  <a:gd name="T22" fmla="*/ 898 w 901"/>
                  <a:gd name="T23" fmla="*/ 584 h 965"/>
                  <a:gd name="T24" fmla="*/ 875 w 901"/>
                  <a:gd name="T25" fmla="*/ 553 h 965"/>
                  <a:gd name="T26" fmla="*/ 795 w 901"/>
                  <a:gd name="T27" fmla="*/ 545 h 965"/>
                  <a:gd name="T28" fmla="*/ 860 w 901"/>
                  <a:gd name="T29" fmla="*/ 382 h 965"/>
                  <a:gd name="T30" fmla="*/ 873 w 901"/>
                  <a:gd name="T31" fmla="*/ 331 h 965"/>
                  <a:gd name="T32" fmla="*/ 875 w 901"/>
                  <a:gd name="T33" fmla="*/ 198 h 965"/>
                  <a:gd name="T34" fmla="*/ 871 w 901"/>
                  <a:gd name="T35" fmla="*/ 99 h 965"/>
                  <a:gd name="T36" fmla="*/ 846 w 901"/>
                  <a:gd name="T37" fmla="*/ 50 h 965"/>
                  <a:gd name="T38" fmla="*/ 820 w 901"/>
                  <a:gd name="T39" fmla="*/ 47 h 965"/>
                  <a:gd name="T40" fmla="*/ 756 w 901"/>
                  <a:gd name="T41" fmla="*/ 47 h 965"/>
                  <a:gd name="T42" fmla="*/ 651 w 901"/>
                  <a:gd name="T43" fmla="*/ 36 h 965"/>
                  <a:gd name="T44" fmla="*/ 585 w 901"/>
                  <a:gd name="T45" fmla="*/ 16 h 965"/>
                  <a:gd name="T46" fmla="*/ 513 w 901"/>
                  <a:gd name="T47" fmla="*/ 0 h 965"/>
                  <a:gd name="T48" fmla="*/ 484 w 901"/>
                  <a:gd name="T49" fmla="*/ 3 h 965"/>
                  <a:gd name="T50" fmla="*/ 416 w 901"/>
                  <a:gd name="T51" fmla="*/ 21 h 965"/>
                  <a:gd name="T52" fmla="*/ 322 w 901"/>
                  <a:gd name="T53" fmla="*/ 31 h 965"/>
                  <a:gd name="T54" fmla="*/ 198 w 901"/>
                  <a:gd name="T55" fmla="*/ 53 h 965"/>
                  <a:gd name="T56" fmla="*/ 150 w 901"/>
                  <a:gd name="T57" fmla="*/ 73 h 965"/>
                  <a:gd name="T58" fmla="*/ 102 w 901"/>
                  <a:gd name="T59" fmla="*/ 110 h 965"/>
                  <a:gd name="T60" fmla="*/ 84 w 901"/>
                  <a:gd name="T61" fmla="*/ 173 h 965"/>
                  <a:gd name="T62" fmla="*/ 68 w 901"/>
                  <a:gd name="T63" fmla="*/ 279 h 965"/>
                  <a:gd name="T64" fmla="*/ 52 w 901"/>
                  <a:gd name="T65" fmla="*/ 406 h 965"/>
                  <a:gd name="T66" fmla="*/ 49 w 901"/>
                  <a:gd name="T67" fmla="*/ 482 h 965"/>
                  <a:gd name="T68" fmla="*/ 60 w 901"/>
                  <a:gd name="T69" fmla="*/ 528 h 965"/>
                  <a:gd name="T70" fmla="*/ 83 w 901"/>
                  <a:gd name="T71" fmla="*/ 555 h 965"/>
                  <a:gd name="T72" fmla="*/ 114 w 901"/>
                  <a:gd name="T73" fmla="*/ 569 h 965"/>
                  <a:gd name="T74" fmla="*/ 186 w 901"/>
                  <a:gd name="T75" fmla="*/ 585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1" h="965">
                    <a:moveTo>
                      <a:pt x="186" y="585"/>
                    </a:moveTo>
                    <a:lnTo>
                      <a:pt x="109" y="634"/>
                    </a:lnTo>
                    <a:lnTo>
                      <a:pt x="14" y="696"/>
                    </a:lnTo>
                    <a:lnTo>
                      <a:pt x="4" y="758"/>
                    </a:lnTo>
                    <a:lnTo>
                      <a:pt x="0" y="875"/>
                    </a:lnTo>
                    <a:lnTo>
                      <a:pt x="142" y="891"/>
                    </a:lnTo>
                    <a:lnTo>
                      <a:pt x="302" y="899"/>
                    </a:lnTo>
                    <a:lnTo>
                      <a:pt x="539" y="933"/>
                    </a:lnTo>
                    <a:lnTo>
                      <a:pt x="714" y="965"/>
                    </a:lnTo>
                    <a:lnTo>
                      <a:pt x="794" y="862"/>
                    </a:lnTo>
                    <a:lnTo>
                      <a:pt x="901" y="652"/>
                    </a:lnTo>
                    <a:lnTo>
                      <a:pt x="898" y="584"/>
                    </a:lnTo>
                    <a:lnTo>
                      <a:pt x="875" y="553"/>
                    </a:lnTo>
                    <a:lnTo>
                      <a:pt x="795" y="545"/>
                    </a:lnTo>
                    <a:lnTo>
                      <a:pt x="860" y="382"/>
                    </a:lnTo>
                    <a:lnTo>
                      <a:pt x="873" y="331"/>
                    </a:lnTo>
                    <a:lnTo>
                      <a:pt x="875" y="198"/>
                    </a:lnTo>
                    <a:lnTo>
                      <a:pt x="871" y="99"/>
                    </a:lnTo>
                    <a:lnTo>
                      <a:pt x="846" y="50"/>
                    </a:lnTo>
                    <a:lnTo>
                      <a:pt x="820" y="47"/>
                    </a:lnTo>
                    <a:lnTo>
                      <a:pt x="756" y="47"/>
                    </a:lnTo>
                    <a:lnTo>
                      <a:pt x="651" y="36"/>
                    </a:lnTo>
                    <a:lnTo>
                      <a:pt x="585" y="16"/>
                    </a:lnTo>
                    <a:lnTo>
                      <a:pt x="513" y="0"/>
                    </a:lnTo>
                    <a:lnTo>
                      <a:pt x="484" y="3"/>
                    </a:lnTo>
                    <a:lnTo>
                      <a:pt x="416" y="21"/>
                    </a:lnTo>
                    <a:lnTo>
                      <a:pt x="322" y="31"/>
                    </a:lnTo>
                    <a:lnTo>
                      <a:pt x="198" y="53"/>
                    </a:lnTo>
                    <a:lnTo>
                      <a:pt x="150" y="73"/>
                    </a:lnTo>
                    <a:lnTo>
                      <a:pt x="102" y="110"/>
                    </a:lnTo>
                    <a:lnTo>
                      <a:pt x="84" y="173"/>
                    </a:lnTo>
                    <a:lnTo>
                      <a:pt x="68" y="279"/>
                    </a:lnTo>
                    <a:lnTo>
                      <a:pt x="52" y="406"/>
                    </a:lnTo>
                    <a:lnTo>
                      <a:pt x="49" y="482"/>
                    </a:lnTo>
                    <a:lnTo>
                      <a:pt x="60" y="528"/>
                    </a:lnTo>
                    <a:lnTo>
                      <a:pt x="83" y="555"/>
                    </a:lnTo>
                    <a:lnTo>
                      <a:pt x="114" y="569"/>
                    </a:lnTo>
                    <a:lnTo>
                      <a:pt x="186" y="585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352" name="Freeform 8">
                <a:extLst>
                  <a:ext uri="{FF2B5EF4-FFF2-40B4-BE49-F238E27FC236}">
                    <a16:creationId xmlns:a16="http://schemas.microsoft.com/office/drawing/2014/main" id="{723CA6EE-577C-63B9-0288-8D27B5A14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2" y="2928"/>
                <a:ext cx="500" cy="448"/>
              </a:xfrm>
              <a:custGeom>
                <a:avLst/>
                <a:gdLst>
                  <a:gd name="T0" fmla="*/ 24 w 500"/>
                  <a:gd name="T1" fmla="*/ 92 h 448"/>
                  <a:gd name="T2" fmla="*/ 41 w 500"/>
                  <a:gd name="T3" fmla="*/ 21 h 448"/>
                  <a:gd name="T4" fmla="*/ 56 w 500"/>
                  <a:gd name="T5" fmla="*/ 3 h 448"/>
                  <a:gd name="T6" fmla="*/ 87 w 500"/>
                  <a:gd name="T7" fmla="*/ 0 h 448"/>
                  <a:gd name="T8" fmla="*/ 215 w 500"/>
                  <a:gd name="T9" fmla="*/ 16 h 448"/>
                  <a:gd name="T10" fmla="*/ 371 w 500"/>
                  <a:gd name="T11" fmla="*/ 39 h 448"/>
                  <a:gd name="T12" fmla="*/ 462 w 500"/>
                  <a:gd name="T13" fmla="*/ 55 h 448"/>
                  <a:gd name="T14" fmla="*/ 482 w 500"/>
                  <a:gd name="T15" fmla="*/ 72 h 448"/>
                  <a:gd name="T16" fmla="*/ 493 w 500"/>
                  <a:gd name="T17" fmla="*/ 102 h 448"/>
                  <a:gd name="T18" fmla="*/ 498 w 500"/>
                  <a:gd name="T19" fmla="*/ 219 h 448"/>
                  <a:gd name="T20" fmla="*/ 500 w 500"/>
                  <a:gd name="T21" fmla="*/ 348 h 448"/>
                  <a:gd name="T22" fmla="*/ 493 w 500"/>
                  <a:gd name="T23" fmla="*/ 430 h 448"/>
                  <a:gd name="T24" fmla="*/ 482 w 500"/>
                  <a:gd name="T25" fmla="*/ 444 h 448"/>
                  <a:gd name="T26" fmla="*/ 453 w 500"/>
                  <a:gd name="T27" fmla="*/ 448 h 448"/>
                  <a:gd name="T28" fmla="*/ 319 w 500"/>
                  <a:gd name="T29" fmla="*/ 424 h 448"/>
                  <a:gd name="T30" fmla="*/ 117 w 500"/>
                  <a:gd name="T31" fmla="*/ 382 h 448"/>
                  <a:gd name="T32" fmla="*/ 16 w 500"/>
                  <a:gd name="T33" fmla="*/ 355 h 448"/>
                  <a:gd name="T34" fmla="*/ 3 w 500"/>
                  <a:gd name="T35" fmla="*/ 333 h 448"/>
                  <a:gd name="T36" fmla="*/ 0 w 500"/>
                  <a:gd name="T37" fmla="*/ 289 h 448"/>
                  <a:gd name="T38" fmla="*/ 6 w 500"/>
                  <a:gd name="T39" fmla="*/ 189 h 448"/>
                  <a:gd name="T40" fmla="*/ 24 w 500"/>
                  <a:gd name="T41" fmla="*/ 9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0" h="448">
                    <a:moveTo>
                      <a:pt x="24" y="92"/>
                    </a:moveTo>
                    <a:lnTo>
                      <a:pt x="41" y="21"/>
                    </a:lnTo>
                    <a:lnTo>
                      <a:pt x="56" y="3"/>
                    </a:lnTo>
                    <a:lnTo>
                      <a:pt x="87" y="0"/>
                    </a:lnTo>
                    <a:lnTo>
                      <a:pt x="215" y="16"/>
                    </a:lnTo>
                    <a:lnTo>
                      <a:pt x="371" y="39"/>
                    </a:lnTo>
                    <a:lnTo>
                      <a:pt x="462" y="55"/>
                    </a:lnTo>
                    <a:lnTo>
                      <a:pt x="482" y="72"/>
                    </a:lnTo>
                    <a:lnTo>
                      <a:pt x="493" y="102"/>
                    </a:lnTo>
                    <a:lnTo>
                      <a:pt x="498" y="219"/>
                    </a:lnTo>
                    <a:lnTo>
                      <a:pt x="500" y="348"/>
                    </a:lnTo>
                    <a:lnTo>
                      <a:pt x="493" y="430"/>
                    </a:lnTo>
                    <a:lnTo>
                      <a:pt x="482" y="444"/>
                    </a:lnTo>
                    <a:lnTo>
                      <a:pt x="453" y="448"/>
                    </a:lnTo>
                    <a:lnTo>
                      <a:pt x="319" y="424"/>
                    </a:lnTo>
                    <a:lnTo>
                      <a:pt x="117" y="382"/>
                    </a:lnTo>
                    <a:lnTo>
                      <a:pt x="16" y="355"/>
                    </a:lnTo>
                    <a:lnTo>
                      <a:pt x="3" y="333"/>
                    </a:lnTo>
                    <a:lnTo>
                      <a:pt x="0" y="289"/>
                    </a:lnTo>
                    <a:lnTo>
                      <a:pt x="6" y="189"/>
                    </a:lnTo>
                    <a:lnTo>
                      <a:pt x="24" y="9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7353" name="Group 9">
                <a:extLst>
                  <a:ext uri="{FF2B5EF4-FFF2-40B4-BE49-F238E27FC236}">
                    <a16:creationId xmlns:a16="http://schemas.microsoft.com/office/drawing/2014/main" id="{A78A8973-70C8-56D7-A95E-CC3CC71F6B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7" y="2787"/>
                <a:ext cx="922" cy="983"/>
                <a:chOff x="4497" y="2787"/>
                <a:chExt cx="922" cy="983"/>
              </a:xfrm>
            </p:grpSpPr>
            <p:sp>
              <p:nvSpPr>
                <p:cNvPr id="57354" name="Freeform 10">
                  <a:extLst>
                    <a:ext uri="{FF2B5EF4-FFF2-40B4-BE49-F238E27FC236}">
                      <a16:creationId xmlns:a16="http://schemas.microsoft.com/office/drawing/2014/main" id="{B314E2D2-A3FD-EC6E-B21D-3D40BD842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3334"/>
                  <a:ext cx="922" cy="436"/>
                </a:xfrm>
                <a:custGeom>
                  <a:avLst/>
                  <a:gdLst>
                    <a:gd name="T0" fmla="*/ 15 w 922"/>
                    <a:gd name="T1" fmla="*/ 153 h 436"/>
                    <a:gd name="T2" fmla="*/ 139 w 922"/>
                    <a:gd name="T3" fmla="*/ 76 h 436"/>
                    <a:gd name="T4" fmla="*/ 139 w 922"/>
                    <a:gd name="T5" fmla="*/ 98 h 436"/>
                    <a:gd name="T6" fmla="*/ 54 w 922"/>
                    <a:gd name="T7" fmla="*/ 154 h 436"/>
                    <a:gd name="T8" fmla="*/ 186 w 922"/>
                    <a:gd name="T9" fmla="*/ 168 h 436"/>
                    <a:gd name="T10" fmla="*/ 460 w 922"/>
                    <a:gd name="T11" fmla="*/ 215 h 436"/>
                    <a:gd name="T12" fmla="*/ 607 w 922"/>
                    <a:gd name="T13" fmla="*/ 227 h 436"/>
                    <a:gd name="T14" fmla="*/ 701 w 922"/>
                    <a:gd name="T15" fmla="*/ 224 h 436"/>
                    <a:gd name="T16" fmla="*/ 727 w 922"/>
                    <a:gd name="T17" fmla="*/ 221 h 436"/>
                    <a:gd name="T18" fmla="*/ 869 w 922"/>
                    <a:gd name="T19" fmla="*/ 22 h 436"/>
                    <a:gd name="T20" fmla="*/ 821 w 922"/>
                    <a:gd name="T21" fmla="*/ 0 h 436"/>
                    <a:gd name="T22" fmla="*/ 896 w 922"/>
                    <a:gd name="T23" fmla="*/ 0 h 436"/>
                    <a:gd name="T24" fmla="*/ 922 w 922"/>
                    <a:gd name="T25" fmla="*/ 28 h 436"/>
                    <a:gd name="T26" fmla="*/ 921 w 922"/>
                    <a:gd name="T27" fmla="*/ 110 h 436"/>
                    <a:gd name="T28" fmla="*/ 889 w 922"/>
                    <a:gd name="T29" fmla="*/ 172 h 436"/>
                    <a:gd name="T30" fmla="*/ 786 w 922"/>
                    <a:gd name="T31" fmla="*/ 373 h 436"/>
                    <a:gd name="T32" fmla="*/ 742 w 922"/>
                    <a:gd name="T33" fmla="*/ 433 h 436"/>
                    <a:gd name="T34" fmla="*/ 712 w 922"/>
                    <a:gd name="T35" fmla="*/ 436 h 436"/>
                    <a:gd name="T36" fmla="*/ 490 w 922"/>
                    <a:gd name="T37" fmla="*/ 396 h 436"/>
                    <a:gd name="T38" fmla="*/ 256 w 922"/>
                    <a:gd name="T39" fmla="*/ 365 h 436"/>
                    <a:gd name="T40" fmla="*/ 34 w 922"/>
                    <a:gd name="T41" fmla="*/ 346 h 436"/>
                    <a:gd name="T42" fmla="*/ 0 w 922"/>
                    <a:gd name="T43" fmla="*/ 343 h 436"/>
                    <a:gd name="T44" fmla="*/ 7 w 922"/>
                    <a:gd name="T45" fmla="*/ 280 h 436"/>
                    <a:gd name="T46" fmla="*/ 12 w 922"/>
                    <a:gd name="T47" fmla="*/ 218 h 436"/>
                    <a:gd name="T48" fmla="*/ 16 w 922"/>
                    <a:gd name="T49" fmla="*/ 184 h 436"/>
                    <a:gd name="T50" fmla="*/ 31 w 922"/>
                    <a:gd name="T51" fmla="*/ 208 h 436"/>
                    <a:gd name="T52" fmla="*/ 27 w 922"/>
                    <a:gd name="T53" fmla="*/ 260 h 436"/>
                    <a:gd name="T54" fmla="*/ 26 w 922"/>
                    <a:gd name="T55" fmla="*/ 313 h 436"/>
                    <a:gd name="T56" fmla="*/ 87 w 922"/>
                    <a:gd name="T57" fmla="*/ 333 h 436"/>
                    <a:gd name="T58" fmla="*/ 234 w 922"/>
                    <a:gd name="T59" fmla="*/ 342 h 436"/>
                    <a:gd name="T60" fmla="*/ 359 w 922"/>
                    <a:gd name="T61" fmla="*/ 351 h 436"/>
                    <a:gd name="T62" fmla="*/ 462 w 922"/>
                    <a:gd name="T63" fmla="*/ 368 h 436"/>
                    <a:gd name="T64" fmla="*/ 615 w 922"/>
                    <a:gd name="T65" fmla="*/ 393 h 436"/>
                    <a:gd name="T66" fmla="*/ 713 w 922"/>
                    <a:gd name="T67" fmla="*/ 407 h 436"/>
                    <a:gd name="T68" fmla="*/ 721 w 922"/>
                    <a:gd name="T69" fmla="*/ 380 h 436"/>
                    <a:gd name="T70" fmla="*/ 721 w 922"/>
                    <a:gd name="T71" fmla="*/ 318 h 436"/>
                    <a:gd name="T72" fmla="*/ 723 w 922"/>
                    <a:gd name="T73" fmla="*/ 250 h 436"/>
                    <a:gd name="T74" fmla="*/ 734 w 922"/>
                    <a:gd name="T75" fmla="*/ 268 h 436"/>
                    <a:gd name="T76" fmla="*/ 736 w 922"/>
                    <a:gd name="T77" fmla="*/ 344 h 436"/>
                    <a:gd name="T78" fmla="*/ 744 w 922"/>
                    <a:gd name="T79" fmla="*/ 384 h 436"/>
                    <a:gd name="T80" fmla="*/ 764 w 922"/>
                    <a:gd name="T81" fmla="*/ 367 h 436"/>
                    <a:gd name="T82" fmla="*/ 801 w 922"/>
                    <a:gd name="T83" fmla="*/ 298 h 436"/>
                    <a:gd name="T84" fmla="*/ 856 w 922"/>
                    <a:gd name="T85" fmla="*/ 200 h 436"/>
                    <a:gd name="T86" fmla="*/ 897 w 922"/>
                    <a:gd name="T87" fmla="*/ 120 h 436"/>
                    <a:gd name="T88" fmla="*/ 906 w 922"/>
                    <a:gd name="T89" fmla="*/ 97 h 436"/>
                    <a:gd name="T90" fmla="*/ 901 w 922"/>
                    <a:gd name="T91" fmla="*/ 36 h 436"/>
                    <a:gd name="T92" fmla="*/ 888 w 922"/>
                    <a:gd name="T93" fmla="*/ 28 h 436"/>
                    <a:gd name="T94" fmla="*/ 848 w 922"/>
                    <a:gd name="T95" fmla="*/ 94 h 436"/>
                    <a:gd name="T96" fmla="*/ 782 w 922"/>
                    <a:gd name="T97" fmla="*/ 177 h 436"/>
                    <a:gd name="T98" fmla="*/ 732 w 922"/>
                    <a:gd name="T99" fmla="*/ 242 h 436"/>
                    <a:gd name="T100" fmla="*/ 693 w 922"/>
                    <a:gd name="T101" fmla="*/ 247 h 436"/>
                    <a:gd name="T102" fmla="*/ 559 w 922"/>
                    <a:gd name="T103" fmla="*/ 243 h 436"/>
                    <a:gd name="T104" fmla="*/ 397 w 922"/>
                    <a:gd name="T105" fmla="*/ 227 h 436"/>
                    <a:gd name="T106" fmla="*/ 243 w 922"/>
                    <a:gd name="T107" fmla="*/ 203 h 436"/>
                    <a:gd name="T108" fmla="*/ 66 w 922"/>
                    <a:gd name="T109" fmla="*/ 175 h 436"/>
                    <a:gd name="T110" fmla="*/ 15 w 922"/>
                    <a:gd name="T111" fmla="*/ 153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22" h="436">
                      <a:moveTo>
                        <a:pt x="15" y="153"/>
                      </a:moveTo>
                      <a:lnTo>
                        <a:pt x="139" y="76"/>
                      </a:lnTo>
                      <a:lnTo>
                        <a:pt x="139" y="98"/>
                      </a:lnTo>
                      <a:lnTo>
                        <a:pt x="54" y="154"/>
                      </a:lnTo>
                      <a:lnTo>
                        <a:pt x="186" y="168"/>
                      </a:lnTo>
                      <a:lnTo>
                        <a:pt x="460" y="215"/>
                      </a:lnTo>
                      <a:lnTo>
                        <a:pt x="607" y="227"/>
                      </a:lnTo>
                      <a:lnTo>
                        <a:pt x="701" y="224"/>
                      </a:lnTo>
                      <a:lnTo>
                        <a:pt x="727" y="221"/>
                      </a:lnTo>
                      <a:lnTo>
                        <a:pt x="869" y="22"/>
                      </a:lnTo>
                      <a:lnTo>
                        <a:pt x="821" y="0"/>
                      </a:lnTo>
                      <a:lnTo>
                        <a:pt x="896" y="0"/>
                      </a:lnTo>
                      <a:lnTo>
                        <a:pt x="922" y="28"/>
                      </a:lnTo>
                      <a:lnTo>
                        <a:pt x="921" y="110"/>
                      </a:lnTo>
                      <a:lnTo>
                        <a:pt x="889" y="172"/>
                      </a:lnTo>
                      <a:lnTo>
                        <a:pt x="786" y="373"/>
                      </a:lnTo>
                      <a:lnTo>
                        <a:pt x="742" y="433"/>
                      </a:lnTo>
                      <a:lnTo>
                        <a:pt x="712" y="436"/>
                      </a:lnTo>
                      <a:lnTo>
                        <a:pt x="490" y="396"/>
                      </a:lnTo>
                      <a:lnTo>
                        <a:pt x="256" y="365"/>
                      </a:lnTo>
                      <a:lnTo>
                        <a:pt x="34" y="346"/>
                      </a:lnTo>
                      <a:lnTo>
                        <a:pt x="0" y="343"/>
                      </a:lnTo>
                      <a:lnTo>
                        <a:pt x="7" y="280"/>
                      </a:lnTo>
                      <a:lnTo>
                        <a:pt x="12" y="218"/>
                      </a:lnTo>
                      <a:lnTo>
                        <a:pt x="16" y="184"/>
                      </a:lnTo>
                      <a:lnTo>
                        <a:pt x="31" y="208"/>
                      </a:lnTo>
                      <a:lnTo>
                        <a:pt x="27" y="260"/>
                      </a:lnTo>
                      <a:lnTo>
                        <a:pt x="26" y="313"/>
                      </a:lnTo>
                      <a:lnTo>
                        <a:pt x="87" y="333"/>
                      </a:lnTo>
                      <a:lnTo>
                        <a:pt x="234" y="342"/>
                      </a:lnTo>
                      <a:lnTo>
                        <a:pt x="359" y="351"/>
                      </a:lnTo>
                      <a:lnTo>
                        <a:pt x="462" y="368"/>
                      </a:lnTo>
                      <a:lnTo>
                        <a:pt x="615" y="393"/>
                      </a:lnTo>
                      <a:lnTo>
                        <a:pt x="713" y="407"/>
                      </a:lnTo>
                      <a:lnTo>
                        <a:pt x="721" y="380"/>
                      </a:lnTo>
                      <a:lnTo>
                        <a:pt x="721" y="318"/>
                      </a:lnTo>
                      <a:lnTo>
                        <a:pt x="723" y="250"/>
                      </a:lnTo>
                      <a:lnTo>
                        <a:pt x="734" y="268"/>
                      </a:lnTo>
                      <a:lnTo>
                        <a:pt x="736" y="344"/>
                      </a:lnTo>
                      <a:lnTo>
                        <a:pt x="744" y="384"/>
                      </a:lnTo>
                      <a:lnTo>
                        <a:pt x="764" y="367"/>
                      </a:lnTo>
                      <a:lnTo>
                        <a:pt x="801" y="298"/>
                      </a:lnTo>
                      <a:lnTo>
                        <a:pt x="856" y="200"/>
                      </a:lnTo>
                      <a:lnTo>
                        <a:pt x="897" y="120"/>
                      </a:lnTo>
                      <a:lnTo>
                        <a:pt x="906" y="97"/>
                      </a:lnTo>
                      <a:lnTo>
                        <a:pt x="901" y="36"/>
                      </a:lnTo>
                      <a:lnTo>
                        <a:pt x="888" y="28"/>
                      </a:lnTo>
                      <a:lnTo>
                        <a:pt x="848" y="94"/>
                      </a:lnTo>
                      <a:lnTo>
                        <a:pt x="782" y="177"/>
                      </a:lnTo>
                      <a:lnTo>
                        <a:pt x="732" y="242"/>
                      </a:lnTo>
                      <a:lnTo>
                        <a:pt x="693" y="247"/>
                      </a:lnTo>
                      <a:lnTo>
                        <a:pt x="559" y="243"/>
                      </a:lnTo>
                      <a:lnTo>
                        <a:pt x="397" y="227"/>
                      </a:lnTo>
                      <a:lnTo>
                        <a:pt x="243" y="203"/>
                      </a:lnTo>
                      <a:lnTo>
                        <a:pt x="66" y="175"/>
                      </a:lnTo>
                      <a:lnTo>
                        <a:pt x="15" y="1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55" name="Freeform 11">
                  <a:extLst>
                    <a:ext uri="{FF2B5EF4-FFF2-40B4-BE49-F238E27FC236}">
                      <a16:creationId xmlns:a16="http://schemas.microsoft.com/office/drawing/2014/main" id="{9321F733-14A1-480E-2990-A458975B2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3396"/>
                  <a:ext cx="460" cy="136"/>
                </a:xfrm>
                <a:custGeom>
                  <a:avLst/>
                  <a:gdLst>
                    <a:gd name="T0" fmla="*/ 15 w 460"/>
                    <a:gd name="T1" fmla="*/ 13 h 136"/>
                    <a:gd name="T2" fmla="*/ 50 w 460"/>
                    <a:gd name="T3" fmla="*/ 0 h 136"/>
                    <a:gd name="T4" fmla="*/ 65 w 460"/>
                    <a:gd name="T5" fmla="*/ 7 h 136"/>
                    <a:gd name="T6" fmla="*/ 51 w 460"/>
                    <a:gd name="T7" fmla="*/ 29 h 136"/>
                    <a:gd name="T8" fmla="*/ 25 w 460"/>
                    <a:gd name="T9" fmla="*/ 39 h 136"/>
                    <a:gd name="T10" fmla="*/ 67 w 460"/>
                    <a:gd name="T11" fmla="*/ 68 h 136"/>
                    <a:gd name="T12" fmla="*/ 134 w 460"/>
                    <a:gd name="T13" fmla="*/ 83 h 136"/>
                    <a:gd name="T14" fmla="*/ 195 w 460"/>
                    <a:gd name="T15" fmla="*/ 87 h 136"/>
                    <a:gd name="T16" fmla="*/ 238 w 460"/>
                    <a:gd name="T17" fmla="*/ 90 h 136"/>
                    <a:gd name="T18" fmla="*/ 320 w 460"/>
                    <a:gd name="T19" fmla="*/ 95 h 136"/>
                    <a:gd name="T20" fmla="*/ 372 w 460"/>
                    <a:gd name="T21" fmla="*/ 98 h 136"/>
                    <a:gd name="T22" fmla="*/ 408 w 460"/>
                    <a:gd name="T23" fmla="*/ 94 h 136"/>
                    <a:gd name="T24" fmla="*/ 442 w 460"/>
                    <a:gd name="T25" fmla="*/ 80 h 136"/>
                    <a:gd name="T26" fmla="*/ 441 w 460"/>
                    <a:gd name="T27" fmla="*/ 65 h 136"/>
                    <a:gd name="T28" fmla="*/ 460 w 460"/>
                    <a:gd name="T29" fmla="*/ 73 h 136"/>
                    <a:gd name="T30" fmla="*/ 447 w 460"/>
                    <a:gd name="T31" fmla="*/ 121 h 136"/>
                    <a:gd name="T32" fmla="*/ 396 w 460"/>
                    <a:gd name="T33" fmla="*/ 136 h 136"/>
                    <a:gd name="T34" fmla="*/ 287 w 460"/>
                    <a:gd name="T35" fmla="*/ 124 h 136"/>
                    <a:gd name="T36" fmla="*/ 177 w 460"/>
                    <a:gd name="T37" fmla="*/ 117 h 136"/>
                    <a:gd name="T38" fmla="*/ 114 w 460"/>
                    <a:gd name="T39" fmla="*/ 115 h 136"/>
                    <a:gd name="T40" fmla="*/ 42 w 460"/>
                    <a:gd name="T41" fmla="*/ 84 h 136"/>
                    <a:gd name="T42" fmla="*/ 7 w 460"/>
                    <a:gd name="T43" fmla="*/ 67 h 136"/>
                    <a:gd name="T44" fmla="*/ 0 w 460"/>
                    <a:gd name="T45" fmla="*/ 36 h 136"/>
                    <a:gd name="T46" fmla="*/ 15 w 460"/>
                    <a:gd name="T47" fmla="*/ 13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60" h="136">
                      <a:moveTo>
                        <a:pt x="15" y="13"/>
                      </a:moveTo>
                      <a:lnTo>
                        <a:pt x="50" y="0"/>
                      </a:lnTo>
                      <a:lnTo>
                        <a:pt x="65" y="7"/>
                      </a:lnTo>
                      <a:lnTo>
                        <a:pt x="51" y="29"/>
                      </a:lnTo>
                      <a:lnTo>
                        <a:pt x="25" y="39"/>
                      </a:lnTo>
                      <a:lnTo>
                        <a:pt x="67" y="68"/>
                      </a:lnTo>
                      <a:lnTo>
                        <a:pt x="134" y="83"/>
                      </a:lnTo>
                      <a:lnTo>
                        <a:pt x="195" y="87"/>
                      </a:lnTo>
                      <a:lnTo>
                        <a:pt x="238" y="90"/>
                      </a:lnTo>
                      <a:lnTo>
                        <a:pt x="320" y="95"/>
                      </a:lnTo>
                      <a:lnTo>
                        <a:pt x="372" y="98"/>
                      </a:lnTo>
                      <a:lnTo>
                        <a:pt x="408" y="94"/>
                      </a:lnTo>
                      <a:lnTo>
                        <a:pt x="442" y="80"/>
                      </a:lnTo>
                      <a:lnTo>
                        <a:pt x="441" y="65"/>
                      </a:lnTo>
                      <a:lnTo>
                        <a:pt x="460" y="73"/>
                      </a:lnTo>
                      <a:lnTo>
                        <a:pt x="447" y="121"/>
                      </a:lnTo>
                      <a:lnTo>
                        <a:pt x="396" y="136"/>
                      </a:lnTo>
                      <a:lnTo>
                        <a:pt x="287" y="124"/>
                      </a:lnTo>
                      <a:lnTo>
                        <a:pt x="177" y="117"/>
                      </a:lnTo>
                      <a:lnTo>
                        <a:pt x="114" y="115"/>
                      </a:lnTo>
                      <a:lnTo>
                        <a:pt x="42" y="84"/>
                      </a:lnTo>
                      <a:lnTo>
                        <a:pt x="7" y="67"/>
                      </a:lnTo>
                      <a:lnTo>
                        <a:pt x="0" y="36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56" name="Freeform 12">
                  <a:extLst>
                    <a:ext uri="{FF2B5EF4-FFF2-40B4-BE49-F238E27FC236}">
                      <a16:creationId xmlns:a16="http://schemas.microsoft.com/office/drawing/2014/main" id="{EEE69E9E-4CA9-140D-ACFC-72F740770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0" y="3555"/>
                  <a:ext cx="52" cy="46"/>
                </a:xfrm>
                <a:custGeom>
                  <a:avLst/>
                  <a:gdLst>
                    <a:gd name="T0" fmla="*/ 9 w 52"/>
                    <a:gd name="T1" fmla="*/ 0 h 46"/>
                    <a:gd name="T2" fmla="*/ 52 w 52"/>
                    <a:gd name="T3" fmla="*/ 5 h 46"/>
                    <a:gd name="T4" fmla="*/ 47 w 52"/>
                    <a:gd name="T5" fmla="*/ 46 h 46"/>
                    <a:gd name="T6" fmla="*/ 0 w 52"/>
                    <a:gd name="T7" fmla="*/ 39 h 46"/>
                    <a:gd name="T8" fmla="*/ 9 w 52"/>
                    <a:gd name="T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6">
                      <a:moveTo>
                        <a:pt x="9" y="0"/>
                      </a:moveTo>
                      <a:lnTo>
                        <a:pt x="52" y="5"/>
                      </a:lnTo>
                      <a:lnTo>
                        <a:pt x="47" y="46"/>
                      </a:lnTo>
                      <a:lnTo>
                        <a:pt x="0" y="39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57" name="Freeform 13">
                  <a:extLst>
                    <a:ext uri="{FF2B5EF4-FFF2-40B4-BE49-F238E27FC236}">
                      <a16:creationId xmlns:a16="http://schemas.microsoft.com/office/drawing/2014/main" id="{1420B4CC-FD8A-45A4-1FBF-460E8A739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0" y="3564"/>
                  <a:ext cx="51" cy="46"/>
                </a:xfrm>
                <a:custGeom>
                  <a:avLst/>
                  <a:gdLst>
                    <a:gd name="T0" fmla="*/ 8 w 51"/>
                    <a:gd name="T1" fmla="*/ 0 h 46"/>
                    <a:gd name="T2" fmla="*/ 51 w 51"/>
                    <a:gd name="T3" fmla="*/ 5 h 46"/>
                    <a:gd name="T4" fmla="*/ 47 w 51"/>
                    <a:gd name="T5" fmla="*/ 46 h 46"/>
                    <a:gd name="T6" fmla="*/ 0 w 51"/>
                    <a:gd name="T7" fmla="*/ 39 h 46"/>
                    <a:gd name="T8" fmla="*/ 8 w 51"/>
                    <a:gd name="T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46">
                      <a:moveTo>
                        <a:pt x="8" y="0"/>
                      </a:moveTo>
                      <a:lnTo>
                        <a:pt x="51" y="5"/>
                      </a:lnTo>
                      <a:lnTo>
                        <a:pt x="47" y="46"/>
                      </a:lnTo>
                      <a:lnTo>
                        <a:pt x="0" y="39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58" name="Freeform 14">
                  <a:extLst>
                    <a:ext uri="{FF2B5EF4-FFF2-40B4-BE49-F238E27FC236}">
                      <a16:creationId xmlns:a16="http://schemas.microsoft.com/office/drawing/2014/main" id="{3C0BAEC1-4B2D-5B8C-F26D-256DA516B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8" y="3608"/>
                  <a:ext cx="194" cy="51"/>
                </a:xfrm>
                <a:custGeom>
                  <a:avLst/>
                  <a:gdLst>
                    <a:gd name="T0" fmla="*/ 4 w 194"/>
                    <a:gd name="T1" fmla="*/ 0 h 51"/>
                    <a:gd name="T2" fmla="*/ 193 w 194"/>
                    <a:gd name="T3" fmla="*/ 18 h 51"/>
                    <a:gd name="T4" fmla="*/ 194 w 194"/>
                    <a:gd name="T5" fmla="*/ 51 h 51"/>
                    <a:gd name="T6" fmla="*/ 0 w 194"/>
                    <a:gd name="T7" fmla="*/ 33 h 51"/>
                    <a:gd name="T8" fmla="*/ 4 w 194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4" h="51">
                      <a:moveTo>
                        <a:pt x="4" y="0"/>
                      </a:moveTo>
                      <a:lnTo>
                        <a:pt x="193" y="18"/>
                      </a:lnTo>
                      <a:lnTo>
                        <a:pt x="194" y="51"/>
                      </a:lnTo>
                      <a:lnTo>
                        <a:pt x="0" y="33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59" name="Freeform 15">
                  <a:extLst>
                    <a:ext uri="{FF2B5EF4-FFF2-40B4-BE49-F238E27FC236}">
                      <a16:creationId xmlns:a16="http://schemas.microsoft.com/office/drawing/2014/main" id="{0CE49CEC-5C94-D5D8-64CF-038752BDA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2787"/>
                  <a:ext cx="848" cy="658"/>
                </a:xfrm>
                <a:custGeom>
                  <a:avLst/>
                  <a:gdLst>
                    <a:gd name="T0" fmla="*/ 47 w 848"/>
                    <a:gd name="T1" fmla="*/ 551 h 658"/>
                    <a:gd name="T2" fmla="*/ 28 w 848"/>
                    <a:gd name="T3" fmla="*/ 523 h 658"/>
                    <a:gd name="T4" fmla="*/ 20 w 848"/>
                    <a:gd name="T5" fmla="*/ 481 h 658"/>
                    <a:gd name="T6" fmla="*/ 31 w 848"/>
                    <a:gd name="T7" fmla="*/ 389 h 658"/>
                    <a:gd name="T8" fmla="*/ 54 w 848"/>
                    <a:gd name="T9" fmla="*/ 240 h 658"/>
                    <a:gd name="T10" fmla="*/ 76 w 848"/>
                    <a:gd name="T11" fmla="*/ 129 h 658"/>
                    <a:gd name="T12" fmla="*/ 94 w 848"/>
                    <a:gd name="T13" fmla="*/ 104 h 658"/>
                    <a:gd name="T14" fmla="*/ 123 w 848"/>
                    <a:gd name="T15" fmla="*/ 76 h 658"/>
                    <a:gd name="T16" fmla="*/ 189 w 848"/>
                    <a:gd name="T17" fmla="*/ 61 h 658"/>
                    <a:gd name="T18" fmla="*/ 300 w 848"/>
                    <a:gd name="T19" fmla="*/ 48 h 658"/>
                    <a:gd name="T20" fmla="*/ 392 w 848"/>
                    <a:gd name="T21" fmla="*/ 38 h 658"/>
                    <a:gd name="T22" fmla="*/ 434 w 848"/>
                    <a:gd name="T23" fmla="*/ 21 h 658"/>
                    <a:gd name="T24" fmla="*/ 506 w 848"/>
                    <a:gd name="T25" fmla="*/ 25 h 658"/>
                    <a:gd name="T26" fmla="*/ 628 w 848"/>
                    <a:gd name="T27" fmla="*/ 57 h 658"/>
                    <a:gd name="T28" fmla="*/ 731 w 848"/>
                    <a:gd name="T29" fmla="*/ 67 h 658"/>
                    <a:gd name="T30" fmla="*/ 776 w 848"/>
                    <a:gd name="T31" fmla="*/ 65 h 658"/>
                    <a:gd name="T32" fmla="*/ 811 w 848"/>
                    <a:gd name="T33" fmla="*/ 80 h 658"/>
                    <a:gd name="T34" fmla="*/ 825 w 848"/>
                    <a:gd name="T35" fmla="*/ 144 h 658"/>
                    <a:gd name="T36" fmla="*/ 823 w 848"/>
                    <a:gd name="T37" fmla="*/ 262 h 658"/>
                    <a:gd name="T38" fmla="*/ 823 w 848"/>
                    <a:gd name="T39" fmla="*/ 354 h 658"/>
                    <a:gd name="T40" fmla="*/ 810 w 848"/>
                    <a:gd name="T41" fmla="*/ 394 h 658"/>
                    <a:gd name="T42" fmla="*/ 766 w 848"/>
                    <a:gd name="T43" fmla="*/ 491 h 658"/>
                    <a:gd name="T44" fmla="*/ 714 w 848"/>
                    <a:gd name="T45" fmla="*/ 589 h 658"/>
                    <a:gd name="T46" fmla="*/ 683 w 848"/>
                    <a:gd name="T47" fmla="*/ 625 h 658"/>
                    <a:gd name="T48" fmla="*/ 665 w 848"/>
                    <a:gd name="T49" fmla="*/ 640 h 658"/>
                    <a:gd name="T50" fmla="*/ 686 w 848"/>
                    <a:gd name="T51" fmla="*/ 658 h 658"/>
                    <a:gd name="T52" fmla="*/ 719 w 848"/>
                    <a:gd name="T53" fmla="*/ 619 h 658"/>
                    <a:gd name="T54" fmla="*/ 769 w 848"/>
                    <a:gd name="T55" fmla="*/ 531 h 658"/>
                    <a:gd name="T56" fmla="*/ 815 w 848"/>
                    <a:gd name="T57" fmla="*/ 438 h 658"/>
                    <a:gd name="T58" fmla="*/ 831 w 848"/>
                    <a:gd name="T59" fmla="*/ 392 h 658"/>
                    <a:gd name="T60" fmla="*/ 841 w 848"/>
                    <a:gd name="T61" fmla="*/ 347 h 658"/>
                    <a:gd name="T62" fmla="*/ 844 w 848"/>
                    <a:gd name="T63" fmla="*/ 270 h 658"/>
                    <a:gd name="T64" fmla="*/ 848 w 848"/>
                    <a:gd name="T65" fmla="*/ 153 h 658"/>
                    <a:gd name="T66" fmla="*/ 836 w 848"/>
                    <a:gd name="T67" fmla="*/ 89 h 658"/>
                    <a:gd name="T68" fmla="*/ 819 w 848"/>
                    <a:gd name="T69" fmla="*/ 57 h 658"/>
                    <a:gd name="T70" fmla="*/ 787 w 848"/>
                    <a:gd name="T71" fmla="*/ 44 h 658"/>
                    <a:gd name="T72" fmla="*/ 744 w 848"/>
                    <a:gd name="T73" fmla="*/ 50 h 658"/>
                    <a:gd name="T74" fmla="*/ 679 w 848"/>
                    <a:gd name="T75" fmla="*/ 45 h 658"/>
                    <a:gd name="T76" fmla="*/ 599 w 848"/>
                    <a:gd name="T77" fmla="*/ 31 h 658"/>
                    <a:gd name="T78" fmla="*/ 516 w 848"/>
                    <a:gd name="T79" fmla="*/ 6 h 658"/>
                    <a:gd name="T80" fmla="*/ 460 w 848"/>
                    <a:gd name="T81" fmla="*/ 0 h 658"/>
                    <a:gd name="T82" fmla="*/ 430 w 848"/>
                    <a:gd name="T83" fmla="*/ 6 h 658"/>
                    <a:gd name="T84" fmla="*/ 360 w 848"/>
                    <a:gd name="T85" fmla="*/ 28 h 658"/>
                    <a:gd name="T86" fmla="*/ 235 w 848"/>
                    <a:gd name="T87" fmla="*/ 40 h 658"/>
                    <a:gd name="T88" fmla="*/ 112 w 848"/>
                    <a:gd name="T89" fmla="*/ 60 h 658"/>
                    <a:gd name="T90" fmla="*/ 72 w 848"/>
                    <a:gd name="T91" fmla="*/ 96 h 658"/>
                    <a:gd name="T92" fmla="*/ 44 w 848"/>
                    <a:gd name="T93" fmla="*/ 147 h 658"/>
                    <a:gd name="T94" fmla="*/ 24 w 848"/>
                    <a:gd name="T95" fmla="*/ 255 h 658"/>
                    <a:gd name="T96" fmla="*/ 13 w 848"/>
                    <a:gd name="T97" fmla="*/ 358 h 658"/>
                    <a:gd name="T98" fmla="*/ 0 w 848"/>
                    <a:gd name="T99" fmla="*/ 467 h 658"/>
                    <a:gd name="T100" fmla="*/ 10 w 848"/>
                    <a:gd name="T101" fmla="*/ 529 h 658"/>
                    <a:gd name="T102" fmla="*/ 24 w 848"/>
                    <a:gd name="T103" fmla="*/ 566 h 658"/>
                    <a:gd name="T104" fmla="*/ 55 w 848"/>
                    <a:gd name="T105" fmla="*/ 582 h 658"/>
                    <a:gd name="T106" fmla="*/ 73 w 848"/>
                    <a:gd name="T107" fmla="*/ 579 h 658"/>
                    <a:gd name="T108" fmla="*/ 47 w 848"/>
                    <a:gd name="T109" fmla="*/ 551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48" h="658">
                      <a:moveTo>
                        <a:pt x="47" y="551"/>
                      </a:moveTo>
                      <a:lnTo>
                        <a:pt x="28" y="523"/>
                      </a:lnTo>
                      <a:lnTo>
                        <a:pt x="20" y="481"/>
                      </a:lnTo>
                      <a:lnTo>
                        <a:pt x="31" y="389"/>
                      </a:lnTo>
                      <a:lnTo>
                        <a:pt x="54" y="240"/>
                      </a:lnTo>
                      <a:lnTo>
                        <a:pt x="76" y="129"/>
                      </a:lnTo>
                      <a:lnTo>
                        <a:pt x="94" y="104"/>
                      </a:lnTo>
                      <a:lnTo>
                        <a:pt x="123" y="76"/>
                      </a:lnTo>
                      <a:lnTo>
                        <a:pt x="189" y="61"/>
                      </a:lnTo>
                      <a:lnTo>
                        <a:pt x="300" y="48"/>
                      </a:lnTo>
                      <a:lnTo>
                        <a:pt x="392" y="38"/>
                      </a:lnTo>
                      <a:lnTo>
                        <a:pt x="434" y="21"/>
                      </a:lnTo>
                      <a:lnTo>
                        <a:pt x="506" y="25"/>
                      </a:lnTo>
                      <a:lnTo>
                        <a:pt x="628" y="57"/>
                      </a:lnTo>
                      <a:lnTo>
                        <a:pt x="731" y="67"/>
                      </a:lnTo>
                      <a:lnTo>
                        <a:pt x="776" y="65"/>
                      </a:lnTo>
                      <a:lnTo>
                        <a:pt x="811" y="80"/>
                      </a:lnTo>
                      <a:lnTo>
                        <a:pt x="825" y="144"/>
                      </a:lnTo>
                      <a:lnTo>
                        <a:pt x="823" y="262"/>
                      </a:lnTo>
                      <a:lnTo>
                        <a:pt x="823" y="354"/>
                      </a:lnTo>
                      <a:lnTo>
                        <a:pt x="810" y="394"/>
                      </a:lnTo>
                      <a:lnTo>
                        <a:pt x="766" y="491"/>
                      </a:lnTo>
                      <a:lnTo>
                        <a:pt x="714" y="589"/>
                      </a:lnTo>
                      <a:lnTo>
                        <a:pt x="683" y="625"/>
                      </a:lnTo>
                      <a:lnTo>
                        <a:pt x="665" y="640"/>
                      </a:lnTo>
                      <a:lnTo>
                        <a:pt x="686" y="658"/>
                      </a:lnTo>
                      <a:lnTo>
                        <a:pt x="719" y="619"/>
                      </a:lnTo>
                      <a:lnTo>
                        <a:pt x="769" y="531"/>
                      </a:lnTo>
                      <a:lnTo>
                        <a:pt x="815" y="438"/>
                      </a:lnTo>
                      <a:lnTo>
                        <a:pt x="831" y="392"/>
                      </a:lnTo>
                      <a:lnTo>
                        <a:pt x="841" y="347"/>
                      </a:lnTo>
                      <a:lnTo>
                        <a:pt x="844" y="270"/>
                      </a:lnTo>
                      <a:lnTo>
                        <a:pt x="848" y="153"/>
                      </a:lnTo>
                      <a:lnTo>
                        <a:pt x="836" y="89"/>
                      </a:lnTo>
                      <a:lnTo>
                        <a:pt x="819" y="57"/>
                      </a:lnTo>
                      <a:lnTo>
                        <a:pt x="787" y="44"/>
                      </a:lnTo>
                      <a:lnTo>
                        <a:pt x="744" y="50"/>
                      </a:lnTo>
                      <a:lnTo>
                        <a:pt x="679" y="45"/>
                      </a:lnTo>
                      <a:lnTo>
                        <a:pt x="599" y="31"/>
                      </a:lnTo>
                      <a:lnTo>
                        <a:pt x="516" y="6"/>
                      </a:lnTo>
                      <a:lnTo>
                        <a:pt x="460" y="0"/>
                      </a:lnTo>
                      <a:lnTo>
                        <a:pt x="430" y="6"/>
                      </a:lnTo>
                      <a:lnTo>
                        <a:pt x="360" y="28"/>
                      </a:lnTo>
                      <a:lnTo>
                        <a:pt x="235" y="40"/>
                      </a:lnTo>
                      <a:lnTo>
                        <a:pt x="112" y="60"/>
                      </a:lnTo>
                      <a:lnTo>
                        <a:pt x="72" y="96"/>
                      </a:lnTo>
                      <a:lnTo>
                        <a:pt x="44" y="147"/>
                      </a:lnTo>
                      <a:lnTo>
                        <a:pt x="24" y="255"/>
                      </a:lnTo>
                      <a:lnTo>
                        <a:pt x="13" y="358"/>
                      </a:lnTo>
                      <a:lnTo>
                        <a:pt x="0" y="467"/>
                      </a:lnTo>
                      <a:lnTo>
                        <a:pt x="10" y="529"/>
                      </a:lnTo>
                      <a:lnTo>
                        <a:pt x="24" y="566"/>
                      </a:lnTo>
                      <a:lnTo>
                        <a:pt x="55" y="582"/>
                      </a:lnTo>
                      <a:lnTo>
                        <a:pt x="73" y="579"/>
                      </a:lnTo>
                      <a:lnTo>
                        <a:pt x="47" y="5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60" name="Freeform 16">
                  <a:extLst>
                    <a:ext uri="{FF2B5EF4-FFF2-40B4-BE49-F238E27FC236}">
                      <a16:creationId xmlns:a16="http://schemas.microsoft.com/office/drawing/2014/main" id="{29048496-FF08-05EA-88F7-2EC14C31D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2845"/>
                  <a:ext cx="778" cy="607"/>
                </a:xfrm>
                <a:custGeom>
                  <a:avLst/>
                  <a:gdLst>
                    <a:gd name="T0" fmla="*/ 0 w 778"/>
                    <a:gd name="T1" fmla="*/ 499 h 607"/>
                    <a:gd name="T2" fmla="*/ 115 w 778"/>
                    <a:gd name="T3" fmla="*/ 525 h 607"/>
                    <a:gd name="T4" fmla="*/ 276 w 778"/>
                    <a:gd name="T5" fmla="*/ 554 h 607"/>
                    <a:gd name="T6" fmla="*/ 407 w 778"/>
                    <a:gd name="T7" fmla="*/ 576 h 607"/>
                    <a:gd name="T8" fmla="*/ 526 w 778"/>
                    <a:gd name="T9" fmla="*/ 580 h 607"/>
                    <a:gd name="T10" fmla="*/ 604 w 778"/>
                    <a:gd name="T11" fmla="*/ 580 h 607"/>
                    <a:gd name="T12" fmla="*/ 627 w 778"/>
                    <a:gd name="T13" fmla="*/ 573 h 607"/>
                    <a:gd name="T14" fmla="*/ 637 w 778"/>
                    <a:gd name="T15" fmla="*/ 516 h 607"/>
                    <a:gd name="T16" fmla="*/ 633 w 778"/>
                    <a:gd name="T17" fmla="*/ 362 h 607"/>
                    <a:gd name="T18" fmla="*/ 628 w 778"/>
                    <a:gd name="T19" fmla="*/ 174 h 607"/>
                    <a:gd name="T20" fmla="*/ 622 w 778"/>
                    <a:gd name="T21" fmla="*/ 106 h 607"/>
                    <a:gd name="T22" fmla="*/ 610 w 778"/>
                    <a:gd name="T23" fmla="*/ 79 h 607"/>
                    <a:gd name="T24" fmla="*/ 405 w 778"/>
                    <a:gd name="T25" fmla="*/ 69 h 607"/>
                    <a:gd name="T26" fmla="*/ 209 w 778"/>
                    <a:gd name="T27" fmla="*/ 42 h 607"/>
                    <a:gd name="T28" fmla="*/ 101 w 778"/>
                    <a:gd name="T29" fmla="*/ 26 h 607"/>
                    <a:gd name="T30" fmla="*/ 63 w 778"/>
                    <a:gd name="T31" fmla="*/ 26 h 607"/>
                    <a:gd name="T32" fmla="*/ 87 w 778"/>
                    <a:gd name="T33" fmla="*/ 3 h 607"/>
                    <a:gd name="T34" fmla="*/ 133 w 778"/>
                    <a:gd name="T35" fmla="*/ 15 h 607"/>
                    <a:gd name="T36" fmla="*/ 268 w 778"/>
                    <a:gd name="T37" fmla="*/ 32 h 607"/>
                    <a:gd name="T38" fmla="*/ 396 w 778"/>
                    <a:gd name="T39" fmla="*/ 45 h 607"/>
                    <a:gd name="T40" fmla="*/ 511 w 778"/>
                    <a:gd name="T41" fmla="*/ 53 h 607"/>
                    <a:gd name="T42" fmla="*/ 619 w 778"/>
                    <a:gd name="T43" fmla="*/ 60 h 607"/>
                    <a:gd name="T44" fmla="*/ 709 w 778"/>
                    <a:gd name="T45" fmla="*/ 35 h 607"/>
                    <a:gd name="T46" fmla="*/ 763 w 778"/>
                    <a:gd name="T47" fmla="*/ 0 h 607"/>
                    <a:gd name="T48" fmla="*/ 778 w 778"/>
                    <a:gd name="T49" fmla="*/ 24 h 607"/>
                    <a:gd name="T50" fmla="*/ 730 w 778"/>
                    <a:gd name="T51" fmla="*/ 45 h 607"/>
                    <a:gd name="T52" fmla="*/ 660 w 778"/>
                    <a:gd name="T53" fmla="*/ 75 h 607"/>
                    <a:gd name="T54" fmla="*/ 638 w 778"/>
                    <a:gd name="T55" fmla="*/ 86 h 607"/>
                    <a:gd name="T56" fmla="*/ 645 w 778"/>
                    <a:gd name="T57" fmla="*/ 186 h 607"/>
                    <a:gd name="T58" fmla="*/ 649 w 778"/>
                    <a:gd name="T59" fmla="*/ 283 h 607"/>
                    <a:gd name="T60" fmla="*/ 651 w 778"/>
                    <a:gd name="T61" fmla="*/ 371 h 607"/>
                    <a:gd name="T62" fmla="*/ 652 w 778"/>
                    <a:gd name="T63" fmla="*/ 456 h 607"/>
                    <a:gd name="T64" fmla="*/ 655 w 778"/>
                    <a:gd name="T65" fmla="*/ 520 h 607"/>
                    <a:gd name="T66" fmla="*/ 654 w 778"/>
                    <a:gd name="T67" fmla="*/ 574 h 607"/>
                    <a:gd name="T68" fmla="*/ 640 w 778"/>
                    <a:gd name="T69" fmla="*/ 599 h 607"/>
                    <a:gd name="T70" fmla="*/ 547 w 778"/>
                    <a:gd name="T71" fmla="*/ 607 h 607"/>
                    <a:gd name="T72" fmla="*/ 389 w 778"/>
                    <a:gd name="T73" fmla="*/ 593 h 607"/>
                    <a:gd name="T74" fmla="*/ 227 w 778"/>
                    <a:gd name="T75" fmla="*/ 561 h 607"/>
                    <a:gd name="T76" fmla="*/ 108 w 778"/>
                    <a:gd name="T77" fmla="*/ 542 h 607"/>
                    <a:gd name="T78" fmla="*/ 9 w 778"/>
                    <a:gd name="T79" fmla="*/ 524 h 607"/>
                    <a:gd name="T80" fmla="*/ 0 w 778"/>
                    <a:gd name="T81" fmla="*/ 499 h 6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78" h="607">
                      <a:moveTo>
                        <a:pt x="0" y="499"/>
                      </a:moveTo>
                      <a:lnTo>
                        <a:pt x="115" y="525"/>
                      </a:lnTo>
                      <a:lnTo>
                        <a:pt x="276" y="554"/>
                      </a:lnTo>
                      <a:lnTo>
                        <a:pt x="407" y="576"/>
                      </a:lnTo>
                      <a:lnTo>
                        <a:pt x="526" y="580"/>
                      </a:lnTo>
                      <a:lnTo>
                        <a:pt x="604" y="580"/>
                      </a:lnTo>
                      <a:lnTo>
                        <a:pt x="627" y="573"/>
                      </a:lnTo>
                      <a:lnTo>
                        <a:pt x="637" y="516"/>
                      </a:lnTo>
                      <a:lnTo>
                        <a:pt x="633" y="362"/>
                      </a:lnTo>
                      <a:lnTo>
                        <a:pt x="628" y="174"/>
                      </a:lnTo>
                      <a:lnTo>
                        <a:pt x="622" y="106"/>
                      </a:lnTo>
                      <a:lnTo>
                        <a:pt x="610" y="79"/>
                      </a:lnTo>
                      <a:lnTo>
                        <a:pt x="405" y="69"/>
                      </a:lnTo>
                      <a:lnTo>
                        <a:pt x="209" y="42"/>
                      </a:lnTo>
                      <a:lnTo>
                        <a:pt x="101" y="26"/>
                      </a:lnTo>
                      <a:lnTo>
                        <a:pt x="63" y="26"/>
                      </a:lnTo>
                      <a:lnTo>
                        <a:pt x="87" y="3"/>
                      </a:lnTo>
                      <a:lnTo>
                        <a:pt x="133" y="15"/>
                      </a:lnTo>
                      <a:lnTo>
                        <a:pt x="268" y="32"/>
                      </a:lnTo>
                      <a:lnTo>
                        <a:pt x="396" y="45"/>
                      </a:lnTo>
                      <a:lnTo>
                        <a:pt x="511" y="53"/>
                      </a:lnTo>
                      <a:lnTo>
                        <a:pt x="619" y="60"/>
                      </a:lnTo>
                      <a:lnTo>
                        <a:pt x="709" y="35"/>
                      </a:lnTo>
                      <a:lnTo>
                        <a:pt x="763" y="0"/>
                      </a:lnTo>
                      <a:lnTo>
                        <a:pt x="778" y="24"/>
                      </a:lnTo>
                      <a:lnTo>
                        <a:pt x="730" y="45"/>
                      </a:lnTo>
                      <a:lnTo>
                        <a:pt x="660" y="75"/>
                      </a:lnTo>
                      <a:lnTo>
                        <a:pt x="638" y="86"/>
                      </a:lnTo>
                      <a:lnTo>
                        <a:pt x="645" y="186"/>
                      </a:lnTo>
                      <a:lnTo>
                        <a:pt x="649" y="283"/>
                      </a:lnTo>
                      <a:lnTo>
                        <a:pt x="651" y="371"/>
                      </a:lnTo>
                      <a:lnTo>
                        <a:pt x="652" y="456"/>
                      </a:lnTo>
                      <a:lnTo>
                        <a:pt x="655" y="520"/>
                      </a:lnTo>
                      <a:lnTo>
                        <a:pt x="654" y="574"/>
                      </a:lnTo>
                      <a:lnTo>
                        <a:pt x="640" y="599"/>
                      </a:lnTo>
                      <a:lnTo>
                        <a:pt x="547" y="607"/>
                      </a:lnTo>
                      <a:lnTo>
                        <a:pt x="389" y="593"/>
                      </a:lnTo>
                      <a:lnTo>
                        <a:pt x="227" y="561"/>
                      </a:lnTo>
                      <a:lnTo>
                        <a:pt x="108" y="542"/>
                      </a:lnTo>
                      <a:lnTo>
                        <a:pt x="9" y="524"/>
                      </a:lnTo>
                      <a:lnTo>
                        <a:pt x="0" y="4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61" name="Freeform 17">
                  <a:extLst>
                    <a:ext uri="{FF2B5EF4-FFF2-40B4-BE49-F238E27FC236}">
                      <a16:creationId xmlns:a16="http://schemas.microsoft.com/office/drawing/2014/main" id="{0E2946CE-761B-C331-8DB5-225C1C378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2922"/>
                  <a:ext cx="430" cy="466"/>
                </a:xfrm>
                <a:custGeom>
                  <a:avLst/>
                  <a:gdLst>
                    <a:gd name="T0" fmla="*/ 0 w 430"/>
                    <a:gd name="T1" fmla="*/ 0 h 466"/>
                    <a:gd name="T2" fmla="*/ 159 w 430"/>
                    <a:gd name="T3" fmla="*/ 19 h 466"/>
                    <a:gd name="T4" fmla="*/ 271 w 430"/>
                    <a:gd name="T5" fmla="*/ 32 h 466"/>
                    <a:gd name="T6" fmla="*/ 394 w 430"/>
                    <a:gd name="T7" fmla="*/ 54 h 466"/>
                    <a:gd name="T8" fmla="*/ 412 w 430"/>
                    <a:gd name="T9" fmla="*/ 70 h 466"/>
                    <a:gd name="T10" fmla="*/ 422 w 430"/>
                    <a:gd name="T11" fmla="*/ 95 h 466"/>
                    <a:gd name="T12" fmla="*/ 430 w 430"/>
                    <a:gd name="T13" fmla="*/ 213 h 466"/>
                    <a:gd name="T14" fmla="*/ 430 w 430"/>
                    <a:gd name="T15" fmla="*/ 346 h 466"/>
                    <a:gd name="T16" fmla="*/ 426 w 430"/>
                    <a:gd name="T17" fmla="*/ 438 h 466"/>
                    <a:gd name="T18" fmla="*/ 412 w 430"/>
                    <a:gd name="T19" fmla="*/ 464 h 466"/>
                    <a:gd name="T20" fmla="*/ 385 w 430"/>
                    <a:gd name="T21" fmla="*/ 466 h 466"/>
                    <a:gd name="T22" fmla="*/ 246 w 430"/>
                    <a:gd name="T23" fmla="*/ 428 h 466"/>
                    <a:gd name="T24" fmla="*/ 395 w 430"/>
                    <a:gd name="T25" fmla="*/ 440 h 466"/>
                    <a:gd name="T26" fmla="*/ 405 w 430"/>
                    <a:gd name="T27" fmla="*/ 435 h 466"/>
                    <a:gd name="T28" fmla="*/ 412 w 430"/>
                    <a:gd name="T29" fmla="*/ 373 h 466"/>
                    <a:gd name="T30" fmla="*/ 414 w 430"/>
                    <a:gd name="T31" fmla="*/ 285 h 466"/>
                    <a:gd name="T32" fmla="*/ 409 w 430"/>
                    <a:gd name="T33" fmla="*/ 165 h 466"/>
                    <a:gd name="T34" fmla="*/ 401 w 430"/>
                    <a:gd name="T35" fmla="*/ 88 h 466"/>
                    <a:gd name="T36" fmla="*/ 385 w 430"/>
                    <a:gd name="T37" fmla="*/ 73 h 466"/>
                    <a:gd name="T38" fmla="*/ 297 w 430"/>
                    <a:gd name="T39" fmla="*/ 56 h 466"/>
                    <a:gd name="T40" fmla="*/ 176 w 430"/>
                    <a:gd name="T41" fmla="*/ 41 h 466"/>
                    <a:gd name="T42" fmla="*/ 78 w 430"/>
                    <a:gd name="T43" fmla="*/ 22 h 466"/>
                    <a:gd name="T44" fmla="*/ 0 w 430"/>
                    <a:gd name="T45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30" h="466">
                      <a:moveTo>
                        <a:pt x="0" y="0"/>
                      </a:moveTo>
                      <a:lnTo>
                        <a:pt x="159" y="19"/>
                      </a:lnTo>
                      <a:lnTo>
                        <a:pt x="271" y="32"/>
                      </a:lnTo>
                      <a:lnTo>
                        <a:pt x="394" y="54"/>
                      </a:lnTo>
                      <a:lnTo>
                        <a:pt x="412" y="70"/>
                      </a:lnTo>
                      <a:lnTo>
                        <a:pt x="422" y="95"/>
                      </a:lnTo>
                      <a:lnTo>
                        <a:pt x="430" y="213"/>
                      </a:lnTo>
                      <a:lnTo>
                        <a:pt x="430" y="346"/>
                      </a:lnTo>
                      <a:lnTo>
                        <a:pt x="426" y="438"/>
                      </a:lnTo>
                      <a:lnTo>
                        <a:pt x="412" y="464"/>
                      </a:lnTo>
                      <a:lnTo>
                        <a:pt x="385" y="466"/>
                      </a:lnTo>
                      <a:lnTo>
                        <a:pt x="246" y="428"/>
                      </a:lnTo>
                      <a:lnTo>
                        <a:pt x="395" y="440"/>
                      </a:lnTo>
                      <a:lnTo>
                        <a:pt x="405" y="435"/>
                      </a:lnTo>
                      <a:lnTo>
                        <a:pt x="412" y="373"/>
                      </a:lnTo>
                      <a:lnTo>
                        <a:pt x="414" y="285"/>
                      </a:lnTo>
                      <a:lnTo>
                        <a:pt x="409" y="165"/>
                      </a:lnTo>
                      <a:lnTo>
                        <a:pt x="401" y="88"/>
                      </a:lnTo>
                      <a:lnTo>
                        <a:pt x="385" y="73"/>
                      </a:lnTo>
                      <a:lnTo>
                        <a:pt x="297" y="56"/>
                      </a:lnTo>
                      <a:lnTo>
                        <a:pt x="176" y="41"/>
                      </a:lnTo>
                      <a:lnTo>
                        <a:pt x="78" y="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62" name="Freeform 18">
                  <a:extLst>
                    <a:ext uri="{FF2B5EF4-FFF2-40B4-BE49-F238E27FC236}">
                      <a16:creationId xmlns:a16="http://schemas.microsoft.com/office/drawing/2014/main" id="{1A4EA58F-8073-92AF-EAE9-C55E810397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6" y="2917"/>
                  <a:ext cx="453" cy="464"/>
                </a:xfrm>
                <a:custGeom>
                  <a:avLst/>
                  <a:gdLst>
                    <a:gd name="T0" fmla="*/ 257 w 453"/>
                    <a:gd name="T1" fmla="*/ 27 h 464"/>
                    <a:gd name="T2" fmla="*/ 102 w 453"/>
                    <a:gd name="T3" fmla="*/ 2 h 464"/>
                    <a:gd name="T4" fmla="*/ 57 w 453"/>
                    <a:gd name="T5" fmla="*/ 0 h 464"/>
                    <a:gd name="T6" fmla="*/ 45 w 453"/>
                    <a:gd name="T7" fmla="*/ 17 h 464"/>
                    <a:gd name="T8" fmla="*/ 32 w 453"/>
                    <a:gd name="T9" fmla="*/ 50 h 464"/>
                    <a:gd name="T10" fmla="*/ 12 w 453"/>
                    <a:gd name="T11" fmla="*/ 141 h 464"/>
                    <a:gd name="T12" fmla="*/ 2 w 453"/>
                    <a:gd name="T13" fmla="*/ 232 h 464"/>
                    <a:gd name="T14" fmla="*/ 0 w 453"/>
                    <a:gd name="T15" fmla="*/ 325 h 464"/>
                    <a:gd name="T16" fmla="*/ 14 w 453"/>
                    <a:gd name="T17" fmla="*/ 362 h 464"/>
                    <a:gd name="T18" fmla="*/ 21 w 453"/>
                    <a:gd name="T19" fmla="*/ 374 h 464"/>
                    <a:gd name="T20" fmla="*/ 119 w 453"/>
                    <a:gd name="T21" fmla="*/ 400 h 464"/>
                    <a:gd name="T22" fmla="*/ 245 w 453"/>
                    <a:gd name="T23" fmla="*/ 425 h 464"/>
                    <a:gd name="T24" fmla="*/ 340 w 453"/>
                    <a:gd name="T25" fmla="*/ 441 h 464"/>
                    <a:gd name="T26" fmla="*/ 453 w 453"/>
                    <a:gd name="T27" fmla="*/ 464 h 464"/>
                    <a:gd name="T28" fmla="*/ 450 w 453"/>
                    <a:gd name="T29" fmla="*/ 449 h 464"/>
                    <a:gd name="T30" fmla="*/ 363 w 453"/>
                    <a:gd name="T31" fmla="*/ 429 h 464"/>
                    <a:gd name="T32" fmla="*/ 248 w 453"/>
                    <a:gd name="T33" fmla="*/ 403 h 464"/>
                    <a:gd name="T34" fmla="*/ 92 w 453"/>
                    <a:gd name="T35" fmla="*/ 375 h 464"/>
                    <a:gd name="T36" fmla="*/ 36 w 453"/>
                    <a:gd name="T37" fmla="*/ 349 h 464"/>
                    <a:gd name="T38" fmla="*/ 20 w 453"/>
                    <a:gd name="T39" fmla="*/ 333 h 464"/>
                    <a:gd name="T40" fmla="*/ 18 w 453"/>
                    <a:gd name="T41" fmla="*/ 305 h 464"/>
                    <a:gd name="T42" fmla="*/ 21 w 453"/>
                    <a:gd name="T43" fmla="*/ 228 h 464"/>
                    <a:gd name="T44" fmla="*/ 35 w 453"/>
                    <a:gd name="T45" fmla="*/ 135 h 464"/>
                    <a:gd name="T46" fmla="*/ 56 w 453"/>
                    <a:gd name="T47" fmla="*/ 43 h 464"/>
                    <a:gd name="T48" fmla="*/ 69 w 453"/>
                    <a:gd name="T49" fmla="*/ 22 h 464"/>
                    <a:gd name="T50" fmla="*/ 176 w 453"/>
                    <a:gd name="T51" fmla="*/ 24 h 464"/>
                    <a:gd name="T52" fmla="*/ 257 w 453"/>
                    <a:gd name="T53" fmla="*/ 27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3" h="464">
                      <a:moveTo>
                        <a:pt x="257" y="27"/>
                      </a:moveTo>
                      <a:lnTo>
                        <a:pt x="102" y="2"/>
                      </a:lnTo>
                      <a:lnTo>
                        <a:pt x="57" y="0"/>
                      </a:lnTo>
                      <a:lnTo>
                        <a:pt x="45" y="17"/>
                      </a:lnTo>
                      <a:lnTo>
                        <a:pt x="32" y="50"/>
                      </a:lnTo>
                      <a:lnTo>
                        <a:pt x="12" y="141"/>
                      </a:lnTo>
                      <a:lnTo>
                        <a:pt x="2" y="232"/>
                      </a:lnTo>
                      <a:lnTo>
                        <a:pt x="0" y="325"/>
                      </a:lnTo>
                      <a:lnTo>
                        <a:pt x="14" y="362"/>
                      </a:lnTo>
                      <a:lnTo>
                        <a:pt x="21" y="374"/>
                      </a:lnTo>
                      <a:lnTo>
                        <a:pt x="119" y="400"/>
                      </a:lnTo>
                      <a:lnTo>
                        <a:pt x="245" y="425"/>
                      </a:lnTo>
                      <a:lnTo>
                        <a:pt x="340" y="441"/>
                      </a:lnTo>
                      <a:lnTo>
                        <a:pt x="453" y="464"/>
                      </a:lnTo>
                      <a:lnTo>
                        <a:pt x="450" y="449"/>
                      </a:lnTo>
                      <a:lnTo>
                        <a:pt x="363" y="429"/>
                      </a:lnTo>
                      <a:lnTo>
                        <a:pt x="248" y="403"/>
                      </a:lnTo>
                      <a:lnTo>
                        <a:pt x="92" y="375"/>
                      </a:lnTo>
                      <a:lnTo>
                        <a:pt x="36" y="349"/>
                      </a:lnTo>
                      <a:lnTo>
                        <a:pt x="20" y="333"/>
                      </a:lnTo>
                      <a:lnTo>
                        <a:pt x="18" y="305"/>
                      </a:lnTo>
                      <a:lnTo>
                        <a:pt x="21" y="228"/>
                      </a:lnTo>
                      <a:lnTo>
                        <a:pt x="35" y="135"/>
                      </a:lnTo>
                      <a:lnTo>
                        <a:pt x="56" y="43"/>
                      </a:lnTo>
                      <a:lnTo>
                        <a:pt x="69" y="22"/>
                      </a:lnTo>
                      <a:lnTo>
                        <a:pt x="176" y="24"/>
                      </a:lnTo>
                      <a:lnTo>
                        <a:pt x="257" y="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57363" name="Group 19">
              <a:extLst>
                <a:ext uri="{FF2B5EF4-FFF2-40B4-BE49-F238E27FC236}">
                  <a16:creationId xmlns:a16="http://schemas.microsoft.com/office/drawing/2014/main" id="{2597E3EF-B46D-1D44-64C3-00D4AE589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3" y="3211"/>
              <a:ext cx="973" cy="799"/>
              <a:chOff x="3983" y="3211"/>
              <a:chExt cx="973" cy="799"/>
            </a:xfrm>
          </p:grpSpPr>
          <p:sp>
            <p:nvSpPr>
              <p:cNvPr id="57364" name="Freeform 20">
                <a:extLst>
                  <a:ext uri="{FF2B5EF4-FFF2-40B4-BE49-F238E27FC236}">
                    <a16:creationId xmlns:a16="http://schemas.microsoft.com/office/drawing/2014/main" id="{BF0D2656-D1B7-8D5B-33C9-8E4C621F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3211"/>
                <a:ext cx="353" cy="287"/>
              </a:xfrm>
              <a:custGeom>
                <a:avLst/>
                <a:gdLst>
                  <a:gd name="T0" fmla="*/ 221 w 353"/>
                  <a:gd name="T1" fmla="*/ 76 h 287"/>
                  <a:gd name="T2" fmla="*/ 194 w 353"/>
                  <a:gd name="T3" fmla="*/ 41 h 287"/>
                  <a:gd name="T4" fmla="*/ 164 w 353"/>
                  <a:gd name="T5" fmla="*/ 18 h 287"/>
                  <a:gd name="T6" fmla="*/ 130 w 353"/>
                  <a:gd name="T7" fmla="*/ 5 h 287"/>
                  <a:gd name="T8" fmla="*/ 103 w 353"/>
                  <a:gd name="T9" fmla="*/ 0 h 287"/>
                  <a:gd name="T10" fmla="*/ 67 w 353"/>
                  <a:gd name="T11" fmla="*/ 8 h 287"/>
                  <a:gd name="T12" fmla="*/ 39 w 353"/>
                  <a:gd name="T13" fmla="*/ 23 h 287"/>
                  <a:gd name="T14" fmla="*/ 17 w 353"/>
                  <a:gd name="T15" fmla="*/ 44 h 287"/>
                  <a:gd name="T16" fmla="*/ 5 w 353"/>
                  <a:gd name="T17" fmla="*/ 78 h 287"/>
                  <a:gd name="T18" fmla="*/ 0 w 353"/>
                  <a:gd name="T19" fmla="*/ 113 h 287"/>
                  <a:gd name="T20" fmla="*/ 8 w 353"/>
                  <a:gd name="T21" fmla="*/ 150 h 287"/>
                  <a:gd name="T22" fmla="*/ 18 w 353"/>
                  <a:gd name="T23" fmla="*/ 195 h 287"/>
                  <a:gd name="T24" fmla="*/ 44 w 353"/>
                  <a:gd name="T25" fmla="*/ 235 h 287"/>
                  <a:gd name="T26" fmla="*/ 68 w 353"/>
                  <a:gd name="T27" fmla="*/ 260 h 287"/>
                  <a:gd name="T28" fmla="*/ 103 w 353"/>
                  <a:gd name="T29" fmla="*/ 278 h 287"/>
                  <a:gd name="T30" fmla="*/ 135 w 353"/>
                  <a:gd name="T31" fmla="*/ 287 h 287"/>
                  <a:gd name="T32" fmla="*/ 171 w 353"/>
                  <a:gd name="T33" fmla="*/ 287 h 287"/>
                  <a:gd name="T34" fmla="*/ 200 w 353"/>
                  <a:gd name="T35" fmla="*/ 273 h 287"/>
                  <a:gd name="T36" fmla="*/ 221 w 353"/>
                  <a:gd name="T37" fmla="*/ 255 h 287"/>
                  <a:gd name="T38" fmla="*/ 236 w 353"/>
                  <a:gd name="T39" fmla="*/ 226 h 287"/>
                  <a:gd name="T40" fmla="*/ 241 w 353"/>
                  <a:gd name="T41" fmla="*/ 205 h 287"/>
                  <a:gd name="T42" fmla="*/ 244 w 353"/>
                  <a:gd name="T43" fmla="*/ 173 h 287"/>
                  <a:gd name="T44" fmla="*/ 236 w 353"/>
                  <a:gd name="T45" fmla="*/ 140 h 287"/>
                  <a:gd name="T46" fmla="*/ 232 w 353"/>
                  <a:gd name="T47" fmla="*/ 108 h 287"/>
                  <a:gd name="T48" fmla="*/ 280 w 353"/>
                  <a:gd name="T49" fmla="*/ 81 h 287"/>
                  <a:gd name="T50" fmla="*/ 330 w 353"/>
                  <a:gd name="T51" fmla="*/ 63 h 287"/>
                  <a:gd name="T52" fmla="*/ 348 w 353"/>
                  <a:gd name="T53" fmla="*/ 49 h 287"/>
                  <a:gd name="T54" fmla="*/ 353 w 353"/>
                  <a:gd name="T55" fmla="*/ 27 h 287"/>
                  <a:gd name="T56" fmla="*/ 341 w 353"/>
                  <a:gd name="T57" fmla="*/ 17 h 287"/>
                  <a:gd name="T58" fmla="*/ 321 w 353"/>
                  <a:gd name="T59" fmla="*/ 9 h 287"/>
                  <a:gd name="T60" fmla="*/ 295 w 353"/>
                  <a:gd name="T61" fmla="*/ 21 h 287"/>
                  <a:gd name="T62" fmla="*/ 268 w 353"/>
                  <a:gd name="T63" fmla="*/ 53 h 287"/>
                  <a:gd name="T64" fmla="*/ 221 w 353"/>
                  <a:gd name="T65" fmla="*/ 76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3" h="287">
                    <a:moveTo>
                      <a:pt x="221" y="76"/>
                    </a:moveTo>
                    <a:lnTo>
                      <a:pt x="194" y="41"/>
                    </a:lnTo>
                    <a:lnTo>
                      <a:pt x="164" y="18"/>
                    </a:lnTo>
                    <a:lnTo>
                      <a:pt x="130" y="5"/>
                    </a:lnTo>
                    <a:lnTo>
                      <a:pt x="103" y="0"/>
                    </a:lnTo>
                    <a:lnTo>
                      <a:pt x="67" y="8"/>
                    </a:lnTo>
                    <a:lnTo>
                      <a:pt x="39" y="23"/>
                    </a:lnTo>
                    <a:lnTo>
                      <a:pt x="17" y="44"/>
                    </a:lnTo>
                    <a:lnTo>
                      <a:pt x="5" y="78"/>
                    </a:lnTo>
                    <a:lnTo>
                      <a:pt x="0" y="113"/>
                    </a:lnTo>
                    <a:lnTo>
                      <a:pt x="8" y="150"/>
                    </a:lnTo>
                    <a:lnTo>
                      <a:pt x="18" y="195"/>
                    </a:lnTo>
                    <a:lnTo>
                      <a:pt x="44" y="235"/>
                    </a:lnTo>
                    <a:lnTo>
                      <a:pt x="68" y="260"/>
                    </a:lnTo>
                    <a:lnTo>
                      <a:pt x="103" y="278"/>
                    </a:lnTo>
                    <a:lnTo>
                      <a:pt x="135" y="287"/>
                    </a:lnTo>
                    <a:lnTo>
                      <a:pt x="171" y="287"/>
                    </a:lnTo>
                    <a:lnTo>
                      <a:pt x="200" y="273"/>
                    </a:lnTo>
                    <a:lnTo>
                      <a:pt x="221" y="255"/>
                    </a:lnTo>
                    <a:lnTo>
                      <a:pt x="236" y="226"/>
                    </a:lnTo>
                    <a:lnTo>
                      <a:pt x="241" y="205"/>
                    </a:lnTo>
                    <a:lnTo>
                      <a:pt x="244" y="173"/>
                    </a:lnTo>
                    <a:lnTo>
                      <a:pt x="236" y="140"/>
                    </a:lnTo>
                    <a:lnTo>
                      <a:pt x="232" y="108"/>
                    </a:lnTo>
                    <a:lnTo>
                      <a:pt x="280" y="81"/>
                    </a:lnTo>
                    <a:lnTo>
                      <a:pt x="330" y="63"/>
                    </a:lnTo>
                    <a:lnTo>
                      <a:pt x="348" y="49"/>
                    </a:lnTo>
                    <a:lnTo>
                      <a:pt x="353" y="27"/>
                    </a:lnTo>
                    <a:lnTo>
                      <a:pt x="341" y="17"/>
                    </a:lnTo>
                    <a:lnTo>
                      <a:pt x="321" y="9"/>
                    </a:lnTo>
                    <a:lnTo>
                      <a:pt x="295" y="21"/>
                    </a:lnTo>
                    <a:lnTo>
                      <a:pt x="268" y="53"/>
                    </a:lnTo>
                    <a:lnTo>
                      <a:pt x="221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365" name="Freeform 21">
                <a:extLst>
                  <a:ext uri="{FF2B5EF4-FFF2-40B4-BE49-F238E27FC236}">
                    <a16:creationId xmlns:a16="http://schemas.microsoft.com/office/drawing/2014/main" id="{A4DDA103-4A29-4C6A-7157-73164AFC5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" y="3499"/>
                <a:ext cx="297" cy="493"/>
              </a:xfrm>
              <a:custGeom>
                <a:avLst/>
                <a:gdLst>
                  <a:gd name="T0" fmla="*/ 40 w 297"/>
                  <a:gd name="T1" fmla="*/ 170 h 493"/>
                  <a:gd name="T2" fmla="*/ 14 w 297"/>
                  <a:gd name="T3" fmla="*/ 143 h 493"/>
                  <a:gd name="T4" fmla="*/ 3 w 297"/>
                  <a:gd name="T5" fmla="*/ 112 h 493"/>
                  <a:gd name="T6" fmla="*/ 0 w 297"/>
                  <a:gd name="T7" fmla="*/ 86 h 493"/>
                  <a:gd name="T8" fmla="*/ 9 w 297"/>
                  <a:gd name="T9" fmla="*/ 62 h 493"/>
                  <a:gd name="T10" fmla="*/ 21 w 297"/>
                  <a:gd name="T11" fmla="*/ 39 h 493"/>
                  <a:gd name="T12" fmla="*/ 49 w 297"/>
                  <a:gd name="T13" fmla="*/ 21 h 493"/>
                  <a:gd name="T14" fmla="*/ 78 w 297"/>
                  <a:gd name="T15" fmla="*/ 3 h 493"/>
                  <a:gd name="T16" fmla="*/ 122 w 297"/>
                  <a:gd name="T17" fmla="*/ 0 h 493"/>
                  <a:gd name="T18" fmla="*/ 149 w 297"/>
                  <a:gd name="T19" fmla="*/ 8 h 493"/>
                  <a:gd name="T20" fmla="*/ 169 w 297"/>
                  <a:gd name="T21" fmla="*/ 21 h 493"/>
                  <a:gd name="T22" fmla="*/ 201 w 297"/>
                  <a:gd name="T23" fmla="*/ 48 h 493"/>
                  <a:gd name="T24" fmla="*/ 224 w 297"/>
                  <a:gd name="T25" fmla="*/ 90 h 493"/>
                  <a:gd name="T26" fmla="*/ 245 w 297"/>
                  <a:gd name="T27" fmla="*/ 130 h 493"/>
                  <a:gd name="T28" fmla="*/ 263 w 297"/>
                  <a:gd name="T29" fmla="*/ 198 h 493"/>
                  <a:gd name="T30" fmla="*/ 274 w 297"/>
                  <a:gd name="T31" fmla="*/ 249 h 493"/>
                  <a:gd name="T32" fmla="*/ 282 w 297"/>
                  <a:gd name="T33" fmla="*/ 311 h 493"/>
                  <a:gd name="T34" fmla="*/ 288 w 297"/>
                  <a:gd name="T35" fmla="*/ 360 h 493"/>
                  <a:gd name="T36" fmla="*/ 297 w 297"/>
                  <a:gd name="T37" fmla="*/ 398 h 493"/>
                  <a:gd name="T38" fmla="*/ 297 w 297"/>
                  <a:gd name="T39" fmla="*/ 433 h 493"/>
                  <a:gd name="T40" fmla="*/ 288 w 297"/>
                  <a:gd name="T41" fmla="*/ 461 h 493"/>
                  <a:gd name="T42" fmla="*/ 274 w 297"/>
                  <a:gd name="T43" fmla="*/ 479 h 493"/>
                  <a:gd name="T44" fmla="*/ 251 w 297"/>
                  <a:gd name="T45" fmla="*/ 488 h 493"/>
                  <a:gd name="T46" fmla="*/ 222 w 297"/>
                  <a:gd name="T47" fmla="*/ 493 h 493"/>
                  <a:gd name="T48" fmla="*/ 90 w 297"/>
                  <a:gd name="T49" fmla="*/ 487 h 493"/>
                  <a:gd name="T50" fmla="*/ 62 w 297"/>
                  <a:gd name="T51" fmla="*/ 470 h 493"/>
                  <a:gd name="T52" fmla="*/ 44 w 297"/>
                  <a:gd name="T53" fmla="*/ 430 h 493"/>
                  <a:gd name="T54" fmla="*/ 37 w 297"/>
                  <a:gd name="T55" fmla="*/ 392 h 493"/>
                  <a:gd name="T56" fmla="*/ 40 w 297"/>
                  <a:gd name="T57" fmla="*/ 339 h 493"/>
                  <a:gd name="T58" fmla="*/ 53 w 297"/>
                  <a:gd name="T59" fmla="*/ 303 h 493"/>
                  <a:gd name="T60" fmla="*/ 73 w 297"/>
                  <a:gd name="T61" fmla="*/ 280 h 493"/>
                  <a:gd name="T62" fmla="*/ 78 w 297"/>
                  <a:gd name="T63" fmla="*/ 262 h 493"/>
                  <a:gd name="T64" fmla="*/ 73 w 297"/>
                  <a:gd name="T65" fmla="*/ 244 h 493"/>
                  <a:gd name="T66" fmla="*/ 64 w 297"/>
                  <a:gd name="T67" fmla="*/ 217 h 493"/>
                  <a:gd name="T68" fmla="*/ 49 w 297"/>
                  <a:gd name="T69" fmla="*/ 193 h 493"/>
                  <a:gd name="T70" fmla="*/ 40 w 297"/>
                  <a:gd name="T71" fmla="*/ 17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7" h="493">
                    <a:moveTo>
                      <a:pt x="40" y="170"/>
                    </a:moveTo>
                    <a:lnTo>
                      <a:pt x="14" y="143"/>
                    </a:lnTo>
                    <a:lnTo>
                      <a:pt x="3" y="112"/>
                    </a:lnTo>
                    <a:lnTo>
                      <a:pt x="0" y="86"/>
                    </a:lnTo>
                    <a:lnTo>
                      <a:pt x="9" y="62"/>
                    </a:lnTo>
                    <a:lnTo>
                      <a:pt x="21" y="39"/>
                    </a:lnTo>
                    <a:lnTo>
                      <a:pt x="49" y="21"/>
                    </a:lnTo>
                    <a:lnTo>
                      <a:pt x="78" y="3"/>
                    </a:lnTo>
                    <a:lnTo>
                      <a:pt x="122" y="0"/>
                    </a:lnTo>
                    <a:lnTo>
                      <a:pt x="149" y="8"/>
                    </a:lnTo>
                    <a:lnTo>
                      <a:pt x="169" y="21"/>
                    </a:lnTo>
                    <a:lnTo>
                      <a:pt x="201" y="48"/>
                    </a:lnTo>
                    <a:lnTo>
                      <a:pt x="224" y="90"/>
                    </a:lnTo>
                    <a:lnTo>
                      <a:pt x="245" y="130"/>
                    </a:lnTo>
                    <a:lnTo>
                      <a:pt x="263" y="198"/>
                    </a:lnTo>
                    <a:lnTo>
                      <a:pt x="274" y="249"/>
                    </a:lnTo>
                    <a:lnTo>
                      <a:pt x="282" y="311"/>
                    </a:lnTo>
                    <a:lnTo>
                      <a:pt x="288" y="360"/>
                    </a:lnTo>
                    <a:lnTo>
                      <a:pt x="297" y="398"/>
                    </a:lnTo>
                    <a:lnTo>
                      <a:pt x="297" y="433"/>
                    </a:lnTo>
                    <a:lnTo>
                      <a:pt x="288" y="461"/>
                    </a:lnTo>
                    <a:lnTo>
                      <a:pt x="274" y="479"/>
                    </a:lnTo>
                    <a:lnTo>
                      <a:pt x="251" y="488"/>
                    </a:lnTo>
                    <a:lnTo>
                      <a:pt x="222" y="493"/>
                    </a:lnTo>
                    <a:lnTo>
                      <a:pt x="90" y="487"/>
                    </a:lnTo>
                    <a:lnTo>
                      <a:pt x="62" y="470"/>
                    </a:lnTo>
                    <a:lnTo>
                      <a:pt x="44" y="430"/>
                    </a:lnTo>
                    <a:lnTo>
                      <a:pt x="37" y="392"/>
                    </a:lnTo>
                    <a:lnTo>
                      <a:pt x="40" y="339"/>
                    </a:lnTo>
                    <a:lnTo>
                      <a:pt x="53" y="303"/>
                    </a:lnTo>
                    <a:lnTo>
                      <a:pt x="73" y="280"/>
                    </a:lnTo>
                    <a:lnTo>
                      <a:pt x="78" y="262"/>
                    </a:lnTo>
                    <a:lnTo>
                      <a:pt x="73" y="244"/>
                    </a:lnTo>
                    <a:lnTo>
                      <a:pt x="64" y="217"/>
                    </a:lnTo>
                    <a:lnTo>
                      <a:pt x="49" y="193"/>
                    </a:lnTo>
                    <a:lnTo>
                      <a:pt x="40" y="1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366" name="Freeform 22">
                <a:extLst>
                  <a:ext uri="{FF2B5EF4-FFF2-40B4-BE49-F238E27FC236}">
                    <a16:creationId xmlns:a16="http://schemas.microsoft.com/office/drawing/2014/main" id="{06824812-3AFD-CD81-821D-100C74717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3542"/>
                <a:ext cx="250" cy="455"/>
              </a:xfrm>
              <a:custGeom>
                <a:avLst/>
                <a:gdLst>
                  <a:gd name="T0" fmla="*/ 153 w 250"/>
                  <a:gd name="T1" fmla="*/ 74 h 455"/>
                  <a:gd name="T2" fmla="*/ 186 w 250"/>
                  <a:gd name="T3" fmla="*/ 24 h 455"/>
                  <a:gd name="T4" fmla="*/ 209 w 250"/>
                  <a:gd name="T5" fmla="*/ 5 h 455"/>
                  <a:gd name="T6" fmla="*/ 235 w 250"/>
                  <a:gd name="T7" fmla="*/ 0 h 455"/>
                  <a:gd name="T8" fmla="*/ 250 w 250"/>
                  <a:gd name="T9" fmla="*/ 45 h 455"/>
                  <a:gd name="T10" fmla="*/ 227 w 250"/>
                  <a:gd name="T11" fmla="*/ 83 h 455"/>
                  <a:gd name="T12" fmla="*/ 209 w 250"/>
                  <a:gd name="T13" fmla="*/ 97 h 455"/>
                  <a:gd name="T14" fmla="*/ 175 w 250"/>
                  <a:gd name="T15" fmla="*/ 132 h 455"/>
                  <a:gd name="T16" fmla="*/ 144 w 250"/>
                  <a:gd name="T17" fmla="*/ 187 h 455"/>
                  <a:gd name="T18" fmla="*/ 129 w 250"/>
                  <a:gd name="T19" fmla="*/ 254 h 455"/>
                  <a:gd name="T20" fmla="*/ 124 w 250"/>
                  <a:gd name="T21" fmla="*/ 314 h 455"/>
                  <a:gd name="T22" fmla="*/ 121 w 250"/>
                  <a:gd name="T23" fmla="*/ 369 h 455"/>
                  <a:gd name="T24" fmla="*/ 124 w 250"/>
                  <a:gd name="T25" fmla="*/ 408 h 455"/>
                  <a:gd name="T26" fmla="*/ 135 w 250"/>
                  <a:gd name="T27" fmla="*/ 408 h 455"/>
                  <a:gd name="T28" fmla="*/ 161 w 250"/>
                  <a:gd name="T29" fmla="*/ 387 h 455"/>
                  <a:gd name="T30" fmla="*/ 193 w 250"/>
                  <a:gd name="T31" fmla="*/ 399 h 455"/>
                  <a:gd name="T32" fmla="*/ 172 w 250"/>
                  <a:gd name="T33" fmla="*/ 419 h 455"/>
                  <a:gd name="T34" fmla="*/ 130 w 250"/>
                  <a:gd name="T35" fmla="*/ 437 h 455"/>
                  <a:gd name="T36" fmla="*/ 117 w 250"/>
                  <a:gd name="T37" fmla="*/ 453 h 455"/>
                  <a:gd name="T38" fmla="*/ 80 w 250"/>
                  <a:gd name="T39" fmla="*/ 455 h 455"/>
                  <a:gd name="T40" fmla="*/ 46 w 250"/>
                  <a:gd name="T41" fmla="*/ 440 h 455"/>
                  <a:gd name="T42" fmla="*/ 0 w 250"/>
                  <a:gd name="T43" fmla="*/ 419 h 455"/>
                  <a:gd name="T44" fmla="*/ 5 w 250"/>
                  <a:gd name="T45" fmla="*/ 392 h 455"/>
                  <a:gd name="T46" fmla="*/ 20 w 250"/>
                  <a:gd name="T47" fmla="*/ 387 h 455"/>
                  <a:gd name="T48" fmla="*/ 57 w 250"/>
                  <a:gd name="T49" fmla="*/ 413 h 455"/>
                  <a:gd name="T50" fmla="*/ 37 w 250"/>
                  <a:gd name="T51" fmla="*/ 372 h 455"/>
                  <a:gd name="T52" fmla="*/ 48 w 250"/>
                  <a:gd name="T53" fmla="*/ 364 h 455"/>
                  <a:gd name="T54" fmla="*/ 66 w 250"/>
                  <a:gd name="T55" fmla="*/ 369 h 455"/>
                  <a:gd name="T56" fmla="*/ 87 w 250"/>
                  <a:gd name="T57" fmla="*/ 399 h 455"/>
                  <a:gd name="T58" fmla="*/ 87 w 250"/>
                  <a:gd name="T59" fmla="*/ 333 h 455"/>
                  <a:gd name="T60" fmla="*/ 87 w 250"/>
                  <a:gd name="T61" fmla="*/ 263 h 455"/>
                  <a:gd name="T62" fmla="*/ 97 w 250"/>
                  <a:gd name="T63" fmla="*/ 200 h 455"/>
                  <a:gd name="T64" fmla="*/ 115 w 250"/>
                  <a:gd name="T65" fmla="*/ 147 h 455"/>
                  <a:gd name="T66" fmla="*/ 133 w 250"/>
                  <a:gd name="T67" fmla="*/ 100 h 455"/>
                  <a:gd name="T68" fmla="*/ 153 w 250"/>
                  <a:gd name="T69" fmla="*/ 74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455">
                    <a:moveTo>
                      <a:pt x="153" y="74"/>
                    </a:moveTo>
                    <a:lnTo>
                      <a:pt x="186" y="24"/>
                    </a:lnTo>
                    <a:lnTo>
                      <a:pt x="209" y="5"/>
                    </a:lnTo>
                    <a:lnTo>
                      <a:pt x="235" y="0"/>
                    </a:lnTo>
                    <a:lnTo>
                      <a:pt x="250" y="45"/>
                    </a:lnTo>
                    <a:lnTo>
                      <a:pt x="227" y="83"/>
                    </a:lnTo>
                    <a:lnTo>
                      <a:pt x="209" y="97"/>
                    </a:lnTo>
                    <a:lnTo>
                      <a:pt x="175" y="132"/>
                    </a:lnTo>
                    <a:lnTo>
                      <a:pt x="144" y="187"/>
                    </a:lnTo>
                    <a:lnTo>
                      <a:pt x="129" y="254"/>
                    </a:lnTo>
                    <a:lnTo>
                      <a:pt x="124" y="314"/>
                    </a:lnTo>
                    <a:lnTo>
                      <a:pt x="121" y="369"/>
                    </a:lnTo>
                    <a:lnTo>
                      <a:pt x="124" y="408"/>
                    </a:lnTo>
                    <a:lnTo>
                      <a:pt x="135" y="408"/>
                    </a:lnTo>
                    <a:lnTo>
                      <a:pt x="161" y="387"/>
                    </a:lnTo>
                    <a:lnTo>
                      <a:pt x="193" y="399"/>
                    </a:lnTo>
                    <a:lnTo>
                      <a:pt x="172" y="419"/>
                    </a:lnTo>
                    <a:lnTo>
                      <a:pt x="130" y="437"/>
                    </a:lnTo>
                    <a:lnTo>
                      <a:pt x="117" y="453"/>
                    </a:lnTo>
                    <a:lnTo>
                      <a:pt x="80" y="455"/>
                    </a:lnTo>
                    <a:lnTo>
                      <a:pt x="46" y="440"/>
                    </a:lnTo>
                    <a:lnTo>
                      <a:pt x="0" y="419"/>
                    </a:lnTo>
                    <a:lnTo>
                      <a:pt x="5" y="392"/>
                    </a:lnTo>
                    <a:lnTo>
                      <a:pt x="20" y="387"/>
                    </a:lnTo>
                    <a:lnTo>
                      <a:pt x="57" y="413"/>
                    </a:lnTo>
                    <a:lnTo>
                      <a:pt x="37" y="372"/>
                    </a:lnTo>
                    <a:lnTo>
                      <a:pt x="48" y="364"/>
                    </a:lnTo>
                    <a:lnTo>
                      <a:pt x="66" y="369"/>
                    </a:lnTo>
                    <a:lnTo>
                      <a:pt x="87" y="399"/>
                    </a:lnTo>
                    <a:lnTo>
                      <a:pt x="87" y="333"/>
                    </a:lnTo>
                    <a:lnTo>
                      <a:pt x="87" y="263"/>
                    </a:lnTo>
                    <a:lnTo>
                      <a:pt x="97" y="200"/>
                    </a:lnTo>
                    <a:lnTo>
                      <a:pt x="115" y="147"/>
                    </a:lnTo>
                    <a:lnTo>
                      <a:pt x="133" y="100"/>
                    </a:lnTo>
                    <a:lnTo>
                      <a:pt x="153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367" name="Freeform 23">
                <a:extLst>
                  <a:ext uri="{FF2B5EF4-FFF2-40B4-BE49-F238E27FC236}">
                    <a16:creationId xmlns:a16="http://schemas.microsoft.com/office/drawing/2014/main" id="{54188242-1F2F-D659-D650-0DE9964D9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3517"/>
                <a:ext cx="457" cy="493"/>
              </a:xfrm>
              <a:custGeom>
                <a:avLst/>
                <a:gdLst>
                  <a:gd name="T0" fmla="*/ 53 w 457"/>
                  <a:gd name="T1" fmla="*/ 3 h 493"/>
                  <a:gd name="T2" fmla="*/ 80 w 457"/>
                  <a:gd name="T3" fmla="*/ 5 h 493"/>
                  <a:gd name="T4" fmla="*/ 118 w 457"/>
                  <a:gd name="T5" fmla="*/ 23 h 493"/>
                  <a:gd name="T6" fmla="*/ 161 w 457"/>
                  <a:gd name="T7" fmla="*/ 62 h 493"/>
                  <a:gd name="T8" fmla="*/ 208 w 457"/>
                  <a:gd name="T9" fmla="*/ 116 h 493"/>
                  <a:gd name="T10" fmla="*/ 261 w 457"/>
                  <a:gd name="T11" fmla="*/ 190 h 493"/>
                  <a:gd name="T12" fmla="*/ 302 w 457"/>
                  <a:gd name="T13" fmla="*/ 271 h 493"/>
                  <a:gd name="T14" fmla="*/ 324 w 457"/>
                  <a:gd name="T15" fmla="*/ 365 h 493"/>
                  <a:gd name="T16" fmla="*/ 347 w 457"/>
                  <a:gd name="T17" fmla="*/ 421 h 493"/>
                  <a:gd name="T18" fmla="*/ 360 w 457"/>
                  <a:gd name="T19" fmla="*/ 452 h 493"/>
                  <a:gd name="T20" fmla="*/ 388 w 457"/>
                  <a:gd name="T21" fmla="*/ 460 h 493"/>
                  <a:gd name="T22" fmla="*/ 428 w 457"/>
                  <a:gd name="T23" fmla="*/ 460 h 493"/>
                  <a:gd name="T24" fmla="*/ 448 w 457"/>
                  <a:gd name="T25" fmla="*/ 461 h 493"/>
                  <a:gd name="T26" fmla="*/ 457 w 457"/>
                  <a:gd name="T27" fmla="*/ 484 h 493"/>
                  <a:gd name="T28" fmla="*/ 430 w 457"/>
                  <a:gd name="T29" fmla="*/ 491 h 493"/>
                  <a:gd name="T30" fmla="*/ 392 w 457"/>
                  <a:gd name="T31" fmla="*/ 488 h 493"/>
                  <a:gd name="T32" fmla="*/ 356 w 457"/>
                  <a:gd name="T33" fmla="*/ 484 h 493"/>
                  <a:gd name="T34" fmla="*/ 333 w 457"/>
                  <a:gd name="T35" fmla="*/ 464 h 493"/>
                  <a:gd name="T36" fmla="*/ 315 w 457"/>
                  <a:gd name="T37" fmla="*/ 470 h 493"/>
                  <a:gd name="T38" fmla="*/ 308 w 457"/>
                  <a:gd name="T39" fmla="*/ 488 h 493"/>
                  <a:gd name="T40" fmla="*/ 284 w 457"/>
                  <a:gd name="T41" fmla="*/ 493 h 493"/>
                  <a:gd name="T42" fmla="*/ 271 w 457"/>
                  <a:gd name="T43" fmla="*/ 482 h 493"/>
                  <a:gd name="T44" fmla="*/ 279 w 457"/>
                  <a:gd name="T45" fmla="*/ 460 h 493"/>
                  <a:gd name="T46" fmla="*/ 303 w 457"/>
                  <a:gd name="T47" fmla="*/ 433 h 493"/>
                  <a:gd name="T48" fmla="*/ 306 w 457"/>
                  <a:gd name="T49" fmla="*/ 398 h 493"/>
                  <a:gd name="T50" fmla="*/ 294 w 457"/>
                  <a:gd name="T51" fmla="*/ 362 h 493"/>
                  <a:gd name="T52" fmla="*/ 270 w 457"/>
                  <a:gd name="T53" fmla="*/ 294 h 493"/>
                  <a:gd name="T54" fmla="*/ 238 w 457"/>
                  <a:gd name="T55" fmla="*/ 244 h 493"/>
                  <a:gd name="T56" fmla="*/ 207 w 457"/>
                  <a:gd name="T57" fmla="*/ 193 h 493"/>
                  <a:gd name="T58" fmla="*/ 175 w 457"/>
                  <a:gd name="T59" fmla="*/ 154 h 493"/>
                  <a:gd name="T60" fmla="*/ 130 w 457"/>
                  <a:gd name="T61" fmla="*/ 112 h 493"/>
                  <a:gd name="T62" fmla="*/ 80 w 457"/>
                  <a:gd name="T63" fmla="*/ 84 h 493"/>
                  <a:gd name="T64" fmla="*/ 12 w 457"/>
                  <a:gd name="T65" fmla="*/ 57 h 493"/>
                  <a:gd name="T66" fmla="*/ 0 w 457"/>
                  <a:gd name="T67" fmla="*/ 23 h 493"/>
                  <a:gd name="T68" fmla="*/ 21 w 457"/>
                  <a:gd name="T69" fmla="*/ 0 h 493"/>
                  <a:gd name="T70" fmla="*/ 53 w 457"/>
                  <a:gd name="T71" fmla="*/ 3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57" h="493">
                    <a:moveTo>
                      <a:pt x="53" y="3"/>
                    </a:moveTo>
                    <a:lnTo>
                      <a:pt x="80" y="5"/>
                    </a:lnTo>
                    <a:lnTo>
                      <a:pt x="118" y="23"/>
                    </a:lnTo>
                    <a:lnTo>
                      <a:pt x="161" y="62"/>
                    </a:lnTo>
                    <a:lnTo>
                      <a:pt x="208" y="116"/>
                    </a:lnTo>
                    <a:lnTo>
                      <a:pt x="261" y="190"/>
                    </a:lnTo>
                    <a:lnTo>
                      <a:pt x="302" y="271"/>
                    </a:lnTo>
                    <a:lnTo>
                      <a:pt x="324" y="365"/>
                    </a:lnTo>
                    <a:lnTo>
                      <a:pt x="347" y="421"/>
                    </a:lnTo>
                    <a:lnTo>
                      <a:pt x="360" y="452"/>
                    </a:lnTo>
                    <a:lnTo>
                      <a:pt x="388" y="460"/>
                    </a:lnTo>
                    <a:lnTo>
                      <a:pt x="428" y="460"/>
                    </a:lnTo>
                    <a:lnTo>
                      <a:pt x="448" y="461"/>
                    </a:lnTo>
                    <a:lnTo>
                      <a:pt x="457" y="484"/>
                    </a:lnTo>
                    <a:lnTo>
                      <a:pt x="430" y="491"/>
                    </a:lnTo>
                    <a:lnTo>
                      <a:pt x="392" y="488"/>
                    </a:lnTo>
                    <a:lnTo>
                      <a:pt x="356" y="484"/>
                    </a:lnTo>
                    <a:lnTo>
                      <a:pt x="333" y="464"/>
                    </a:lnTo>
                    <a:lnTo>
                      <a:pt x="315" y="470"/>
                    </a:lnTo>
                    <a:lnTo>
                      <a:pt x="308" y="488"/>
                    </a:lnTo>
                    <a:lnTo>
                      <a:pt x="284" y="493"/>
                    </a:lnTo>
                    <a:lnTo>
                      <a:pt x="271" y="482"/>
                    </a:lnTo>
                    <a:lnTo>
                      <a:pt x="279" y="460"/>
                    </a:lnTo>
                    <a:lnTo>
                      <a:pt x="303" y="433"/>
                    </a:lnTo>
                    <a:lnTo>
                      <a:pt x="306" y="398"/>
                    </a:lnTo>
                    <a:lnTo>
                      <a:pt x="294" y="362"/>
                    </a:lnTo>
                    <a:lnTo>
                      <a:pt x="270" y="294"/>
                    </a:lnTo>
                    <a:lnTo>
                      <a:pt x="238" y="244"/>
                    </a:lnTo>
                    <a:lnTo>
                      <a:pt x="207" y="193"/>
                    </a:lnTo>
                    <a:lnTo>
                      <a:pt x="175" y="154"/>
                    </a:lnTo>
                    <a:lnTo>
                      <a:pt x="130" y="112"/>
                    </a:lnTo>
                    <a:lnTo>
                      <a:pt x="80" y="84"/>
                    </a:lnTo>
                    <a:lnTo>
                      <a:pt x="12" y="57"/>
                    </a:lnTo>
                    <a:lnTo>
                      <a:pt x="0" y="23"/>
                    </a:lnTo>
                    <a:lnTo>
                      <a:pt x="21" y="0"/>
                    </a:ln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368" name="Freeform 24">
                <a:extLst>
                  <a:ext uri="{FF2B5EF4-FFF2-40B4-BE49-F238E27FC236}">
                    <a16:creationId xmlns:a16="http://schemas.microsoft.com/office/drawing/2014/main" id="{8D402454-E9B8-4843-3E1B-A4F8E4A8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3627"/>
                <a:ext cx="599" cy="359"/>
              </a:xfrm>
              <a:custGeom>
                <a:avLst/>
                <a:gdLst>
                  <a:gd name="T0" fmla="*/ 29 w 599"/>
                  <a:gd name="T1" fmla="*/ 247 h 359"/>
                  <a:gd name="T2" fmla="*/ 5 w 599"/>
                  <a:gd name="T3" fmla="*/ 264 h 359"/>
                  <a:gd name="T4" fmla="*/ 0 w 599"/>
                  <a:gd name="T5" fmla="*/ 292 h 359"/>
                  <a:gd name="T6" fmla="*/ 5 w 599"/>
                  <a:gd name="T7" fmla="*/ 341 h 359"/>
                  <a:gd name="T8" fmla="*/ 27 w 599"/>
                  <a:gd name="T9" fmla="*/ 359 h 359"/>
                  <a:gd name="T10" fmla="*/ 86 w 599"/>
                  <a:gd name="T11" fmla="*/ 345 h 359"/>
                  <a:gd name="T12" fmla="*/ 150 w 599"/>
                  <a:gd name="T13" fmla="*/ 306 h 359"/>
                  <a:gd name="T14" fmla="*/ 234 w 599"/>
                  <a:gd name="T15" fmla="*/ 259 h 359"/>
                  <a:gd name="T16" fmla="*/ 293 w 599"/>
                  <a:gd name="T17" fmla="*/ 232 h 359"/>
                  <a:gd name="T18" fmla="*/ 329 w 599"/>
                  <a:gd name="T19" fmla="*/ 227 h 359"/>
                  <a:gd name="T20" fmla="*/ 383 w 599"/>
                  <a:gd name="T21" fmla="*/ 224 h 359"/>
                  <a:gd name="T22" fmla="*/ 414 w 599"/>
                  <a:gd name="T23" fmla="*/ 220 h 359"/>
                  <a:gd name="T24" fmla="*/ 452 w 599"/>
                  <a:gd name="T25" fmla="*/ 197 h 359"/>
                  <a:gd name="T26" fmla="*/ 489 w 599"/>
                  <a:gd name="T27" fmla="*/ 186 h 359"/>
                  <a:gd name="T28" fmla="*/ 507 w 599"/>
                  <a:gd name="T29" fmla="*/ 186 h 359"/>
                  <a:gd name="T30" fmla="*/ 536 w 599"/>
                  <a:gd name="T31" fmla="*/ 186 h 359"/>
                  <a:gd name="T32" fmla="*/ 545 w 599"/>
                  <a:gd name="T33" fmla="*/ 173 h 359"/>
                  <a:gd name="T34" fmla="*/ 549 w 599"/>
                  <a:gd name="T35" fmla="*/ 136 h 359"/>
                  <a:gd name="T36" fmla="*/ 566 w 599"/>
                  <a:gd name="T37" fmla="*/ 97 h 359"/>
                  <a:gd name="T38" fmla="*/ 590 w 599"/>
                  <a:gd name="T39" fmla="*/ 59 h 359"/>
                  <a:gd name="T40" fmla="*/ 599 w 599"/>
                  <a:gd name="T41" fmla="*/ 41 h 359"/>
                  <a:gd name="T42" fmla="*/ 593 w 599"/>
                  <a:gd name="T43" fmla="*/ 18 h 359"/>
                  <a:gd name="T44" fmla="*/ 557 w 599"/>
                  <a:gd name="T45" fmla="*/ 0 h 359"/>
                  <a:gd name="T46" fmla="*/ 531 w 599"/>
                  <a:gd name="T47" fmla="*/ 5 h 359"/>
                  <a:gd name="T48" fmla="*/ 504 w 599"/>
                  <a:gd name="T49" fmla="*/ 86 h 359"/>
                  <a:gd name="T50" fmla="*/ 494 w 599"/>
                  <a:gd name="T51" fmla="*/ 150 h 359"/>
                  <a:gd name="T52" fmla="*/ 476 w 599"/>
                  <a:gd name="T53" fmla="*/ 159 h 359"/>
                  <a:gd name="T54" fmla="*/ 401 w 599"/>
                  <a:gd name="T55" fmla="*/ 165 h 359"/>
                  <a:gd name="T56" fmla="*/ 321 w 599"/>
                  <a:gd name="T57" fmla="*/ 173 h 359"/>
                  <a:gd name="T58" fmla="*/ 270 w 599"/>
                  <a:gd name="T59" fmla="*/ 170 h 359"/>
                  <a:gd name="T60" fmla="*/ 243 w 599"/>
                  <a:gd name="T61" fmla="*/ 182 h 359"/>
                  <a:gd name="T62" fmla="*/ 189 w 599"/>
                  <a:gd name="T63" fmla="*/ 200 h 359"/>
                  <a:gd name="T64" fmla="*/ 99 w 599"/>
                  <a:gd name="T65" fmla="*/ 227 h 359"/>
                  <a:gd name="T66" fmla="*/ 29 w 599"/>
                  <a:gd name="T67" fmla="*/ 247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99" h="359">
                    <a:moveTo>
                      <a:pt x="29" y="247"/>
                    </a:moveTo>
                    <a:lnTo>
                      <a:pt x="5" y="264"/>
                    </a:lnTo>
                    <a:lnTo>
                      <a:pt x="0" y="292"/>
                    </a:lnTo>
                    <a:lnTo>
                      <a:pt x="5" y="341"/>
                    </a:lnTo>
                    <a:lnTo>
                      <a:pt x="27" y="359"/>
                    </a:lnTo>
                    <a:lnTo>
                      <a:pt x="86" y="345"/>
                    </a:lnTo>
                    <a:lnTo>
                      <a:pt x="150" y="306"/>
                    </a:lnTo>
                    <a:lnTo>
                      <a:pt x="234" y="259"/>
                    </a:lnTo>
                    <a:lnTo>
                      <a:pt x="293" y="232"/>
                    </a:lnTo>
                    <a:lnTo>
                      <a:pt x="329" y="227"/>
                    </a:lnTo>
                    <a:lnTo>
                      <a:pt x="383" y="224"/>
                    </a:lnTo>
                    <a:lnTo>
                      <a:pt x="414" y="220"/>
                    </a:lnTo>
                    <a:lnTo>
                      <a:pt x="452" y="197"/>
                    </a:lnTo>
                    <a:lnTo>
                      <a:pt x="489" y="186"/>
                    </a:lnTo>
                    <a:lnTo>
                      <a:pt x="507" y="186"/>
                    </a:lnTo>
                    <a:lnTo>
                      <a:pt x="536" y="186"/>
                    </a:lnTo>
                    <a:lnTo>
                      <a:pt x="545" y="173"/>
                    </a:lnTo>
                    <a:lnTo>
                      <a:pt x="549" y="136"/>
                    </a:lnTo>
                    <a:lnTo>
                      <a:pt x="566" y="97"/>
                    </a:lnTo>
                    <a:lnTo>
                      <a:pt x="590" y="59"/>
                    </a:lnTo>
                    <a:lnTo>
                      <a:pt x="599" y="41"/>
                    </a:lnTo>
                    <a:lnTo>
                      <a:pt x="593" y="18"/>
                    </a:lnTo>
                    <a:lnTo>
                      <a:pt x="557" y="0"/>
                    </a:lnTo>
                    <a:lnTo>
                      <a:pt x="531" y="5"/>
                    </a:lnTo>
                    <a:lnTo>
                      <a:pt x="504" y="86"/>
                    </a:lnTo>
                    <a:lnTo>
                      <a:pt x="494" y="150"/>
                    </a:lnTo>
                    <a:lnTo>
                      <a:pt x="476" y="159"/>
                    </a:lnTo>
                    <a:lnTo>
                      <a:pt x="401" y="165"/>
                    </a:lnTo>
                    <a:lnTo>
                      <a:pt x="321" y="173"/>
                    </a:lnTo>
                    <a:lnTo>
                      <a:pt x="270" y="170"/>
                    </a:lnTo>
                    <a:lnTo>
                      <a:pt x="243" y="182"/>
                    </a:lnTo>
                    <a:lnTo>
                      <a:pt x="189" y="200"/>
                    </a:lnTo>
                    <a:lnTo>
                      <a:pt x="99" y="227"/>
                    </a:lnTo>
                    <a:lnTo>
                      <a:pt x="29" y="2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369" name="Freeform 25">
                <a:extLst>
                  <a:ext uri="{FF2B5EF4-FFF2-40B4-BE49-F238E27FC236}">
                    <a16:creationId xmlns:a16="http://schemas.microsoft.com/office/drawing/2014/main" id="{1AB75A38-EA4F-B5EA-DB67-E268069FA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" y="3569"/>
                <a:ext cx="488" cy="411"/>
              </a:xfrm>
              <a:custGeom>
                <a:avLst/>
                <a:gdLst>
                  <a:gd name="T0" fmla="*/ 18 w 488"/>
                  <a:gd name="T1" fmla="*/ 310 h 411"/>
                  <a:gd name="T2" fmla="*/ 0 w 488"/>
                  <a:gd name="T3" fmla="*/ 329 h 411"/>
                  <a:gd name="T4" fmla="*/ 0 w 488"/>
                  <a:gd name="T5" fmla="*/ 356 h 411"/>
                  <a:gd name="T6" fmla="*/ 12 w 488"/>
                  <a:gd name="T7" fmla="*/ 397 h 411"/>
                  <a:gd name="T8" fmla="*/ 35 w 488"/>
                  <a:gd name="T9" fmla="*/ 411 h 411"/>
                  <a:gd name="T10" fmla="*/ 85 w 488"/>
                  <a:gd name="T11" fmla="*/ 388 h 411"/>
                  <a:gd name="T12" fmla="*/ 136 w 488"/>
                  <a:gd name="T13" fmla="*/ 341 h 411"/>
                  <a:gd name="T14" fmla="*/ 202 w 488"/>
                  <a:gd name="T15" fmla="*/ 285 h 411"/>
                  <a:gd name="T16" fmla="*/ 249 w 488"/>
                  <a:gd name="T17" fmla="*/ 251 h 411"/>
                  <a:gd name="T18" fmla="*/ 281 w 488"/>
                  <a:gd name="T19" fmla="*/ 240 h 411"/>
                  <a:gd name="T20" fmla="*/ 328 w 488"/>
                  <a:gd name="T21" fmla="*/ 228 h 411"/>
                  <a:gd name="T22" fmla="*/ 355 w 488"/>
                  <a:gd name="T23" fmla="*/ 220 h 411"/>
                  <a:gd name="T24" fmla="*/ 384 w 488"/>
                  <a:gd name="T25" fmla="*/ 194 h 411"/>
                  <a:gd name="T26" fmla="*/ 416 w 488"/>
                  <a:gd name="T27" fmla="*/ 178 h 411"/>
                  <a:gd name="T28" fmla="*/ 431 w 488"/>
                  <a:gd name="T29" fmla="*/ 173 h 411"/>
                  <a:gd name="T30" fmla="*/ 457 w 488"/>
                  <a:gd name="T31" fmla="*/ 169 h 411"/>
                  <a:gd name="T32" fmla="*/ 462 w 488"/>
                  <a:gd name="T33" fmla="*/ 156 h 411"/>
                  <a:gd name="T34" fmla="*/ 461 w 488"/>
                  <a:gd name="T35" fmla="*/ 123 h 411"/>
                  <a:gd name="T36" fmla="*/ 469 w 488"/>
                  <a:gd name="T37" fmla="*/ 85 h 411"/>
                  <a:gd name="T38" fmla="*/ 483 w 488"/>
                  <a:gd name="T39" fmla="*/ 46 h 411"/>
                  <a:gd name="T40" fmla="*/ 488 w 488"/>
                  <a:gd name="T41" fmla="*/ 30 h 411"/>
                  <a:gd name="T42" fmla="*/ 479 w 488"/>
                  <a:gd name="T43" fmla="*/ 11 h 411"/>
                  <a:gd name="T44" fmla="*/ 443 w 488"/>
                  <a:gd name="T45" fmla="*/ 0 h 411"/>
                  <a:gd name="T46" fmla="*/ 422 w 488"/>
                  <a:gd name="T47" fmla="*/ 8 h 411"/>
                  <a:gd name="T48" fmla="*/ 411 w 488"/>
                  <a:gd name="T49" fmla="*/ 86 h 411"/>
                  <a:gd name="T50" fmla="*/ 413 w 488"/>
                  <a:gd name="T51" fmla="*/ 143 h 411"/>
                  <a:gd name="T52" fmla="*/ 400 w 488"/>
                  <a:gd name="T53" fmla="*/ 154 h 411"/>
                  <a:gd name="T54" fmla="*/ 333 w 488"/>
                  <a:gd name="T55" fmla="*/ 173 h 411"/>
                  <a:gd name="T56" fmla="*/ 264 w 488"/>
                  <a:gd name="T57" fmla="*/ 194 h 411"/>
                  <a:gd name="T58" fmla="*/ 218 w 488"/>
                  <a:gd name="T59" fmla="*/ 201 h 411"/>
                  <a:gd name="T60" fmla="*/ 197 w 488"/>
                  <a:gd name="T61" fmla="*/ 216 h 411"/>
                  <a:gd name="T62" fmla="*/ 152 w 488"/>
                  <a:gd name="T63" fmla="*/ 242 h 411"/>
                  <a:gd name="T64" fmla="*/ 76 w 488"/>
                  <a:gd name="T65" fmla="*/ 280 h 411"/>
                  <a:gd name="T66" fmla="*/ 18 w 488"/>
                  <a:gd name="T67" fmla="*/ 3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88" h="411">
                    <a:moveTo>
                      <a:pt x="18" y="310"/>
                    </a:moveTo>
                    <a:lnTo>
                      <a:pt x="0" y="329"/>
                    </a:lnTo>
                    <a:lnTo>
                      <a:pt x="0" y="356"/>
                    </a:lnTo>
                    <a:lnTo>
                      <a:pt x="12" y="397"/>
                    </a:lnTo>
                    <a:lnTo>
                      <a:pt x="35" y="411"/>
                    </a:lnTo>
                    <a:lnTo>
                      <a:pt x="85" y="388"/>
                    </a:lnTo>
                    <a:lnTo>
                      <a:pt x="136" y="341"/>
                    </a:lnTo>
                    <a:lnTo>
                      <a:pt x="202" y="285"/>
                    </a:lnTo>
                    <a:lnTo>
                      <a:pt x="249" y="251"/>
                    </a:lnTo>
                    <a:lnTo>
                      <a:pt x="281" y="240"/>
                    </a:lnTo>
                    <a:lnTo>
                      <a:pt x="328" y="228"/>
                    </a:lnTo>
                    <a:lnTo>
                      <a:pt x="355" y="220"/>
                    </a:lnTo>
                    <a:lnTo>
                      <a:pt x="384" y="194"/>
                    </a:lnTo>
                    <a:lnTo>
                      <a:pt x="416" y="178"/>
                    </a:lnTo>
                    <a:lnTo>
                      <a:pt x="431" y="173"/>
                    </a:lnTo>
                    <a:lnTo>
                      <a:pt x="457" y="169"/>
                    </a:lnTo>
                    <a:lnTo>
                      <a:pt x="462" y="156"/>
                    </a:lnTo>
                    <a:lnTo>
                      <a:pt x="461" y="123"/>
                    </a:lnTo>
                    <a:lnTo>
                      <a:pt x="469" y="85"/>
                    </a:lnTo>
                    <a:lnTo>
                      <a:pt x="483" y="46"/>
                    </a:lnTo>
                    <a:lnTo>
                      <a:pt x="488" y="30"/>
                    </a:lnTo>
                    <a:lnTo>
                      <a:pt x="479" y="11"/>
                    </a:lnTo>
                    <a:lnTo>
                      <a:pt x="443" y="0"/>
                    </a:lnTo>
                    <a:lnTo>
                      <a:pt x="422" y="8"/>
                    </a:lnTo>
                    <a:lnTo>
                      <a:pt x="411" y="86"/>
                    </a:lnTo>
                    <a:lnTo>
                      <a:pt x="413" y="143"/>
                    </a:lnTo>
                    <a:lnTo>
                      <a:pt x="400" y="154"/>
                    </a:lnTo>
                    <a:lnTo>
                      <a:pt x="333" y="173"/>
                    </a:lnTo>
                    <a:lnTo>
                      <a:pt x="264" y="194"/>
                    </a:lnTo>
                    <a:lnTo>
                      <a:pt x="218" y="201"/>
                    </a:lnTo>
                    <a:lnTo>
                      <a:pt x="197" y="216"/>
                    </a:lnTo>
                    <a:lnTo>
                      <a:pt x="152" y="242"/>
                    </a:lnTo>
                    <a:lnTo>
                      <a:pt x="76" y="280"/>
                    </a:lnTo>
                    <a:lnTo>
                      <a:pt x="18" y="3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57370" name="Group 26">
            <a:extLst>
              <a:ext uri="{FF2B5EF4-FFF2-40B4-BE49-F238E27FC236}">
                <a16:creationId xmlns:a16="http://schemas.microsoft.com/office/drawing/2014/main" id="{A6836036-B1EE-5886-028E-2DDC63BA8638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601913"/>
            <a:ext cx="3265488" cy="2882900"/>
            <a:chOff x="2928" y="1728"/>
            <a:chExt cx="2057" cy="1756"/>
          </a:xfrm>
        </p:grpSpPr>
        <p:sp>
          <p:nvSpPr>
            <p:cNvPr id="57371" name="Freeform 27">
              <a:extLst>
                <a:ext uri="{FF2B5EF4-FFF2-40B4-BE49-F238E27FC236}">
                  <a16:creationId xmlns:a16="http://schemas.microsoft.com/office/drawing/2014/main" id="{5ED10BA8-4C72-C5B6-90B7-10DCF5953E44}"/>
                </a:ext>
              </a:extLst>
            </p:cNvPr>
            <p:cNvSpPr>
              <a:spLocks/>
            </p:cNvSpPr>
            <p:nvPr/>
          </p:nvSpPr>
          <p:spPr bwMode="auto">
            <a:xfrm rot="18031644">
              <a:off x="3783" y="2220"/>
              <a:ext cx="514" cy="164"/>
            </a:xfrm>
            <a:custGeom>
              <a:avLst/>
              <a:gdLst>
                <a:gd name="T0" fmla="*/ 125 w 935"/>
                <a:gd name="T1" fmla="*/ 74 h 299"/>
                <a:gd name="T2" fmla="*/ 185 w 935"/>
                <a:gd name="T3" fmla="*/ 24 h 299"/>
                <a:gd name="T4" fmla="*/ 221 w 935"/>
                <a:gd name="T5" fmla="*/ 72 h 299"/>
                <a:gd name="T6" fmla="*/ 292 w 935"/>
                <a:gd name="T7" fmla="*/ 52 h 299"/>
                <a:gd name="T8" fmla="*/ 300 w 935"/>
                <a:gd name="T9" fmla="*/ 150 h 299"/>
                <a:gd name="T10" fmla="*/ 365 w 935"/>
                <a:gd name="T11" fmla="*/ 83 h 299"/>
                <a:gd name="T12" fmla="*/ 390 w 935"/>
                <a:gd name="T13" fmla="*/ 113 h 299"/>
                <a:gd name="T14" fmla="*/ 412 w 935"/>
                <a:gd name="T15" fmla="*/ 201 h 299"/>
                <a:gd name="T16" fmla="*/ 474 w 935"/>
                <a:gd name="T17" fmla="*/ 140 h 299"/>
                <a:gd name="T18" fmla="*/ 516 w 935"/>
                <a:gd name="T19" fmla="*/ 201 h 299"/>
                <a:gd name="T20" fmla="*/ 537 w 935"/>
                <a:gd name="T21" fmla="*/ 227 h 299"/>
                <a:gd name="T22" fmla="*/ 597 w 935"/>
                <a:gd name="T23" fmla="*/ 172 h 299"/>
                <a:gd name="T24" fmla="*/ 635 w 935"/>
                <a:gd name="T25" fmla="*/ 183 h 299"/>
                <a:gd name="T26" fmla="*/ 657 w 935"/>
                <a:gd name="T27" fmla="*/ 257 h 299"/>
                <a:gd name="T28" fmla="*/ 708 w 935"/>
                <a:gd name="T29" fmla="*/ 218 h 299"/>
                <a:gd name="T30" fmla="*/ 761 w 935"/>
                <a:gd name="T31" fmla="*/ 173 h 299"/>
                <a:gd name="T32" fmla="*/ 801 w 935"/>
                <a:gd name="T33" fmla="*/ 233 h 299"/>
                <a:gd name="T34" fmla="*/ 839 w 935"/>
                <a:gd name="T35" fmla="*/ 229 h 299"/>
                <a:gd name="T36" fmla="*/ 888 w 935"/>
                <a:gd name="T37" fmla="*/ 218 h 299"/>
                <a:gd name="T38" fmla="*/ 930 w 935"/>
                <a:gd name="T39" fmla="*/ 271 h 299"/>
                <a:gd name="T40" fmla="*/ 864 w 935"/>
                <a:gd name="T41" fmla="*/ 251 h 299"/>
                <a:gd name="T42" fmla="*/ 810 w 935"/>
                <a:gd name="T43" fmla="*/ 284 h 299"/>
                <a:gd name="T44" fmla="*/ 773 w 935"/>
                <a:gd name="T45" fmla="*/ 262 h 299"/>
                <a:gd name="T46" fmla="*/ 697 w 935"/>
                <a:gd name="T47" fmla="*/ 279 h 299"/>
                <a:gd name="T48" fmla="*/ 659 w 935"/>
                <a:gd name="T49" fmla="*/ 299 h 299"/>
                <a:gd name="T50" fmla="*/ 630 w 935"/>
                <a:gd name="T51" fmla="*/ 271 h 299"/>
                <a:gd name="T52" fmla="*/ 599 w 935"/>
                <a:gd name="T53" fmla="*/ 210 h 299"/>
                <a:gd name="T54" fmla="*/ 516 w 935"/>
                <a:gd name="T55" fmla="*/ 271 h 299"/>
                <a:gd name="T56" fmla="*/ 488 w 935"/>
                <a:gd name="T57" fmla="*/ 245 h 299"/>
                <a:gd name="T58" fmla="*/ 458 w 935"/>
                <a:gd name="T59" fmla="*/ 190 h 299"/>
                <a:gd name="T60" fmla="*/ 379 w 935"/>
                <a:gd name="T61" fmla="*/ 257 h 299"/>
                <a:gd name="T62" fmla="*/ 354 w 935"/>
                <a:gd name="T63" fmla="*/ 240 h 299"/>
                <a:gd name="T64" fmla="*/ 363 w 935"/>
                <a:gd name="T65" fmla="*/ 144 h 299"/>
                <a:gd name="T66" fmla="*/ 325 w 935"/>
                <a:gd name="T67" fmla="*/ 172 h 299"/>
                <a:gd name="T68" fmla="*/ 254 w 935"/>
                <a:gd name="T69" fmla="*/ 210 h 299"/>
                <a:gd name="T70" fmla="*/ 254 w 935"/>
                <a:gd name="T71" fmla="*/ 146 h 299"/>
                <a:gd name="T72" fmla="*/ 207 w 935"/>
                <a:gd name="T73" fmla="*/ 133 h 299"/>
                <a:gd name="T74" fmla="*/ 123 w 935"/>
                <a:gd name="T75" fmla="*/ 144 h 299"/>
                <a:gd name="T76" fmla="*/ 69 w 935"/>
                <a:gd name="T77" fmla="*/ 79 h 299"/>
                <a:gd name="T78" fmla="*/ 0 w 935"/>
                <a:gd name="T79" fmla="*/ 1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5" h="299">
                  <a:moveTo>
                    <a:pt x="25" y="0"/>
                  </a:moveTo>
                  <a:lnTo>
                    <a:pt x="125" y="74"/>
                  </a:lnTo>
                  <a:lnTo>
                    <a:pt x="153" y="72"/>
                  </a:lnTo>
                  <a:lnTo>
                    <a:pt x="185" y="24"/>
                  </a:lnTo>
                  <a:lnTo>
                    <a:pt x="218" y="50"/>
                  </a:lnTo>
                  <a:lnTo>
                    <a:pt x="221" y="72"/>
                  </a:lnTo>
                  <a:lnTo>
                    <a:pt x="260" y="33"/>
                  </a:lnTo>
                  <a:lnTo>
                    <a:pt x="292" y="52"/>
                  </a:lnTo>
                  <a:lnTo>
                    <a:pt x="289" y="161"/>
                  </a:lnTo>
                  <a:lnTo>
                    <a:pt x="300" y="150"/>
                  </a:lnTo>
                  <a:lnTo>
                    <a:pt x="352" y="89"/>
                  </a:lnTo>
                  <a:lnTo>
                    <a:pt x="365" y="83"/>
                  </a:lnTo>
                  <a:lnTo>
                    <a:pt x="385" y="94"/>
                  </a:lnTo>
                  <a:lnTo>
                    <a:pt x="390" y="113"/>
                  </a:lnTo>
                  <a:lnTo>
                    <a:pt x="396" y="212"/>
                  </a:lnTo>
                  <a:lnTo>
                    <a:pt x="412" y="201"/>
                  </a:lnTo>
                  <a:lnTo>
                    <a:pt x="461" y="144"/>
                  </a:lnTo>
                  <a:lnTo>
                    <a:pt x="474" y="140"/>
                  </a:lnTo>
                  <a:lnTo>
                    <a:pt x="494" y="150"/>
                  </a:lnTo>
                  <a:lnTo>
                    <a:pt x="516" y="201"/>
                  </a:lnTo>
                  <a:lnTo>
                    <a:pt x="516" y="223"/>
                  </a:lnTo>
                  <a:lnTo>
                    <a:pt x="537" y="227"/>
                  </a:lnTo>
                  <a:lnTo>
                    <a:pt x="548" y="218"/>
                  </a:lnTo>
                  <a:lnTo>
                    <a:pt x="597" y="172"/>
                  </a:lnTo>
                  <a:lnTo>
                    <a:pt x="615" y="166"/>
                  </a:lnTo>
                  <a:lnTo>
                    <a:pt x="635" y="183"/>
                  </a:lnTo>
                  <a:lnTo>
                    <a:pt x="643" y="218"/>
                  </a:lnTo>
                  <a:lnTo>
                    <a:pt x="657" y="257"/>
                  </a:lnTo>
                  <a:lnTo>
                    <a:pt x="670" y="257"/>
                  </a:lnTo>
                  <a:lnTo>
                    <a:pt x="708" y="218"/>
                  </a:lnTo>
                  <a:lnTo>
                    <a:pt x="744" y="177"/>
                  </a:lnTo>
                  <a:lnTo>
                    <a:pt x="761" y="173"/>
                  </a:lnTo>
                  <a:lnTo>
                    <a:pt x="782" y="177"/>
                  </a:lnTo>
                  <a:lnTo>
                    <a:pt x="801" y="233"/>
                  </a:lnTo>
                  <a:lnTo>
                    <a:pt x="817" y="240"/>
                  </a:lnTo>
                  <a:lnTo>
                    <a:pt x="839" y="229"/>
                  </a:lnTo>
                  <a:lnTo>
                    <a:pt x="866" y="212"/>
                  </a:lnTo>
                  <a:lnTo>
                    <a:pt x="888" y="218"/>
                  </a:lnTo>
                  <a:lnTo>
                    <a:pt x="935" y="260"/>
                  </a:lnTo>
                  <a:lnTo>
                    <a:pt x="930" y="271"/>
                  </a:lnTo>
                  <a:lnTo>
                    <a:pt x="893" y="284"/>
                  </a:lnTo>
                  <a:lnTo>
                    <a:pt x="864" y="251"/>
                  </a:lnTo>
                  <a:lnTo>
                    <a:pt x="850" y="255"/>
                  </a:lnTo>
                  <a:lnTo>
                    <a:pt x="810" y="284"/>
                  </a:lnTo>
                  <a:lnTo>
                    <a:pt x="788" y="279"/>
                  </a:lnTo>
                  <a:lnTo>
                    <a:pt x="773" y="262"/>
                  </a:lnTo>
                  <a:lnTo>
                    <a:pt x="755" y="212"/>
                  </a:lnTo>
                  <a:lnTo>
                    <a:pt x="697" y="279"/>
                  </a:lnTo>
                  <a:lnTo>
                    <a:pt x="679" y="299"/>
                  </a:lnTo>
                  <a:lnTo>
                    <a:pt x="659" y="299"/>
                  </a:lnTo>
                  <a:lnTo>
                    <a:pt x="635" y="290"/>
                  </a:lnTo>
                  <a:lnTo>
                    <a:pt x="630" y="271"/>
                  </a:lnTo>
                  <a:lnTo>
                    <a:pt x="608" y="210"/>
                  </a:lnTo>
                  <a:lnTo>
                    <a:pt x="599" y="210"/>
                  </a:lnTo>
                  <a:lnTo>
                    <a:pt x="545" y="266"/>
                  </a:lnTo>
                  <a:lnTo>
                    <a:pt x="516" y="271"/>
                  </a:lnTo>
                  <a:lnTo>
                    <a:pt x="496" y="266"/>
                  </a:lnTo>
                  <a:lnTo>
                    <a:pt x="488" y="245"/>
                  </a:lnTo>
                  <a:lnTo>
                    <a:pt x="472" y="196"/>
                  </a:lnTo>
                  <a:lnTo>
                    <a:pt x="458" y="190"/>
                  </a:lnTo>
                  <a:lnTo>
                    <a:pt x="414" y="244"/>
                  </a:lnTo>
                  <a:lnTo>
                    <a:pt x="379" y="257"/>
                  </a:lnTo>
                  <a:lnTo>
                    <a:pt x="365" y="255"/>
                  </a:lnTo>
                  <a:lnTo>
                    <a:pt x="354" y="240"/>
                  </a:lnTo>
                  <a:lnTo>
                    <a:pt x="359" y="179"/>
                  </a:lnTo>
                  <a:lnTo>
                    <a:pt x="363" y="144"/>
                  </a:lnTo>
                  <a:lnTo>
                    <a:pt x="352" y="138"/>
                  </a:lnTo>
                  <a:lnTo>
                    <a:pt x="325" y="172"/>
                  </a:lnTo>
                  <a:lnTo>
                    <a:pt x="281" y="207"/>
                  </a:lnTo>
                  <a:lnTo>
                    <a:pt x="254" y="210"/>
                  </a:lnTo>
                  <a:lnTo>
                    <a:pt x="243" y="188"/>
                  </a:lnTo>
                  <a:lnTo>
                    <a:pt x="254" y="146"/>
                  </a:lnTo>
                  <a:lnTo>
                    <a:pt x="261" y="89"/>
                  </a:lnTo>
                  <a:lnTo>
                    <a:pt x="207" y="133"/>
                  </a:lnTo>
                  <a:lnTo>
                    <a:pt x="151" y="161"/>
                  </a:lnTo>
                  <a:lnTo>
                    <a:pt x="123" y="144"/>
                  </a:lnTo>
                  <a:lnTo>
                    <a:pt x="123" y="107"/>
                  </a:lnTo>
                  <a:lnTo>
                    <a:pt x="69" y="79"/>
                  </a:lnTo>
                  <a:lnTo>
                    <a:pt x="16" y="39"/>
                  </a:lnTo>
                  <a:lnTo>
                    <a:pt x="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372" name="Freeform 28">
              <a:extLst>
                <a:ext uri="{FF2B5EF4-FFF2-40B4-BE49-F238E27FC236}">
                  <a16:creationId xmlns:a16="http://schemas.microsoft.com/office/drawing/2014/main" id="{041426C8-4FDC-687F-4F2C-C63101327D1C}"/>
                </a:ext>
              </a:extLst>
            </p:cNvPr>
            <p:cNvSpPr>
              <a:spLocks/>
            </p:cNvSpPr>
            <p:nvPr/>
          </p:nvSpPr>
          <p:spPr bwMode="auto">
            <a:xfrm rot="2090987">
              <a:off x="3562" y="2230"/>
              <a:ext cx="514" cy="164"/>
            </a:xfrm>
            <a:custGeom>
              <a:avLst/>
              <a:gdLst>
                <a:gd name="T0" fmla="*/ 125 w 935"/>
                <a:gd name="T1" fmla="*/ 74 h 299"/>
                <a:gd name="T2" fmla="*/ 185 w 935"/>
                <a:gd name="T3" fmla="*/ 24 h 299"/>
                <a:gd name="T4" fmla="*/ 221 w 935"/>
                <a:gd name="T5" fmla="*/ 72 h 299"/>
                <a:gd name="T6" fmla="*/ 292 w 935"/>
                <a:gd name="T7" fmla="*/ 52 h 299"/>
                <a:gd name="T8" fmla="*/ 300 w 935"/>
                <a:gd name="T9" fmla="*/ 150 h 299"/>
                <a:gd name="T10" fmla="*/ 365 w 935"/>
                <a:gd name="T11" fmla="*/ 83 h 299"/>
                <a:gd name="T12" fmla="*/ 390 w 935"/>
                <a:gd name="T13" fmla="*/ 113 h 299"/>
                <a:gd name="T14" fmla="*/ 412 w 935"/>
                <a:gd name="T15" fmla="*/ 201 h 299"/>
                <a:gd name="T16" fmla="*/ 474 w 935"/>
                <a:gd name="T17" fmla="*/ 140 h 299"/>
                <a:gd name="T18" fmla="*/ 516 w 935"/>
                <a:gd name="T19" fmla="*/ 201 h 299"/>
                <a:gd name="T20" fmla="*/ 537 w 935"/>
                <a:gd name="T21" fmla="*/ 227 h 299"/>
                <a:gd name="T22" fmla="*/ 597 w 935"/>
                <a:gd name="T23" fmla="*/ 172 h 299"/>
                <a:gd name="T24" fmla="*/ 635 w 935"/>
                <a:gd name="T25" fmla="*/ 183 h 299"/>
                <a:gd name="T26" fmla="*/ 657 w 935"/>
                <a:gd name="T27" fmla="*/ 257 h 299"/>
                <a:gd name="T28" fmla="*/ 708 w 935"/>
                <a:gd name="T29" fmla="*/ 218 h 299"/>
                <a:gd name="T30" fmla="*/ 761 w 935"/>
                <a:gd name="T31" fmla="*/ 173 h 299"/>
                <a:gd name="T32" fmla="*/ 801 w 935"/>
                <a:gd name="T33" fmla="*/ 233 h 299"/>
                <a:gd name="T34" fmla="*/ 839 w 935"/>
                <a:gd name="T35" fmla="*/ 229 h 299"/>
                <a:gd name="T36" fmla="*/ 888 w 935"/>
                <a:gd name="T37" fmla="*/ 218 h 299"/>
                <a:gd name="T38" fmla="*/ 930 w 935"/>
                <a:gd name="T39" fmla="*/ 271 h 299"/>
                <a:gd name="T40" fmla="*/ 864 w 935"/>
                <a:gd name="T41" fmla="*/ 251 h 299"/>
                <a:gd name="T42" fmla="*/ 810 w 935"/>
                <a:gd name="T43" fmla="*/ 284 h 299"/>
                <a:gd name="T44" fmla="*/ 773 w 935"/>
                <a:gd name="T45" fmla="*/ 262 h 299"/>
                <a:gd name="T46" fmla="*/ 697 w 935"/>
                <a:gd name="T47" fmla="*/ 279 h 299"/>
                <a:gd name="T48" fmla="*/ 659 w 935"/>
                <a:gd name="T49" fmla="*/ 299 h 299"/>
                <a:gd name="T50" fmla="*/ 630 w 935"/>
                <a:gd name="T51" fmla="*/ 271 h 299"/>
                <a:gd name="T52" fmla="*/ 599 w 935"/>
                <a:gd name="T53" fmla="*/ 210 h 299"/>
                <a:gd name="T54" fmla="*/ 516 w 935"/>
                <a:gd name="T55" fmla="*/ 271 h 299"/>
                <a:gd name="T56" fmla="*/ 488 w 935"/>
                <a:gd name="T57" fmla="*/ 245 h 299"/>
                <a:gd name="T58" fmla="*/ 458 w 935"/>
                <a:gd name="T59" fmla="*/ 190 h 299"/>
                <a:gd name="T60" fmla="*/ 379 w 935"/>
                <a:gd name="T61" fmla="*/ 257 h 299"/>
                <a:gd name="T62" fmla="*/ 354 w 935"/>
                <a:gd name="T63" fmla="*/ 240 h 299"/>
                <a:gd name="T64" fmla="*/ 363 w 935"/>
                <a:gd name="T65" fmla="*/ 144 h 299"/>
                <a:gd name="T66" fmla="*/ 325 w 935"/>
                <a:gd name="T67" fmla="*/ 172 h 299"/>
                <a:gd name="T68" fmla="*/ 254 w 935"/>
                <a:gd name="T69" fmla="*/ 210 h 299"/>
                <a:gd name="T70" fmla="*/ 254 w 935"/>
                <a:gd name="T71" fmla="*/ 146 h 299"/>
                <a:gd name="T72" fmla="*/ 207 w 935"/>
                <a:gd name="T73" fmla="*/ 133 h 299"/>
                <a:gd name="T74" fmla="*/ 123 w 935"/>
                <a:gd name="T75" fmla="*/ 144 h 299"/>
                <a:gd name="T76" fmla="*/ 69 w 935"/>
                <a:gd name="T77" fmla="*/ 79 h 299"/>
                <a:gd name="T78" fmla="*/ 0 w 935"/>
                <a:gd name="T79" fmla="*/ 1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5" h="299">
                  <a:moveTo>
                    <a:pt x="25" y="0"/>
                  </a:moveTo>
                  <a:lnTo>
                    <a:pt x="125" y="74"/>
                  </a:lnTo>
                  <a:lnTo>
                    <a:pt x="153" y="72"/>
                  </a:lnTo>
                  <a:lnTo>
                    <a:pt x="185" y="24"/>
                  </a:lnTo>
                  <a:lnTo>
                    <a:pt x="218" y="50"/>
                  </a:lnTo>
                  <a:lnTo>
                    <a:pt x="221" y="72"/>
                  </a:lnTo>
                  <a:lnTo>
                    <a:pt x="260" y="33"/>
                  </a:lnTo>
                  <a:lnTo>
                    <a:pt x="292" y="52"/>
                  </a:lnTo>
                  <a:lnTo>
                    <a:pt x="289" y="161"/>
                  </a:lnTo>
                  <a:lnTo>
                    <a:pt x="300" y="150"/>
                  </a:lnTo>
                  <a:lnTo>
                    <a:pt x="352" y="89"/>
                  </a:lnTo>
                  <a:lnTo>
                    <a:pt x="365" y="83"/>
                  </a:lnTo>
                  <a:lnTo>
                    <a:pt x="385" y="94"/>
                  </a:lnTo>
                  <a:lnTo>
                    <a:pt x="390" y="113"/>
                  </a:lnTo>
                  <a:lnTo>
                    <a:pt x="396" y="212"/>
                  </a:lnTo>
                  <a:lnTo>
                    <a:pt x="412" y="201"/>
                  </a:lnTo>
                  <a:lnTo>
                    <a:pt x="461" y="144"/>
                  </a:lnTo>
                  <a:lnTo>
                    <a:pt x="474" y="140"/>
                  </a:lnTo>
                  <a:lnTo>
                    <a:pt x="494" y="150"/>
                  </a:lnTo>
                  <a:lnTo>
                    <a:pt x="516" y="201"/>
                  </a:lnTo>
                  <a:lnTo>
                    <a:pt x="516" y="223"/>
                  </a:lnTo>
                  <a:lnTo>
                    <a:pt x="537" y="227"/>
                  </a:lnTo>
                  <a:lnTo>
                    <a:pt x="548" y="218"/>
                  </a:lnTo>
                  <a:lnTo>
                    <a:pt x="597" y="172"/>
                  </a:lnTo>
                  <a:lnTo>
                    <a:pt x="615" y="166"/>
                  </a:lnTo>
                  <a:lnTo>
                    <a:pt x="635" y="183"/>
                  </a:lnTo>
                  <a:lnTo>
                    <a:pt x="643" y="218"/>
                  </a:lnTo>
                  <a:lnTo>
                    <a:pt x="657" y="257"/>
                  </a:lnTo>
                  <a:lnTo>
                    <a:pt x="670" y="257"/>
                  </a:lnTo>
                  <a:lnTo>
                    <a:pt x="708" y="218"/>
                  </a:lnTo>
                  <a:lnTo>
                    <a:pt x="744" y="177"/>
                  </a:lnTo>
                  <a:lnTo>
                    <a:pt x="761" y="173"/>
                  </a:lnTo>
                  <a:lnTo>
                    <a:pt x="782" y="177"/>
                  </a:lnTo>
                  <a:lnTo>
                    <a:pt x="801" y="233"/>
                  </a:lnTo>
                  <a:lnTo>
                    <a:pt x="817" y="240"/>
                  </a:lnTo>
                  <a:lnTo>
                    <a:pt x="839" y="229"/>
                  </a:lnTo>
                  <a:lnTo>
                    <a:pt x="866" y="212"/>
                  </a:lnTo>
                  <a:lnTo>
                    <a:pt x="888" y="218"/>
                  </a:lnTo>
                  <a:lnTo>
                    <a:pt x="935" y="260"/>
                  </a:lnTo>
                  <a:lnTo>
                    <a:pt x="930" y="271"/>
                  </a:lnTo>
                  <a:lnTo>
                    <a:pt x="893" y="284"/>
                  </a:lnTo>
                  <a:lnTo>
                    <a:pt x="864" y="251"/>
                  </a:lnTo>
                  <a:lnTo>
                    <a:pt x="850" y="255"/>
                  </a:lnTo>
                  <a:lnTo>
                    <a:pt x="810" y="284"/>
                  </a:lnTo>
                  <a:lnTo>
                    <a:pt x="788" y="279"/>
                  </a:lnTo>
                  <a:lnTo>
                    <a:pt x="773" y="262"/>
                  </a:lnTo>
                  <a:lnTo>
                    <a:pt x="755" y="212"/>
                  </a:lnTo>
                  <a:lnTo>
                    <a:pt x="697" y="279"/>
                  </a:lnTo>
                  <a:lnTo>
                    <a:pt x="679" y="299"/>
                  </a:lnTo>
                  <a:lnTo>
                    <a:pt x="659" y="299"/>
                  </a:lnTo>
                  <a:lnTo>
                    <a:pt x="635" y="290"/>
                  </a:lnTo>
                  <a:lnTo>
                    <a:pt x="630" y="271"/>
                  </a:lnTo>
                  <a:lnTo>
                    <a:pt x="608" y="210"/>
                  </a:lnTo>
                  <a:lnTo>
                    <a:pt x="599" y="210"/>
                  </a:lnTo>
                  <a:lnTo>
                    <a:pt x="545" y="266"/>
                  </a:lnTo>
                  <a:lnTo>
                    <a:pt x="516" y="271"/>
                  </a:lnTo>
                  <a:lnTo>
                    <a:pt x="496" y="266"/>
                  </a:lnTo>
                  <a:lnTo>
                    <a:pt x="488" y="245"/>
                  </a:lnTo>
                  <a:lnTo>
                    <a:pt x="472" y="196"/>
                  </a:lnTo>
                  <a:lnTo>
                    <a:pt x="458" y="190"/>
                  </a:lnTo>
                  <a:lnTo>
                    <a:pt x="414" y="244"/>
                  </a:lnTo>
                  <a:lnTo>
                    <a:pt x="379" y="257"/>
                  </a:lnTo>
                  <a:lnTo>
                    <a:pt x="365" y="255"/>
                  </a:lnTo>
                  <a:lnTo>
                    <a:pt x="354" y="240"/>
                  </a:lnTo>
                  <a:lnTo>
                    <a:pt x="359" y="179"/>
                  </a:lnTo>
                  <a:lnTo>
                    <a:pt x="363" y="144"/>
                  </a:lnTo>
                  <a:lnTo>
                    <a:pt x="352" y="138"/>
                  </a:lnTo>
                  <a:lnTo>
                    <a:pt x="325" y="172"/>
                  </a:lnTo>
                  <a:lnTo>
                    <a:pt x="281" y="207"/>
                  </a:lnTo>
                  <a:lnTo>
                    <a:pt x="254" y="210"/>
                  </a:lnTo>
                  <a:lnTo>
                    <a:pt x="243" y="188"/>
                  </a:lnTo>
                  <a:lnTo>
                    <a:pt x="254" y="146"/>
                  </a:lnTo>
                  <a:lnTo>
                    <a:pt x="261" y="89"/>
                  </a:lnTo>
                  <a:lnTo>
                    <a:pt x="207" y="133"/>
                  </a:lnTo>
                  <a:lnTo>
                    <a:pt x="151" y="161"/>
                  </a:lnTo>
                  <a:lnTo>
                    <a:pt x="123" y="144"/>
                  </a:lnTo>
                  <a:lnTo>
                    <a:pt x="123" y="107"/>
                  </a:lnTo>
                  <a:lnTo>
                    <a:pt x="69" y="79"/>
                  </a:lnTo>
                  <a:lnTo>
                    <a:pt x="16" y="39"/>
                  </a:lnTo>
                  <a:lnTo>
                    <a:pt x="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373" name="Freeform 29">
              <a:extLst>
                <a:ext uri="{FF2B5EF4-FFF2-40B4-BE49-F238E27FC236}">
                  <a16:creationId xmlns:a16="http://schemas.microsoft.com/office/drawing/2014/main" id="{131F7EC7-1841-502E-7045-CEAC08C028CE}"/>
                </a:ext>
              </a:extLst>
            </p:cNvPr>
            <p:cNvSpPr>
              <a:spLocks/>
            </p:cNvSpPr>
            <p:nvPr/>
          </p:nvSpPr>
          <p:spPr bwMode="auto">
            <a:xfrm rot="-3611767">
              <a:off x="3404" y="2704"/>
              <a:ext cx="514" cy="165"/>
            </a:xfrm>
            <a:custGeom>
              <a:avLst/>
              <a:gdLst>
                <a:gd name="T0" fmla="*/ 125 w 935"/>
                <a:gd name="T1" fmla="*/ 74 h 299"/>
                <a:gd name="T2" fmla="*/ 185 w 935"/>
                <a:gd name="T3" fmla="*/ 24 h 299"/>
                <a:gd name="T4" fmla="*/ 221 w 935"/>
                <a:gd name="T5" fmla="*/ 72 h 299"/>
                <a:gd name="T6" fmla="*/ 292 w 935"/>
                <a:gd name="T7" fmla="*/ 52 h 299"/>
                <a:gd name="T8" fmla="*/ 300 w 935"/>
                <a:gd name="T9" fmla="*/ 150 h 299"/>
                <a:gd name="T10" fmla="*/ 365 w 935"/>
                <a:gd name="T11" fmla="*/ 83 h 299"/>
                <a:gd name="T12" fmla="*/ 390 w 935"/>
                <a:gd name="T13" fmla="*/ 113 h 299"/>
                <a:gd name="T14" fmla="*/ 412 w 935"/>
                <a:gd name="T15" fmla="*/ 201 h 299"/>
                <a:gd name="T16" fmla="*/ 474 w 935"/>
                <a:gd name="T17" fmla="*/ 140 h 299"/>
                <a:gd name="T18" fmla="*/ 516 w 935"/>
                <a:gd name="T19" fmla="*/ 201 h 299"/>
                <a:gd name="T20" fmla="*/ 537 w 935"/>
                <a:gd name="T21" fmla="*/ 227 h 299"/>
                <a:gd name="T22" fmla="*/ 597 w 935"/>
                <a:gd name="T23" fmla="*/ 172 h 299"/>
                <a:gd name="T24" fmla="*/ 635 w 935"/>
                <a:gd name="T25" fmla="*/ 183 h 299"/>
                <a:gd name="T26" fmla="*/ 657 w 935"/>
                <a:gd name="T27" fmla="*/ 257 h 299"/>
                <a:gd name="T28" fmla="*/ 708 w 935"/>
                <a:gd name="T29" fmla="*/ 218 h 299"/>
                <a:gd name="T30" fmla="*/ 761 w 935"/>
                <a:gd name="T31" fmla="*/ 173 h 299"/>
                <a:gd name="T32" fmla="*/ 801 w 935"/>
                <a:gd name="T33" fmla="*/ 233 h 299"/>
                <a:gd name="T34" fmla="*/ 839 w 935"/>
                <a:gd name="T35" fmla="*/ 229 h 299"/>
                <a:gd name="T36" fmla="*/ 888 w 935"/>
                <a:gd name="T37" fmla="*/ 218 h 299"/>
                <a:gd name="T38" fmla="*/ 930 w 935"/>
                <a:gd name="T39" fmla="*/ 271 h 299"/>
                <a:gd name="T40" fmla="*/ 864 w 935"/>
                <a:gd name="T41" fmla="*/ 251 h 299"/>
                <a:gd name="T42" fmla="*/ 810 w 935"/>
                <a:gd name="T43" fmla="*/ 284 h 299"/>
                <a:gd name="T44" fmla="*/ 773 w 935"/>
                <a:gd name="T45" fmla="*/ 262 h 299"/>
                <a:gd name="T46" fmla="*/ 697 w 935"/>
                <a:gd name="T47" fmla="*/ 279 h 299"/>
                <a:gd name="T48" fmla="*/ 659 w 935"/>
                <a:gd name="T49" fmla="*/ 299 h 299"/>
                <a:gd name="T50" fmla="*/ 630 w 935"/>
                <a:gd name="T51" fmla="*/ 271 h 299"/>
                <a:gd name="T52" fmla="*/ 599 w 935"/>
                <a:gd name="T53" fmla="*/ 210 h 299"/>
                <a:gd name="T54" fmla="*/ 516 w 935"/>
                <a:gd name="T55" fmla="*/ 271 h 299"/>
                <a:gd name="T56" fmla="*/ 488 w 935"/>
                <a:gd name="T57" fmla="*/ 245 h 299"/>
                <a:gd name="T58" fmla="*/ 458 w 935"/>
                <a:gd name="T59" fmla="*/ 190 h 299"/>
                <a:gd name="T60" fmla="*/ 379 w 935"/>
                <a:gd name="T61" fmla="*/ 257 h 299"/>
                <a:gd name="T62" fmla="*/ 354 w 935"/>
                <a:gd name="T63" fmla="*/ 240 h 299"/>
                <a:gd name="T64" fmla="*/ 363 w 935"/>
                <a:gd name="T65" fmla="*/ 144 h 299"/>
                <a:gd name="T66" fmla="*/ 325 w 935"/>
                <a:gd name="T67" fmla="*/ 172 h 299"/>
                <a:gd name="T68" fmla="*/ 254 w 935"/>
                <a:gd name="T69" fmla="*/ 210 h 299"/>
                <a:gd name="T70" fmla="*/ 254 w 935"/>
                <a:gd name="T71" fmla="*/ 146 h 299"/>
                <a:gd name="T72" fmla="*/ 207 w 935"/>
                <a:gd name="T73" fmla="*/ 133 h 299"/>
                <a:gd name="T74" fmla="*/ 123 w 935"/>
                <a:gd name="T75" fmla="*/ 144 h 299"/>
                <a:gd name="T76" fmla="*/ 69 w 935"/>
                <a:gd name="T77" fmla="*/ 79 h 299"/>
                <a:gd name="T78" fmla="*/ 0 w 935"/>
                <a:gd name="T79" fmla="*/ 1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5" h="299">
                  <a:moveTo>
                    <a:pt x="25" y="0"/>
                  </a:moveTo>
                  <a:lnTo>
                    <a:pt x="125" y="74"/>
                  </a:lnTo>
                  <a:lnTo>
                    <a:pt x="153" y="72"/>
                  </a:lnTo>
                  <a:lnTo>
                    <a:pt x="185" y="24"/>
                  </a:lnTo>
                  <a:lnTo>
                    <a:pt x="218" y="50"/>
                  </a:lnTo>
                  <a:lnTo>
                    <a:pt x="221" y="72"/>
                  </a:lnTo>
                  <a:lnTo>
                    <a:pt x="260" y="33"/>
                  </a:lnTo>
                  <a:lnTo>
                    <a:pt x="292" y="52"/>
                  </a:lnTo>
                  <a:lnTo>
                    <a:pt x="289" y="161"/>
                  </a:lnTo>
                  <a:lnTo>
                    <a:pt x="300" y="150"/>
                  </a:lnTo>
                  <a:lnTo>
                    <a:pt x="352" y="89"/>
                  </a:lnTo>
                  <a:lnTo>
                    <a:pt x="365" y="83"/>
                  </a:lnTo>
                  <a:lnTo>
                    <a:pt x="385" y="94"/>
                  </a:lnTo>
                  <a:lnTo>
                    <a:pt x="390" y="113"/>
                  </a:lnTo>
                  <a:lnTo>
                    <a:pt x="396" y="212"/>
                  </a:lnTo>
                  <a:lnTo>
                    <a:pt x="412" y="201"/>
                  </a:lnTo>
                  <a:lnTo>
                    <a:pt x="461" y="144"/>
                  </a:lnTo>
                  <a:lnTo>
                    <a:pt x="474" y="140"/>
                  </a:lnTo>
                  <a:lnTo>
                    <a:pt x="494" y="150"/>
                  </a:lnTo>
                  <a:lnTo>
                    <a:pt x="516" y="201"/>
                  </a:lnTo>
                  <a:lnTo>
                    <a:pt x="516" y="223"/>
                  </a:lnTo>
                  <a:lnTo>
                    <a:pt x="537" y="227"/>
                  </a:lnTo>
                  <a:lnTo>
                    <a:pt x="548" y="218"/>
                  </a:lnTo>
                  <a:lnTo>
                    <a:pt x="597" y="172"/>
                  </a:lnTo>
                  <a:lnTo>
                    <a:pt x="615" y="166"/>
                  </a:lnTo>
                  <a:lnTo>
                    <a:pt x="635" y="183"/>
                  </a:lnTo>
                  <a:lnTo>
                    <a:pt x="643" y="218"/>
                  </a:lnTo>
                  <a:lnTo>
                    <a:pt x="657" y="257"/>
                  </a:lnTo>
                  <a:lnTo>
                    <a:pt x="670" y="257"/>
                  </a:lnTo>
                  <a:lnTo>
                    <a:pt x="708" y="218"/>
                  </a:lnTo>
                  <a:lnTo>
                    <a:pt x="744" y="177"/>
                  </a:lnTo>
                  <a:lnTo>
                    <a:pt x="761" y="173"/>
                  </a:lnTo>
                  <a:lnTo>
                    <a:pt x="782" y="177"/>
                  </a:lnTo>
                  <a:lnTo>
                    <a:pt x="801" y="233"/>
                  </a:lnTo>
                  <a:lnTo>
                    <a:pt x="817" y="240"/>
                  </a:lnTo>
                  <a:lnTo>
                    <a:pt x="839" y="229"/>
                  </a:lnTo>
                  <a:lnTo>
                    <a:pt x="866" y="212"/>
                  </a:lnTo>
                  <a:lnTo>
                    <a:pt x="888" y="218"/>
                  </a:lnTo>
                  <a:lnTo>
                    <a:pt x="935" y="260"/>
                  </a:lnTo>
                  <a:lnTo>
                    <a:pt x="930" y="271"/>
                  </a:lnTo>
                  <a:lnTo>
                    <a:pt x="893" y="284"/>
                  </a:lnTo>
                  <a:lnTo>
                    <a:pt x="864" y="251"/>
                  </a:lnTo>
                  <a:lnTo>
                    <a:pt x="850" y="255"/>
                  </a:lnTo>
                  <a:lnTo>
                    <a:pt x="810" y="284"/>
                  </a:lnTo>
                  <a:lnTo>
                    <a:pt x="788" y="279"/>
                  </a:lnTo>
                  <a:lnTo>
                    <a:pt x="773" y="262"/>
                  </a:lnTo>
                  <a:lnTo>
                    <a:pt x="755" y="212"/>
                  </a:lnTo>
                  <a:lnTo>
                    <a:pt x="697" y="279"/>
                  </a:lnTo>
                  <a:lnTo>
                    <a:pt x="679" y="299"/>
                  </a:lnTo>
                  <a:lnTo>
                    <a:pt x="659" y="299"/>
                  </a:lnTo>
                  <a:lnTo>
                    <a:pt x="635" y="290"/>
                  </a:lnTo>
                  <a:lnTo>
                    <a:pt x="630" y="271"/>
                  </a:lnTo>
                  <a:lnTo>
                    <a:pt x="608" y="210"/>
                  </a:lnTo>
                  <a:lnTo>
                    <a:pt x="599" y="210"/>
                  </a:lnTo>
                  <a:lnTo>
                    <a:pt x="545" y="266"/>
                  </a:lnTo>
                  <a:lnTo>
                    <a:pt x="516" y="271"/>
                  </a:lnTo>
                  <a:lnTo>
                    <a:pt x="496" y="266"/>
                  </a:lnTo>
                  <a:lnTo>
                    <a:pt x="488" y="245"/>
                  </a:lnTo>
                  <a:lnTo>
                    <a:pt x="472" y="196"/>
                  </a:lnTo>
                  <a:lnTo>
                    <a:pt x="458" y="190"/>
                  </a:lnTo>
                  <a:lnTo>
                    <a:pt x="414" y="244"/>
                  </a:lnTo>
                  <a:lnTo>
                    <a:pt x="379" y="257"/>
                  </a:lnTo>
                  <a:lnTo>
                    <a:pt x="365" y="255"/>
                  </a:lnTo>
                  <a:lnTo>
                    <a:pt x="354" y="240"/>
                  </a:lnTo>
                  <a:lnTo>
                    <a:pt x="359" y="179"/>
                  </a:lnTo>
                  <a:lnTo>
                    <a:pt x="363" y="144"/>
                  </a:lnTo>
                  <a:lnTo>
                    <a:pt x="352" y="138"/>
                  </a:lnTo>
                  <a:lnTo>
                    <a:pt x="325" y="172"/>
                  </a:lnTo>
                  <a:lnTo>
                    <a:pt x="281" y="207"/>
                  </a:lnTo>
                  <a:lnTo>
                    <a:pt x="254" y="210"/>
                  </a:lnTo>
                  <a:lnTo>
                    <a:pt x="243" y="188"/>
                  </a:lnTo>
                  <a:lnTo>
                    <a:pt x="254" y="146"/>
                  </a:lnTo>
                  <a:lnTo>
                    <a:pt x="261" y="89"/>
                  </a:lnTo>
                  <a:lnTo>
                    <a:pt x="207" y="133"/>
                  </a:lnTo>
                  <a:lnTo>
                    <a:pt x="151" y="161"/>
                  </a:lnTo>
                  <a:lnTo>
                    <a:pt x="123" y="144"/>
                  </a:lnTo>
                  <a:lnTo>
                    <a:pt x="123" y="107"/>
                  </a:lnTo>
                  <a:lnTo>
                    <a:pt x="69" y="79"/>
                  </a:lnTo>
                  <a:lnTo>
                    <a:pt x="16" y="39"/>
                  </a:lnTo>
                  <a:lnTo>
                    <a:pt x="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374" name="AutoShape 30">
              <a:extLst>
                <a:ext uri="{FF2B5EF4-FFF2-40B4-BE49-F238E27FC236}">
                  <a16:creationId xmlns:a16="http://schemas.microsoft.com/office/drawing/2014/main" id="{C3AF391A-4536-C930-1873-D102EDF01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2362"/>
              <a:ext cx="475" cy="369"/>
            </a:xfrm>
            <a:prstGeom prst="irregularSeal2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aphicFrame>
          <p:nvGraphicFramePr>
            <p:cNvPr id="57375" name="Object 31">
              <a:extLst>
                <a:ext uri="{FF2B5EF4-FFF2-40B4-BE49-F238E27FC236}">
                  <a16:creationId xmlns:a16="http://schemas.microsoft.com/office/drawing/2014/main" id="{FA69EAF9-B585-8009-0738-6B4BD9FEC5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1728"/>
            <a:ext cx="789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Microsoft ClipArt Gallery" r:id="rId2" imgW="2276280" imgH="1942560" progId="MS_ClipArt_Gallery">
                    <p:embed/>
                  </p:oleObj>
                </mc:Choice>
                <mc:Fallback>
                  <p:oleObj name="Microsoft ClipArt Gallery" r:id="rId2" imgW="2276280" imgH="1942560" progId="MS_ClipArt_Gallery">
                    <p:embed/>
                    <p:pic>
                      <p:nvPicPr>
                        <p:cNvPr id="57375" name="Object 31">
                          <a:extLst>
                            <a:ext uri="{FF2B5EF4-FFF2-40B4-BE49-F238E27FC236}">
                              <a16:creationId xmlns:a16="http://schemas.microsoft.com/office/drawing/2014/main" id="{FA69EAF9-B585-8009-0738-6B4BD9FEC5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728"/>
                          <a:ext cx="789" cy="6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7376" name="Group 32">
              <a:extLst>
                <a:ext uri="{FF2B5EF4-FFF2-40B4-BE49-F238E27FC236}">
                  <a16:creationId xmlns:a16="http://schemas.microsoft.com/office/drawing/2014/main" id="{48328D80-F6ED-5803-7A6D-89D417576D8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95" y="1754"/>
              <a:ext cx="790" cy="673"/>
              <a:chOff x="3983" y="2787"/>
              <a:chExt cx="1436" cy="1223"/>
            </a:xfrm>
          </p:grpSpPr>
          <p:grpSp>
            <p:nvGrpSpPr>
              <p:cNvPr id="57377" name="Group 33">
                <a:extLst>
                  <a:ext uri="{FF2B5EF4-FFF2-40B4-BE49-F238E27FC236}">
                    <a16:creationId xmlns:a16="http://schemas.microsoft.com/office/drawing/2014/main" id="{5888793B-1C08-9B36-5F06-03EFE98C1D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7" y="2787"/>
                <a:ext cx="922" cy="983"/>
                <a:chOff x="4497" y="2787"/>
                <a:chExt cx="922" cy="983"/>
              </a:xfrm>
            </p:grpSpPr>
            <p:sp>
              <p:nvSpPr>
                <p:cNvPr id="57378" name="Freeform 34">
                  <a:extLst>
                    <a:ext uri="{FF2B5EF4-FFF2-40B4-BE49-F238E27FC236}">
                      <a16:creationId xmlns:a16="http://schemas.microsoft.com/office/drawing/2014/main" id="{942FBB85-796C-7EE5-B4C5-214869D33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3" y="2795"/>
                  <a:ext cx="901" cy="965"/>
                </a:xfrm>
                <a:custGeom>
                  <a:avLst/>
                  <a:gdLst>
                    <a:gd name="T0" fmla="*/ 186 w 901"/>
                    <a:gd name="T1" fmla="*/ 585 h 965"/>
                    <a:gd name="T2" fmla="*/ 109 w 901"/>
                    <a:gd name="T3" fmla="*/ 634 h 965"/>
                    <a:gd name="T4" fmla="*/ 14 w 901"/>
                    <a:gd name="T5" fmla="*/ 696 h 965"/>
                    <a:gd name="T6" fmla="*/ 4 w 901"/>
                    <a:gd name="T7" fmla="*/ 758 h 965"/>
                    <a:gd name="T8" fmla="*/ 0 w 901"/>
                    <a:gd name="T9" fmla="*/ 875 h 965"/>
                    <a:gd name="T10" fmla="*/ 142 w 901"/>
                    <a:gd name="T11" fmla="*/ 891 h 965"/>
                    <a:gd name="T12" fmla="*/ 302 w 901"/>
                    <a:gd name="T13" fmla="*/ 899 h 965"/>
                    <a:gd name="T14" fmla="*/ 539 w 901"/>
                    <a:gd name="T15" fmla="*/ 933 h 965"/>
                    <a:gd name="T16" fmla="*/ 714 w 901"/>
                    <a:gd name="T17" fmla="*/ 965 h 965"/>
                    <a:gd name="T18" fmla="*/ 794 w 901"/>
                    <a:gd name="T19" fmla="*/ 862 h 965"/>
                    <a:gd name="T20" fmla="*/ 901 w 901"/>
                    <a:gd name="T21" fmla="*/ 652 h 965"/>
                    <a:gd name="T22" fmla="*/ 898 w 901"/>
                    <a:gd name="T23" fmla="*/ 584 h 965"/>
                    <a:gd name="T24" fmla="*/ 875 w 901"/>
                    <a:gd name="T25" fmla="*/ 553 h 965"/>
                    <a:gd name="T26" fmla="*/ 795 w 901"/>
                    <a:gd name="T27" fmla="*/ 545 h 965"/>
                    <a:gd name="T28" fmla="*/ 860 w 901"/>
                    <a:gd name="T29" fmla="*/ 382 h 965"/>
                    <a:gd name="T30" fmla="*/ 873 w 901"/>
                    <a:gd name="T31" fmla="*/ 331 h 965"/>
                    <a:gd name="T32" fmla="*/ 875 w 901"/>
                    <a:gd name="T33" fmla="*/ 198 h 965"/>
                    <a:gd name="T34" fmla="*/ 871 w 901"/>
                    <a:gd name="T35" fmla="*/ 99 h 965"/>
                    <a:gd name="T36" fmla="*/ 846 w 901"/>
                    <a:gd name="T37" fmla="*/ 50 h 965"/>
                    <a:gd name="T38" fmla="*/ 820 w 901"/>
                    <a:gd name="T39" fmla="*/ 47 h 965"/>
                    <a:gd name="T40" fmla="*/ 756 w 901"/>
                    <a:gd name="T41" fmla="*/ 47 h 965"/>
                    <a:gd name="T42" fmla="*/ 651 w 901"/>
                    <a:gd name="T43" fmla="*/ 36 h 965"/>
                    <a:gd name="T44" fmla="*/ 585 w 901"/>
                    <a:gd name="T45" fmla="*/ 16 h 965"/>
                    <a:gd name="T46" fmla="*/ 513 w 901"/>
                    <a:gd name="T47" fmla="*/ 0 h 965"/>
                    <a:gd name="T48" fmla="*/ 484 w 901"/>
                    <a:gd name="T49" fmla="*/ 3 h 965"/>
                    <a:gd name="T50" fmla="*/ 416 w 901"/>
                    <a:gd name="T51" fmla="*/ 21 h 965"/>
                    <a:gd name="T52" fmla="*/ 322 w 901"/>
                    <a:gd name="T53" fmla="*/ 31 h 965"/>
                    <a:gd name="T54" fmla="*/ 198 w 901"/>
                    <a:gd name="T55" fmla="*/ 53 h 965"/>
                    <a:gd name="T56" fmla="*/ 150 w 901"/>
                    <a:gd name="T57" fmla="*/ 73 h 965"/>
                    <a:gd name="T58" fmla="*/ 102 w 901"/>
                    <a:gd name="T59" fmla="*/ 110 h 965"/>
                    <a:gd name="T60" fmla="*/ 84 w 901"/>
                    <a:gd name="T61" fmla="*/ 173 h 965"/>
                    <a:gd name="T62" fmla="*/ 68 w 901"/>
                    <a:gd name="T63" fmla="*/ 279 h 965"/>
                    <a:gd name="T64" fmla="*/ 52 w 901"/>
                    <a:gd name="T65" fmla="*/ 406 h 965"/>
                    <a:gd name="T66" fmla="*/ 49 w 901"/>
                    <a:gd name="T67" fmla="*/ 482 h 965"/>
                    <a:gd name="T68" fmla="*/ 60 w 901"/>
                    <a:gd name="T69" fmla="*/ 528 h 965"/>
                    <a:gd name="T70" fmla="*/ 83 w 901"/>
                    <a:gd name="T71" fmla="*/ 555 h 965"/>
                    <a:gd name="T72" fmla="*/ 114 w 901"/>
                    <a:gd name="T73" fmla="*/ 569 h 965"/>
                    <a:gd name="T74" fmla="*/ 186 w 901"/>
                    <a:gd name="T75" fmla="*/ 585 h 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1" h="965">
                      <a:moveTo>
                        <a:pt x="186" y="585"/>
                      </a:moveTo>
                      <a:lnTo>
                        <a:pt x="109" y="634"/>
                      </a:lnTo>
                      <a:lnTo>
                        <a:pt x="14" y="696"/>
                      </a:lnTo>
                      <a:lnTo>
                        <a:pt x="4" y="758"/>
                      </a:lnTo>
                      <a:lnTo>
                        <a:pt x="0" y="875"/>
                      </a:lnTo>
                      <a:lnTo>
                        <a:pt x="142" y="891"/>
                      </a:lnTo>
                      <a:lnTo>
                        <a:pt x="302" y="899"/>
                      </a:lnTo>
                      <a:lnTo>
                        <a:pt x="539" y="933"/>
                      </a:lnTo>
                      <a:lnTo>
                        <a:pt x="714" y="965"/>
                      </a:lnTo>
                      <a:lnTo>
                        <a:pt x="794" y="862"/>
                      </a:lnTo>
                      <a:lnTo>
                        <a:pt x="901" y="652"/>
                      </a:lnTo>
                      <a:lnTo>
                        <a:pt x="898" y="584"/>
                      </a:lnTo>
                      <a:lnTo>
                        <a:pt x="875" y="553"/>
                      </a:lnTo>
                      <a:lnTo>
                        <a:pt x="795" y="545"/>
                      </a:lnTo>
                      <a:lnTo>
                        <a:pt x="860" y="382"/>
                      </a:lnTo>
                      <a:lnTo>
                        <a:pt x="873" y="331"/>
                      </a:lnTo>
                      <a:lnTo>
                        <a:pt x="875" y="198"/>
                      </a:lnTo>
                      <a:lnTo>
                        <a:pt x="871" y="99"/>
                      </a:lnTo>
                      <a:lnTo>
                        <a:pt x="846" y="50"/>
                      </a:lnTo>
                      <a:lnTo>
                        <a:pt x="820" y="47"/>
                      </a:lnTo>
                      <a:lnTo>
                        <a:pt x="756" y="47"/>
                      </a:lnTo>
                      <a:lnTo>
                        <a:pt x="651" y="36"/>
                      </a:lnTo>
                      <a:lnTo>
                        <a:pt x="585" y="16"/>
                      </a:lnTo>
                      <a:lnTo>
                        <a:pt x="513" y="0"/>
                      </a:lnTo>
                      <a:lnTo>
                        <a:pt x="484" y="3"/>
                      </a:lnTo>
                      <a:lnTo>
                        <a:pt x="416" y="21"/>
                      </a:lnTo>
                      <a:lnTo>
                        <a:pt x="322" y="31"/>
                      </a:lnTo>
                      <a:lnTo>
                        <a:pt x="198" y="53"/>
                      </a:lnTo>
                      <a:lnTo>
                        <a:pt x="150" y="73"/>
                      </a:lnTo>
                      <a:lnTo>
                        <a:pt x="102" y="110"/>
                      </a:lnTo>
                      <a:lnTo>
                        <a:pt x="84" y="173"/>
                      </a:lnTo>
                      <a:lnTo>
                        <a:pt x="68" y="279"/>
                      </a:lnTo>
                      <a:lnTo>
                        <a:pt x="52" y="406"/>
                      </a:lnTo>
                      <a:lnTo>
                        <a:pt x="49" y="482"/>
                      </a:lnTo>
                      <a:lnTo>
                        <a:pt x="60" y="528"/>
                      </a:lnTo>
                      <a:lnTo>
                        <a:pt x="83" y="555"/>
                      </a:lnTo>
                      <a:lnTo>
                        <a:pt x="114" y="569"/>
                      </a:lnTo>
                      <a:lnTo>
                        <a:pt x="186" y="585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79" name="Freeform 35">
                  <a:extLst>
                    <a:ext uri="{FF2B5EF4-FFF2-40B4-BE49-F238E27FC236}">
                      <a16:creationId xmlns:a16="http://schemas.microsoft.com/office/drawing/2014/main" id="{868CF4F2-9885-AE95-8CC2-4CC53B9D6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2" y="2928"/>
                  <a:ext cx="500" cy="448"/>
                </a:xfrm>
                <a:custGeom>
                  <a:avLst/>
                  <a:gdLst>
                    <a:gd name="T0" fmla="*/ 24 w 500"/>
                    <a:gd name="T1" fmla="*/ 92 h 448"/>
                    <a:gd name="T2" fmla="*/ 41 w 500"/>
                    <a:gd name="T3" fmla="*/ 21 h 448"/>
                    <a:gd name="T4" fmla="*/ 56 w 500"/>
                    <a:gd name="T5" fmla="*/ 3 h 448"/>
                    <a:gd name="T6" fmla="*/ 87 w 500"/>
                    <a:gd name="T7" fmla="*/ 0 h 448"/>
                    <a:gd name="T8" fmla="*/ 215 w 500"/>
                    <a:gd name="T9" fmla="*/ 16 h 448"/>
                    <a:gd name="T10" fmla="*/ 371 w 500"/>
                    <a:gd name="T11" fmla="*/ 39 h 448"/>
                    <a:gd name="T12" fmla="*/ 462 w 500"/>
                    <a:gd name="T13" fmla="*/ 55 h 448"/>
                    <a:gd name="T14" fmla="*/ 482 w 500"/>
                    <a:gd name="T15" fmla="*/ 72 h 448"/>
                    <a:gd name="T16" fmla="*/ 493 w 500"/>
                    <a:gd name="T17" fmla="*/ 102 h 448"/>
                    <a:gd name="T18" fmla="*/ 498 w 500"/>
                    <a:gd name="T19" fmla="*/ 219 h 448"/>
                    <a:gd name="T20" fmla="*/ 500 w 500"/>
                    <a:gd name="T21" fmla="*/ 348 h 448"/>
                    <a:gd name="T22" fmla="*/ 493 w 500"/>
                    <a:gd name="T23" fmla="*/ 430 h 448"/>
                    <a:gd name="T24" fmla="*/ 482 w 500"/>
                    <a:gd name="T25" fmla="*/ 444 h 448"/>
                    <a:gd name="T26" fmla="*/ 453 w 500"/>
                    <a:gd name="T27" fmla="*/ 448 h 448"/>
                    <a:gd name="T28" fmla="*/ 319 w 500"/>
                    <a:gd name="T29" fmla="*/ 424 h 448"/>
                    <a:gd name="T30" fmla="*/ 117 w 500"/>
                    <a:gd name="T31" fmla="*/ 382 h 448"/>
                    <a:gd name="T32" fmla="*/ 16 w 500"/>
                    <a:gd name="T33" fmla="*/ 355 h 448"/>
                    <a:gd name="T34" fmla="*/ 3 w 500"/>
                    <a:gd name="T35" fmla="*/ 333 h 448"/>
                    <a:gd name="T36" fmla="*/ 0 w 500"/>
                    <a:gd name="T37" fmla="*/ 289 h 448"/>
                    <a:gd name="T38" fmla="*/ 6 w 500"/>
                    <a:gd name="T39" fmla="*/ 189 h 448"/>
                    <a:gd name="T40" fmla="*/ 24 w 500"/>
                    <a:gd name="T41" fmla="*/ 92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00" h="448">
                      <a:moveTo>
                        <a:pt x="24" y="92"/>
                      </a:moveTo>
                      <a:lnTo>
                        <a:pt x="41" y="21"/>
                      </a:lnTo>
                      <a:lnTo>
                        <a:pt x="56" y="3"/>
                      </a:lnTo>
                      <a:lnTo>
                        <a:pt x="87" y="0"/>
                      </a:lnTo>
                      <a:lnTo>
                        <a:pt x="215" y="16"/>
                      </a:lnTo>
                      <a:lnTo>
                        <a:pt x="371" y="39"/>
                      </a:lnTo>
                      <a:lnTo>
                        <a:pt x="462" y="55"/>
                      </a:lnTo>
                      <a:lnTo>
                        <a:pt x="482" y="72"/>
                      </a:lnTo>
                      <a:lnTo>
                        <a:pt x="493" y="102"/>
                      </a:lnTo>
                      <a:lnTo>
                        <a:pt x="498" y="219"/>
                      </a:lnTo>
                      <a:lnTo>
                        <a:pt x="500" y="348"/>
                      </a:lnTo>
                      <a:lnTo>
                        <a:pt x="493" y="430"/>
                      </a:lnTo>
                      <a:lnTo>
                        <a:pt x="482" y="444"/>
                      </a:lnTo>
                      <a:lnTo>
                        <a:pt x="453" y="448"/>
                      </a:lnTo>
                      <a:lnTo>
                        <a:pt x="319" y="424"/>
                      </a:lnTo>
                      <a:lnTo>
                        <a:pt x="117" y="382"/>
                      </a:lnTo>
                      <a:lnTo>
                        <a:pt x="16" y="355"/>
                      </a:lnTo>
                      <a:lnTo>
                        <a:pt x="3" y="333"/>
                      </a:lnTo>
                      <a:lnTo>
                        <a:pt x="0" y="289"/>
                      </a:lnTo>
                      <a:lnTo>
                        <a:pt x="6" y="189"/>
                      </a:lnTo>
                      <a:lnTo>
                        <a:pt x="24" y="9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7380" name="Group 36">
                  <a:extLst>
                    <a:ext uri="{FF2B5EF4-FFF2-40B4-BE49-F238E27FC236}">
                      <a16:creationId xmlns:a16="http://schemas.microsoft.com/office/drawing/2014/main" id="{29362EA7-5744-4C27-060E-E54D969AD4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97" y="2787"/>
                  <a:ext cx="922" cy="983"/>
                  <a:chOff x="4497" y="2787"/>
                  <a:chExt cx="922" cy="983"/>
                </a:xfrm>
              </p:grpSpPr>
              <p:sp>
                <p:nvSpPr>
                  <p:cNvPr id="57381" name="Freeform 37">
                    <a:extLst>
                      <a:ext uri="{FF2B5EF4-FFF2-40B4-BE49-F238E27FC236}">
                        <a16:creationId xmlns:a16="http://schemas.microsoft.com/office/drawing/2014/main" id="{EA9CB1A0-D201-D84B-8324-A34E8A5263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97" y="3334"/>
                    <a:ext cx="922" cy="436"/>
                  </a:xfrm>
                  <a:custGeom>
                    <a:avLst/>
                    <a:gdLst>
                      <a:gd name="T0" fmla="*/ 15 w 922"/>
                      <a:gd name="T1" fmla="*/ 153 h 436"/>
                      <a:gd name="T2" fmla="*/ 139 w 922"/>
                      <a:gd name="T3" fmla="*/ 76 h 436"/>
                      <a:gd name="T4" fmla="*/ 139 w 922"/>
                      <a:gd name="T5" fmla="*/ 98 h 436"/>
                      <a:gd name="T6" fmla="*/ 54 w 922"/>
                      <a:gd name="T7" fmla="*/ 154 h 436"/>
                      <a:gd name="T8" fmla="*/ 186 w 922"/>
                      <a:gd name="T9" fmla="*/ 168 h 436"/>
                      <a:gd name="T10" fmla="*/ 460 w 922"/>
                      <a:gd name="T11" fmla="*/ 215 h 436"/>
                      <a:gd name="T12" fmla="*/ 607 w 922"/>
                      <a:gd name="T13" fmla="*/ 227 h 436"/>
                      <a:gd name="T14" fmla="*/ 701 w 922"/>
                      <a:gd name="T15" fmla="*/ 224 h 436"/>
                      <a:gd name="T16" fmla="*/ 727 w 922"/>
                      <a:gd name="T17" fmla="*/ 221 h 436"/>
                      <a:gd name="T18" fmla="*/ 869 w 922"/>
                      <a:gd name="T19" fmla="*/ 22 h 436"/>
                      <a:gd name="T20" fmla="*/ 821 w 922"/>
                      <a:gd name="T21" fmla="*/ 0 h 436"/>
                      <a:gd name="T22" fmla="*/ 896 w 922"/>
                      <a:gd name="T23" fmla="*/ 0 h 436"/>
                      <a:gd name="T24" fmla="*/ 922 w 922"/>
                      <a:gd name="T25" fmla="*/ 28 h 436"/>
                      <a:gd name="T26" fmla="*/ 921 w 922"/>
                      <a:gd name="T27" fmla="*/ 110 h 436"/>
                      <a:gd name="T28" fmla="*/ 889 w 922"/>
                      <a:gd name="T29" fmla="*/ 172 h 436"/>
                      <a:gd name="T30" fmla="*/ 786 w 922"/>
                      <a:gd name="T31" fmla="*/ 373 h 436"/>
                      <a:gd name="T32" fmla="*/ 742 w 922"/>
                      <a:gd name="T33" fmla="*/ 433 h 436"/>
                      <a:gd name="T34" fmla="*/ 712 w 922"/>
                      <a:gd name="T35" fmla="*/ 436 h 436"/>
                      <a:gd name="T36" fmla="*/ 490 w 922"/>
                      <a:gd name="T37" fmla="*/ 396 h 436"/>
                      <a:gd name="T38" fmla="*/ 256 w 922"/>
                      <a:gd name="T39" fmla="*/ 365 h 436"/>
                      <a:gd name="T40" fmla="*/ 34 w 922"/>
                      <a:gd name="T41" fmla="*/ 346 h 436"/>
                      <a:gd name="T42" fmla="*/ 0 w 922"/>
                      <a:gd name="T43" fmla="*/ 343 h 436"/>
                      <a:gd name="T44" fmla="*/ 7 w 922"/>
                      <a:gd name="T45" fmla="*/ 280 h 436"/>
                      <a:gd name="T46" fmla="*/ 12 w 922"/>
                      <a:gd name="T47" fmla="*/ 218 h 436"/>
                      <a:gd name="T48" fmla="*/ 16 w 922"/>
                      <a:gd name="T49" fmla="*/ 184 h 436"/>
                      <a:gd name="T50" fmla="*/ 31 w 922"/>
                      <a:gd name="T51" fmla="*/ 208 h 436"/>
                      <a:gd name="T52" fmla="*/ 27 w 922"/>
                      <a:gd name="T53" fmla="*/ 260 h 436"/>
                      <a:gd name="T54" fmla="*/ 26 w 922"/>
                      <a:gd name="T55" fmla="*/ 313 h 436"/>
                      <a:gd name="T56" fmla="*/ 87 w 922"/>
                      <a:gd name="T57" fmla="*/ 333 h 436"/>
                      <a:gd name="T58" fmla="*/ 234 w 922"/>
                      <a:gd name="T59" fmla="*/ 342 h 436"/>
                      <a:gd name="T60" fmla="*/ 359 w 922"/>
                      <a:gd name="T61" fmla="*/ 351 h 436"/>
                      <a:gd name="T62" fmla="*/ 462 w 922"/>
                      <a:gd name="T63" fmla="*/ 368 h 436"/>
                      <a:gd name="T64" fmla="*/ 615 w 922"/>
                      <a:gd name="T65" fmla="*/ 393 h 436"/>
                      <a:gd name="T66" fmla="*/ 713 w 922"/>
                      <a:gd name="T67" fmla="*/ 407 h 436"/>
                      <a:gd name="T68" fmla="*/ 721 w 922"/>
                      <a:gd name="T69" fmla="*/ 380 h 436"/>
                      <a:gd name="T70" fmla="*/ 721 w 922"/>
                      <a:gd name="T71" fmla="*/ 318 h 436"/>
                      <a:gd name="T72" fmla="*/ 723 w 922"/>
                      <a:gd name="T73" fmla="*/ 250 h 436"/>
                      <a:gd name="T74" fmla="*/ 734 w 922"/>
                      <a:gd name="T75" fmla="*/ 268 h 436"/>
                      <a:gd name="T76" fmla="*/ 736 w 922"/>
                      <a:gd name="T77" fmla="*/ 344 h 436"/>
                      <a:gd name="T78" fmla="*/ 744 w 922"/>
                      <a:gd name="T79" fmla="*/ 384 h 436"/>
                      <a:gd name="T80" fmla="*/ 764 w 922"/>
                      <a:gd name="T81" fmla="*/ 367 h 436"/>
                      <a:gd name="T82" fmla="*/ 801 w 922"/>
                      <a:gd name="T83" fmla="*/ 298 h 436"/>
                      <a:gd name="T84" fmla="*/ 856 w 922"/>
                      <a:gd name="T85" fmla="*/ 200 h 436"/>
                      <a:gd name="T86" fmla="*/ 897 w 922"/>
                      <a:gd name="T87" fmla="*/ 120 h 436"/>
                      <a:gd name="T88" fmla="*/ 906 w 922"/>
                      <a:gd name="T89" fmla="*/ 97 h 436"/>
                      <a:gd name="T90" fmla="*/ 901 w 922"/>
                      <a:gd name="T91" fmla="*/ 36 h 436"/>
                      <a:gd name="T92" fmla="*/ 888 w 922"/>
                      <a:gd name="T93" fmla="*/ 28 h 436"/>
                      <a:gd name="T94" fmla="*/ 848 w 922"/>
                      <a:gd name="T95" fmla="*/ 94 h 436"/>
                      <a:gd name="T96" fmla="*/ 782 w 922"/>
                      <a:gd name="T97" fmla="*/ 177 h 436"/>
                      <a:gd name="T98" fmla="*/ 732 w 922"/>
                      <a:gd name="T99" fmla="*/ 242 h 436"/>
                      <a:gd name="T100" fmla="*/ 693 w 922"/>
                      <a:gd name="T101" fmla="*/ 247 h 436"/>
                      <a:gd name="T102" fmla="*/ 559 w 922"/>
                      <a:gd name="T103" fmla="*/ 243 h 436"/>
                      <a:gd name="T104" fmla="*/ 397 w 922"/>
                      <a:gd name="T105" fmla="*/ 227 h 436"/>
                      <a:gd name="T106" fmla="*/ 243 w 922"/>
                      <a:gd name="T107" fmla="*/ 203 h 436"/>
                      <a:gd name="T108" fmla="*/ 66 w 922"/>
                      <a:gd name="T109" fmla="*/ 175 h 436"/>
                      <a:gd name="T110" fmla="*/ 15 w 922"/>
                      <a:gd name="T111" fmla="*/ 153 h 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922" h="436">
                        <a:moveTo>
                          <a:pt x="15" y="153"/>
                        </a:moveTo>
                        <a:lnTo>
                          <a:pt x="139" y="76"/>
                        </a:lnTo>
                        <a:lnTo>
                          <a:pt x="139" y="98"/>
                        </a:lnTo>
                        <a:lnTo>
                          <a:pt x="54" y="154"/>
                        </a:lnTo>
                        <a:lnTo>
                          <a:pt x="186" y="168"/>
                        </a:lnTo>
                        <a:lnTo>
                          <a:pt x="460" y="215"/>
                        </a:lnTo>
                        <a:lnTo>
                          <a:pt x="607" y="227"/>
                        </a:lnTo>
                        <a:lnTo>
                          <a:pt x="701" y="224"/>
                        </a:lnTo>
                        <a:lnTo>
                          <a:pt x="727" y="221"/>
                        </a:lnTo>
                        <a:lnTo>
                          <a:pt x="869" y="22"/>
                        </a:lnTo>
                        <a:lnTo>
                          <a:pt x="821" y="0"/>
                        </a:lnTo>
                        <a:lnTo>
                          <a:pt x="896" y="0"/>
                        </a:lnTo>
                        <a:lnTo>
                          <a:pt x="922" y="28"/>
                        </a:lnTo>
                        <a:lnTo>
                          <a:pt x="921" y="110"/>
                        </a:lnTo>
                        <a:lnTo>
                          <a:pt x="889" y="172"/>
                        </a:lnTo>
                        <a:lnTo>
                          <a:pt x="786" y="373"/>
                        </a:lnTo>
                        <a:lnTo>
                          <a:pt x="742" y="433"/>
                        </a:lnTo>
                        <a:lnTo>
                          <a:pt x="712" y="436"/>
                        </a:lnTo>
                        <a:lnTo>
                          <a:pt x="490" y="396"/>
                        </a:lnTo>
                        <a:lnTo>
                          <a:pt x="256" y="365"/>
                        </a:lnTo>
                        <a:lnTo>
                          <a:pt x="34" y="346"/>
                        </a:lnTo>
                        <a:lnTo>
                          <a:pt x="0" y="343"/>
                        </a:lnTo>
                        <a:lnTo>
                          <a:pt x="7" y="280"/>
                        </a:lnTo>
                        <a:lnTo>
                          <a:pt x="12" y="218"/>
                        </a:lnTo>
                        <a:lnTo>
                          <a:pt x="16" y="184"/>
                        </a:lnTo>
                        <a:lnTo>
                          <a:pt x="31" y="208"/>
                        </a:lnTo>
                        <a:lnTo>
                          <a:pt x="27" y="260"/>
                        </a:lnTo>
                        <a:lnTo>
                          <a:pt x="26" y="313"/>
                        </a:lnTo>
                        <a:lnTo>
                          <a:pt x="87" y="333"/>
                        </a:lnTo>
                        <a:lnTo>
                          <a:pt x="234" y="342"/>
                        </a:lnTo>
                        <a:lnTo>
                          <a:pt x="359" y="351"/>
                        </a:lnTo>
                        <a:lnTo>
                          <a:pt x="462" y="368"/>
                        </a:lnTo>
                        <a:lnTo>
                          <a:pt x="615" y="393"/>
                        </a:lnTo>
                        <a:lnTo>
                          <a:pt x="713" y="407"/>
                        </a:lnTo>
                        <a:lnTo>
                          <a:pt x="721" y="380"/>
                        </a:lnTo>
                        <a:lnTo>
                          <a:pt x="721" y="318"/>
                        </a:lnTo>
                        <a:lnTo>
                          <a:pt x="723" y="250"/>
                        </a:lnTo>
                        <a:lnTo>
                          <a:pt x="734" y="268"/>
                        </a:lnTo>
                        <a:lnTo>
                          <a:pt x="736" y="344"/>
                        </a:lnTo>
                        <a:lnTo>
                          <a:pt x="744" y="384"/>
                        </a:lnTo>
                        <a:lnTo>
                          <a:pt x="764" y="367"/>
                        </a:lnTo>
                        <a:lnTo>
                          <a:pt x="801" y="298"/>
                        </a:lnTo>
                        <a:lnTo>
                          <a:pt x="856" y="200"/>
                        </a:lnTo>
                        <a:lnTo>
                          <a:pt x="897" y="120"/>
                        </a:lnTo>
                        <a:lnTo>
                          <a:pt x="906" y="97"/>
                        </a:lnTo>
                        <a:lnTo>
                          <a:pt x="901" y="36"/>
                        </a:lnTo>
                        <a:lnTo>
                          <a:pt x="888" y="28"/>
                        </a:lnTo>
                        <a:lnTo>
                          <a:pt x="848" y="94"/>
                        </a:lnTo>
                        <a:lnTo>
                          <a:pt x="782" y="177"/>
                        </a:lnTo>
                        <a:lnTo>
                          <a:pt x="732" y="242"/>
                        </a:lnTo>
                        <a:lnTo>
                          <a:pt x="693" y="247"/>
                        </a:lnTo>
                        <a:lnTo>
                          <a:pt x="559" y="243"/>
                        </a:lnTo>
                        <a:lnTo>
                          <a:pt x="397" y="227"/>
                        </a:lnTo>
                        <a:lnTo>
                          <a:pt x="243" y="203"/>
                        </a:lnTo>
                        <a:lnTo>
                          <a:pt x="66" y="175"/>
                        </a:lnTo>
                        <a:lnTo>
                          <a:pt x="15" y="1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82" name="Freeform 38">
                    <a:extLst>
                      <a:ext uri="{FF2B5EF4-FFF2-40B4-BE49-F238E27FC236}">
                        <a16:creationId xmlns:a16="http://schemas.microsoft.com/office/drawing/2014/main" id="{835550C8-1DBD-F94B-E769-5F4FEE9AB8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7" y="3396"/>
                    <a:ext cx="460" cy="136"/>
                  </a:xfrm>
                  <a:custGeom>
                    <a:avLst/>
                    <a:gdLst>
                      <a:gd name="T0" fmla="*/ 15 w 460"/>
                      <a:gd name="T1" fmla="*/ 13 h 136"/>
                      <a:gd name="T2" fmla="*/ 50 w 460"/>
                      <a:gd name="T3" fmla="*/ 0 h 136"/>
                      <a:gd name="T4" fmla="*/ 65 w 460"/>
                      <a:gd name="T5" fmla="*/ 7 h 136"/>
                      <a:gd name="T6" fmla="*/ 51 w 460"/>
                      <a:gd name="T7" fmla="*/ 29 h 136"/>
                      <a:gd name="T8" fmla="*/ 25 w 460"/>
                      <a:gd name="T9" fmla="*/ 39 h 136"/>
                      <a:gd name="T10" fmla="*/ 67 w 460"/>
                      <a:gd name="T11" fmla="*/ 68 h 136"/>
                      <a:gd name="T12" fmla="*/ 134 w 460"/>
                      <a:gd name="T13" fmla="*/ 83 h 136"/>
                      <a:gd name="T14" fmla="*/ 195 w 460"/>
                      <a:gd name="T15" fmla="*/ 87 h 136"/>
                      <a:gd name="T16" fmla="*/ 238 w 460"/>
                      <a:gd name="T17" fmla="*/ 90 h 136"/>
                      <a:gd name="T18" fmla="*/ 320 w 460"/>
                      <a:gd name="T19" fmla="*/ 95 h 136"/>
                      <a:gd name="T20" fmla="*/ 372 w 460"/>
                      <a:gd name="T21" fmla="*/ 98 h 136"/>
                      <a:gd name="T22" fmla="*/ 408 w 460"/>
                      <a:gd name="T23" fmla="*/ 94 h 136"/>
                      <a:gd name="T24" fmla="*/ 442 w 460"/>
                      <a:gd name="T25" fmla="*/ 80 h 136"/>
                      <a:gd name="T26" fmla="*/ 441 w 460"/>
                      <a:gd name="T27" fmla="*/ 65 h 136"/>
                      <a:gd name="T28" fmla="*/ 460 w 460"/>
                      <a:gd name="T29" fmla="*/ 73 h 136"/>
                      <a:gd name="T30" fmla="*/ 447 w 460"/>
                      <a:gd name="T31" fmla="*/ 121 h 136"/>
                      <a:gd name="T32" fmla="*/ 396 w 460"/>
                      <a:gd name="T33" fmla="*/ 136 h 136"/>
                      <a:gd name="T34" fmla="*/ 287 w 460"/>
                      <a:gd name="T35" fmla="*/ 124 h 136"/>
                      <a:gd name="T36" fmla="*/ 177 w 460"/>
                      <a:gd name="T37" fmla="*/ 117 h 136"/>
                      <a:gd name="T38" fmla="*/ 114 w 460"/>
                      <a:gd name="T39" fmla="*/ 115 h 136"/>
                      <a:gd name="T40" fmla="*/ 42 w 460"/>
                      <a:gd name="T41" fmla="*/ 84 h 136"/>
                      <a:gd name="T42" fmla="*/ 7 w 460"/>
                      <a:gd name="T43" fmla="*/ 67 h 136"/>
                      <a:gd name="T44" fmla="*/ 0 w 460"/>
                      <a:gd name="T45" fmla="*/ 36 h 136"/>
                      <a:gd name="T46" fmla="*/ 15 w 460"/>
                      <a:gd name="T47" fmla="*/ 13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60" h="136">
                        <a:moveTo>
                          <a:pt x="15" y="13"/>
                        </a:moveTo>
                        <a:lnTo>
                          <a:pt x="50" y="0"/>
                        </a:lnTo>
                        <a:lnTo>
                          <a:pt x="65" y="7"/>
                        </a:lnTo>
                        <a:lnTo>
                          <a:pt x="51" y="29"/>
                        </a:lnTo>
                        <a:lnTo>
                          <a:pt x="25" y="39"/>
                        </a:lnTo>
                        <a:lnTo>
                          <a:pt x="67" y="68"/>
                        </a:lnTo>
                        <a:lnTo>
                          <a:pt x="134" y="83"/>
                        </a:lnTo>
                        <a:lnTo>
                          <a:pt x="195" y="87"/>
                        </a:lnTo>
                        <a:lnTo>
                          <a:pt x="238" y="90"/>
                        </a:lnTo>
                        <a:lnTo>
                          <a:pt x="320" y="95"/>
                        </a:lnTo>
                        <a:lnTo>
                          <a:pt x="372" y="98"/>
                        </a:lnTo>
                        <a:lnTo>
                          <a:pt x="408" y="94"/>
                        </a:lnTo>
                        <a:lnTo>
                          <a:pt x="442" y="80"/>
                        </a:lnTo>
                        <a:lnTo>
                          <a:pt x="441" y="65"/>
                        </a:lnTo>
                        <a:lnTo>
                          <a:pt x="460" y="73"/>
                        </a:lnTo>
                        <a:lnTo>
                          <a:pt x="447" y="121"/>
                        </a:lnTo>
                        <a:lnTo>
                          <a:pt x="396" y="136"/>
                        </a:lnTo>
                        <a:lnTo>
                          <a:pt x="287" y="124"/>
                        </a:lnTo>
                        <a:lnTo>
                          <a:pt x="177" y="117"/>
                        </a:lnTo>
                        <a:lnTo>
                          <a:pt x="114" y="115"/>
                        </a:lnTo>
                        <a:lnTo>
                          <a:pt x="42" y="84"/>
                        </a:lnTo>
                        <a:lnTo>
                          <a:pt x="7" y="67"/>
                        </a:lnTo>
                        <a:lnTo>
                          <a:pt x="0" y="36"/>
                        </a:lnTo>
                        <a:lnTo>
                          <a:pt x="15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83" name="Freeform 39">
                    <a:extLst>
                      <a:ext uri="{FF2B5EF4-FFF2-40B4-BE49-F238E27FC236}">
                        <a16:creationId xmlns:a16="http://schemas.microsoft.com/office/drawing/2014/main" id="{237BBA30-AB1E-6517-3087-FD63B81870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90" y="3555"/>
                    <a:ext cx="52" cy="46"/>
                  </a:xfrm>
                  <a:custGeom>
                    <a:avLst/>
                    <a:gdLst>
                      <a:gd name="T0" fmla="*/ 9 w 52"/>
                      <a:gd name="T1" fmla="*/ 0 h 46"/>
                      <a:gd name="T2" fmla="*/ 52 w 52"/>
                      <a:gd name="T3" fmla="*/ 5 h 46"/>
                      <a:gd name="T4" fmla="*/ 47 w 52"/>
                      <a:gd name="T5" fmla="*/ 46 h 46"/>
                      <a:gd name="T6" fmla="*/ 0 w 52"/>
                      <a:gd name="T7" fmla="*/ 39 h 46"/>
                      <a:gd name="T8" fmla="*/ 9 w 52"/>
                      <a:gd name="T9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46">
                        <a:moveTo>
                          <a:pt x="9" y="0"/>
                        </a:moveTo>
                        <a:lnTo>
                          <a:pt x="52" y="5"/>
                        </a:lnTo>
                        <a:lnTo>
                          <a:pt x="47" y="46"/>
                        </a:lnTo>
                        <a:lnTo>
                          <a:pt x="0" y="39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84" name="Freeform 40">
                    <a:extLst>
                      <a:ext uri="{FF2B5EF4-FFF2-40B4-BE49-F238E27FC236}">
                        <a16:creationId xmlns:a16="http://schemas.microsoft.com/office/drawing/2014/main" id="{05521030-2702-E2C3-66D1-0EE1EB331B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0" y="3564"/>
                    <a:ext cx="51" cy="46"/>
                  </a:xfrm>
                  <a:custGeom>
                    <a:avLst/>
                    <a:gdLst>
                      <a:gd name="T0" fmla="*/ 8 w 51"/>
                      <a:gd name="T1" fmla="*/ 0 h 46"/>
                      <a:gd name="T2" fmla="*/ 51 w 51"/>
                      <a:gd name="T3" fmla="*/ 5 h 46"/>
                      <a:gd name="T4" fmla="*/ 47 w 51"/>
                      <a:gd name="T5" fmla="*/ 46 h 46"/>
                      <a:gd name="T6" fmla="*/ 0 w 51"/>
                      <a:gd name="T7" fmla="*/ 39 h 46"/>
                      <a:gd name="T8" fmla="*/ 8 w 51"/>
                      <a:gd name="T9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1" h="46">
                        <a:moveTo>
                          <a:pt x="8" y="0"/>
                        </a:moveTo>
                        <a:lnTo>
                          <a:pt x="51" y="5"/>
                        </a:lnTo>
                        <a:lnTo>
                          <a:pt x="47" y="46"/>
                        </a:lnTo>
                        <a:lnTo>
                          <a:pt x="0" y="39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85" name="Freeform 41">
                    <a:extLst>
                      <a:ext uri="{FF2B5EF4-FFF2-40B4-BE49-F238E27FC236}">
                        <a16:creationId xmlns:a16="http://schemas.microsoft.com/office/drawing/2014/main" id="{5A82E3BA-23A6-AD36-28A9-371672169E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8" y="3608"/>
                    <a:ext cx="194" cy="51"/>
                  </a:xfrm>
                  <a:custGeom>
                    <a:avLst/>
                    <a:gdLst>
                      <a:gd name="T0" fmla="*/ 4 w 194"/>
                      <a:gd name="T1" fmla="*/ 0 h 51"/>
                      <a:gd name="T2" fmla="*/ 193 w 194"/>
                      <a:gd name="T3" fmla="*/ 18 h 51"/>
                      <a:gd name="T4" fmla="*/ 194 w 194"/>
                      <a:gd name="T5" fmla="*/ 51 h 51"/>
                      <a:gd name="T6" fmla="*/ 0 w 194"/>
                      <a:gd name="T7" fmla="*/ 33 h 51"/>
                      <a:gd name="T8" fmla="*/ 4 w 194"/>
                      <a:gd name="T9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4" h="51">
                        <a:moveTo>
                          <a:pt x="4" y="0"/>
                        </a:moveTo>
                        <a:lnTo>
                          <a:pt x="193" y="18"/>
                        </a:lnTo>
                        <a:lnTo>
                          <a:pt x="194" y="51"/>
                        </a:lnTo>
                        <a:lnTo>
                          <a:pt x="0" y="33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86" name="Freeform 42">
                    <a:extLst>
                      <a:ext uri="{FF2B5EF4-FFF2-40B4-BE49-F238E27FC236}">
                        <a16:creationId xmlns:a16="http://schemas.microsoft.com/office/drawing/2014/main" id="{AB51B218-619F-89DC-F482-85241B6C66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1" y="2787"/>
                    <a:ext cx="848" cy="658"/>
                  </a:xfrm>
                  <a:custGeom>
                    <a:avLst/>
                    <a:gdLst>
                      <a:gd name="T0" fmla="*/ 47 w 848"/>
                      <a:gd name="T1" fmla="*/ 551 h 658"/>
                      <a:gd name="T2" fmla="*/ 28 w 848"/>
                      <a:gd name="T3" fmla="*/ 523 h 658"/>
                      <a:gd name="T4" fmla="*/ 20 w 848"/>
                      <a:gd name="T5" fmla="*/ 481 h 658"/>
                      <a:gd name="T6" fmla="*/ 31 w 848"/>
                      <a:gd name="T7" fmla="*/ 389 h 658"/>
                      <a:gd name="T8" fmla="*/ 54 w 848"/>
                      <a:gd name="T9" fmla="*/ 240 h 658"/>
                      <a:gd name="T10" fmla="*/ 76 w 848"/>
                      <a:gd name="T11" fmla="*/ 129 h 658"/>
                      <a:gd name="T12" fmla="*/ 94 w 848"/>
                      <a:gd name="T13" fmla="*/ 104 h 658"/>
                      <a:gd name="T14" fmla="*/ 123 w 848"/>
                      <a:gd name="T15" fmla="*/ 76 h 658"/>
                      <a:gd name="T16" fmla="*/ 189 w 848"/>
                      <a:gd name="T17" fmla="*/ 61 h 658"/>
                      <a:gd name="T18" fmla="*/ 300 w 848"/>
                      <a:gd name="T19" fmla="*/ 48 h 658"/>
                      <a:gd name="T20" fmla="*/ 392 w 848"/>
                      <a:gd name="T21" fmla="*/ 38 h 658"/>
                      <a:gd name="T22" fmla="*/ 434 w 848"/>
                      <a:gd name="T23" fmla="*/ 21 h 658"/>
                      <a:gd name="T24" fmla="*/ 506 w 848"/>
                      <a:gd name="T25" fmla="*/ 25 h 658"/>
                      <a:gd name="T26" fmla="*/ 628 w 848"/>
                      <a:gd name="T27" fmla="*/ 57 h 658"/>
                      <a:gd name="T28" fmla="*/ 731 w 848"/>
                      <a:gd name="T29" fmla="*/ 67 h 658"/>
                      <a:gd name="T30" fmla="*/ 776 w 848"/>
                      <a:gd name="T31" fmla="*/ 65 h 658"/>
                      <a:gd name="T32" fmla="*/ 811 w 848"/>
                      <a:gd name="T33" fmla="*/ 80 h 658"/>
                      <a:gd name="T34" fmla="*/ 825 w 848"/>
                      <a:gd name="T35" fmla="*/ 144 h 658"/>
                      <a:gd name="T36" fmla="*/ 823 w 848"/>
                      <a:gd name="T37" fmla="*/ 262 h 658"/>
                      <a:gd name="T38" fmla="*/ 823 w 848"/>
                      <a:gd name="T39" fmla="*/ 354 h 658"/>
                      <a:gd name="T40" fmla="*/ 810 w 848"/>
                      <a:gd name="T41" fmla="*/ 394 h 658"/>
                      <a:gd name="T42" fmla="*/ 766 w 848"/>
                      <a:gd name="T43" fmla="*/ 491 h 658"/>
                      <a:gd name="T44" fmla="*/ 714 w 848"/>
                      <a:gd name="T45" fmla="*/ 589 h 658"/>
                      <a:gd name="T46" fmla="*/ 683 w 848"/>
                      <a:gd name="T47" fmla="*/ 625 h 658"/>
                      <a:gd name="T48" fmla="*/ 665 w 848"/>
                      <a:gd name="T49" fmla="*/ 640 h 658"/>
                      <a:gd name="T50" fmla="*/ 686 w 848"/>
                      <a:gd name="T51" fmla="*/ 658 h 658"/>
                      <a:gd name="T52" fmla="*/ 719 w 848"/>
                      <a:gd name="T53" fmla="*/ 619 h 658"/>
                      <a:gd name="T54" fmla="*/ 769 w 848"/>
                      <a:gd name="T55" fmla="*/ 531 h 658"/>
                      <a:gd name="T56" fmla="*/ 815 w 848"/>
                      <a:gd name="T57" fmla="*/ 438 h 658"/>
                      <a:gd name="T58" fmla="*/ 831 w 848"/>
                      <a:gd name="T59" fmla="*/ 392 h 658"/>
                      <a:gd name="T60" fmla="*/ 841 w 848"/>
                      <a:gd name="T61" fmla="*/ 347 h 658"/>
                      <a:gd name="T62" fmla="*/ 844 w 848"/>
                      <a:gd name="T63" fmla="*/ 270 h 658"/>
                      <a:gd name="T64" fmla="*/ 848 w 848"/>
                      <a:gd name="T65" fmla="*/ 153 h 658"/>
                      <a:gd name="T66" fmla="*/ 836 w 848"/>
                      <a:gd name="T67" fmla="*/ 89 h 658"/>
                      <a:gd name="T68" fmla="*/ 819 w 848"/>
                      <a:gd name="T69" fmla="*/ 57 h 658"/>
                      <a:gd name="T70" fmla="*/ 787 w 848"/>
                      <a:gd name="T71" fmla="*/ 44 h 658"/>
                      <a:gd name="T72" fmla="*/ 744 w 848"/>
                      <a:gd name="T73" fmla="*/ 50 h 658"/>
                      <a:gd name="T74" fmla="*/ 679 w 848"/>
                      <a:gd name="T75" fmla="*/ 45 h 658"/>
                      <a:gd name="T76" fmla="*/ 599 w 848"/>
                      <a:gd name="T77" fmla="*/ 31 h 658"/>
                      <a:gd name="T78" fmla="*/ 516 w 848"/>
                      <a:gd name="T79" fmla="*/ 6 h 658"/>
                      <a:gd name="T80" fmla="*/ 460 w 848"/>
                      <a:gd name="T81" fmla="*/ 0 h 658"/>
                      <a:gd name="T82" fmla="*/ 430 w 848"/>
                      <a:gd name="T83" fmla="*/ 6 h 658"/>
                      <a:gd name="T84" fmla="*/ 360 w 848"/>
                      <a:gd name="T85" fmla="*/ 28 h 658"/>
                      <a:gd name="T86" fmla="*/ 235 w 848"/>
                      <a:gd name="T87" fmla="*/ 40 h 658"/>
                      <a:gd name="T88" fmla="*/ 112 w 848"/>
                      <a:gd name="T89" fmla="*/ 60 h 658"/>
                      <a:gd name="T90" fmla="*/ 72 w 848"/>
                      <a:gd name="T91" fmla="*/ 96 h 658"/>
                      <a:gd name="T92" fmla="*/ 44 w 848"/>
                      <a:gd name="T93" fmla="*/ 147 h 658"/>
                      <a:gd name="T94" fmla="*/ 24 w 848"/>
                      <a:gd name="T95" fmla="*/ 255 h 658"/>
                      <a:gd name="T96" fmla="*/ 13 w 848"/>
                      <a:gd name="T97" fmla="*/ 358 h 658"/>
                      <a:gd name="T98" fmla="*/ 0 w 848"/>
                      <a:gd name="T99" fmla="*/ 467 h 658"/>
                      <a:gd name="T100" fmla="*/ 10 w 848"/>
                      <a:gd name="T101" fmla="*/ 529 h 658"/>
                      <a:gd name="T102" fmla="*/ 24 w 848"/>
                      <a:gd name="T103" fmla="*/ 566 h 658"/>
                      <a:gd name="T104" fmla="*/ 55 w 848"/>
                      <a:gd name="T105" fmla="*/ 582 h 658"/>
                      <a:gd name="T106" fmla="*/ 73 w 848"/>
                      <a:gd name="T107" fmla="*/ 579 h 658"/>
                      <a:gd name="T108" fmla="*/ 47 w 848"/>
                      <a:gd name="T109" fmla="*/ 551 h 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48" h="658">
                        <a:moveTo>
                          <a:pt x="47" y="551"/>
                        </a:moveTo>
                        <a:lnTo>
                          <a:pt x="28" y="523"/>
                        </a:lnTo>
                        <a:lnTo>
                          <a:pt x="20" y="481"/>
                        </a:lnTo>
                        <a:lnTo>
                          <a:pt x="31" y="389"/>
                        </a:lnTo>
                        <a:lnTo>
                          <a:pt x="54" y="240"/>
                        </a:lnTo>
                        <a:lnTo>
                          <a:pt x="76" y="129"/>
                        </a:lnTo>
                        <a:lnTo>
                          <a:pt x="94" y="104"/>
                        </a:lnTo>
                        <a:lnTo>
                          <a:pt x="123" y="76"/>
                        </a:lnTo>
                        <a:lnTo>
                          <a:pt x="189" y="61"/>
                        </a:lnTo>
                        <a:lnTo>
                          <a:pt x="300" y="48"/>
                        </a:lnTo>
                        <a:lnTo>
                          <a:pt x="392" y="38"/>
                        </a:lnTo>
                        <a:lnTo>
                          <a:pt x="434" y="21"/>
                        </a:lnTo>
                        <a:lnTo>
                          <a:pt x="506" y="25"/>
                        </a:lnTo>
                        <a:lnTo>
                          <a:pt x="628" y="57"/>
                        </a:lnTo>
                        <a:lnTo>
                          <a:pt x="731" y="67"/>
                        </a:lnTo>
                        <a:lnTo>
                          <a:pt x="776" y="65"/>
                        </a:lnTo>
                        <a:lnTo>
                          <a:pt x="811" y="80"/>
                        </a:lnTo>
                        <a:lnTo>
                          <a:pt x="825" y="144"/>
                        </a:lnTo>
                        <a:lnTo>
                          <a:pt x="823" y="262"/>
                        </a:lnTo>
                        <a:lnTo>
                          <a:pt x="823" y="354"/>
                        </a:lnTo>
                        <a:lnTo>
                          <a:pt x="810" y="394"/>
                        </a:lnTo>
                        <a:lnTo>
                          <a:pt x="766" y="491"/>
                        </a:lnTo>
                        <a:lnTo>
                          <a:pt x="714" y="589"/>
                        </a:lnTo>
                        <a:lnTo>
                          <a:pt x="683" y="625"/>
                        </a:lnTo>
                        <a:lnTo>
                          <a:pt x="665" y="640"/>
                        </a:lnTo>
                        <a:lnTo>
                          <a:pt x="686" y="658"/>
                        </a:lnTo>
                        <a:lnTo>
                          <a:pt x="719" y="619"/>
                        </a:lnTo>
                        <a:lnTo>
                          <a:pt x="769" y="531"/>
                        </a:lnTo>
                        <a:lnTo>
                          <a:pt x="815" y="438"/>
                        </a:lnTo>
                        <a:lnTo>
                          <a:pt x="831" y="392"/>
                        </a:lnTo>
                        <a:lnTo>
                          <a:pt x="841" y="347"/>
                        </a:lnTo>
                        <a:lnTo>
                          <a:pt x="844" y="270"/>
                        </a:lnTo>
                        <a:lnTo>
                          <a:pt x="848" y="153"/>
                        </a:lnTo>
                        <a:lnTo>
                          <a:pt x="836" y="89"/>
                        </a:lnTo>
                        <a:lnTo>
                          <a:pt x="819" y="57"/>
                        </a:lnTo>
                        <a:lnTo>
                          <a:pt x="787" y="44"/>
                        </a:lnTo>
                        <a:lnTo>
                          <a:pt x="744" y="50"/>
                        </a:lnTo>
                        <a:lnTo>
                          <a:pt x="679" y="45"/>
                        </a:lnTo>
                        <a:lnTo>
                          <a:pt x="599" y="31"/>
                        </a:lnTo>
                        <a:lnTo>
                          <a:pt x="516" y="6"/>
                        </a:lnTo>
                        <a:lnTo>
                          <a:pt x="460" y="0"/>
                        </a:lnTo>
                        <a:lnTo>
                          <a:pt x="430" y="6"/>
                        </a:lnTo>
                        <a:lnTo>
                          <a:pt x="360" y="28"/>
                        </a:lnTo>
                        <a:lnTo>
                          <a:pt x="235" y="40"/>
                        </a:lnTo>
                        <a:lnTo>
                          <a:pt x="112" y="60"/>
                        </a:lnTo>
                        <a:lnTo>
                          <a:pt x="72" y="96"/>
                        </a:lnTo>
                        <a:lnTo>
                          <a:pt x="44" y="147"/>
                        </a:lnTo>
                        <a:lnTo>
                          <a:pt x="24" y="255"/>
                        </a:lnTo>
                        <a:lnTo>
                          <a:pt x="13" y="358"/>
                        </a:lnTo>
                        <a:lnTo>
                          <a:pt x="0" y="467"/>
                        </a:lnTo>
                        <a:lnTo>
                          <a:pt x="10" y="529"/>
                        </a:lnTo>
                        <a:lnTo>
                          <a:pt x="24" y="566"/>
                        </a:lnTo>
                        <a:lnTo>
                          <a:pt x="55" y="582"/>
                        </a:lnTo>
                        <a:lnTo>
                          <a:pt x="73" y="579"/>
                        </a:lnTo>
                        <a:lnTo>
                          <a:pt x="47" y="55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87" name="Freeform 43">
                    <a:extLst>
                      <a:ext uri="{FF2B5EF4-FFF2-40B4-BE49-F238E27FC236}">
                        <a16:creationId xmlns:a16="http://schemas.microsoft.com/office/drawing/2014/main" id="{98F28D8C-CC5A-CCC4-BBF2-74673B7543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95" y="2845"/>
                    <a:ext cx="778" cy="607"/>
                  </a:xfrm>
                  <a:custGeom>
                    <a:avLst/>
                    <a:gdLst>
                      <a:gd name="T0" fmla="*/ 0 w 778"/>
                      <a:gd name="T1" fmla="*/ 499 h 607"/>
                      <a:gd name="T2" fmla="*/ 115 w 778"/>
                      <a:gd name="T3" fmla="*/ 525 h 607"/>
                      <a:gd name="T4" fmla="*/ 276 w 778"/>
                      <a:gd name="T5" fmla="*/ 554 h 607"/>
                      <a:gd name="T6" fmla="*/ 407 w 778"/>
                      <a:gd name="T7" fmla="*/ 576 h 607"/>
                      <a:gd name="T8" fmla="*/ 526 w 778"/>
                      <a:gd name="T9" fmla="*/ 580 h 607"/>
                      <a:gd name="T10" fmla="*/ 604 w 778"/>
                      <a:gd name="T11" fmla="*/ 580 h 607"/>
                      <a:gd name="T12" fmla="*/ 627 w 778"/>
                      <a:gd name="T13" fmla="*/ 573 h 607"/>
                      <a:gd name="T14" fmla="*/ 637 w 778"/>
                      <a:gd name="T15" fmla="*/ 516 h 607"/>
                      <a:gd name="T16" fmla="*/ 633 w 778"/>
                      <a:gd name="T17" fmla="*/ 362 h 607"/>
                      <a:gd name="T18" fmla="*/ 628 w 778"/>
                      <a:gd name="T19" fmla="*/ 174 h 607"/>
                      <a:gd name="T20" fmla="*/ 622 w 778"/>
                      <a:gd name="T21" fmla="*/ 106 h 607"/>
                      <a:gd name="T22" fmla="*/ 610 w 778"/>
                      <a:gd name="T23" fmla="*/ 79 h 607"/>
                      <a:gd name="T24" fmla="*/ 405 w 778"/>
                      <a:gd name="T25" fmla="*/ 69 h 607"/>
                      <a:gd name="T26" fmla="*/ 209 w 778"/>
                      <a:gd name="T27" fmla="*/ 42 h 607"/>
                      <a:gd name="T28" fmla="*/ 101 w 778"/>
                      <a:gd name="T29" fmla="*/ 26 h 607"/>
                      <a:gd name="T30" fmla="*/ 63 w 778"/>
                      <a:gd name="T31" fmla="*/ 26 h 607"/>
                      <a:gd name="T32" fmla="*/ 87 w 778"/>
                      <a:gd name="T33" fmla="*/ 3 h 607"/>
                      <a:gd name="T34" fmla="*/ 133 w 778"/>
                      <a:gd name="T35" fmla="*/ 15 h 607"/>
                      <a:gd name="T36" fmla="*/ 268 w 778"/>
                      <a:gd name="T37" fmla="*/ 32 h 607"/>
                      <a:gd name="T38" fmla="*/ 396 w 778"/>
                      <a:gd name="T39" fmla="*/ 45 h 607"/>
                      <a:gd name="T40" fmla="*/ 511 w 778"/>
                      <a:gd name="T41" fmla="*/ 53 h 607"/>
                      <a:gd name="T42" fmla="*/ 619 w 778"/>
                      <a:gd name="T43" fmla="*/ 60 h 607"/>
                      <a:gd name="T44" fmla="*/ 709 w 778"/>
                      <a:gd name="T45" fmla="*/ 35 h 607"/>
                      <a:gd name="T46" fmla="*/ 763 w 778"/>
                      <a:gd name="T47" fmla="*/ 0 h 607"/>
                      <a:gd name="T48" fmla="*/ 778 w 778"/>
                      <a:gd name="T49" fmla="*/ 24 h 607"/>
                      <a:gd name="T50" fmla="*/ 730 w 778"/>
                      <a:gd name="T51" fmla="*/ 45 h 607"/>
                      <a:gd name="T52" fmla="*/ 660 w 778"/>
                      <a:gd name="T53" fmla="*/ 75 h 607"/>
                      <a:gd name="T54" fmla="*/ 638 w 778"/>
                      <a:gd name="T55" fmla="*/ 86 h 607"/>
                      <a:gd name="T56" fmla="*/ 645 w 778"/>
                      <a:gd name="T57" fmla="*/ 186 h 607"/>
                      <a:gd name="T58" fmla="*/ 649 w 778"/>
                      <a:gd name="T59" fmla="*/ 283 h 607"/>
                      <a:gd name="T60" fmla="*/ 651 w 778"/>
                      <a:gd name="T61" fmla="*/ 371 h 607"/>
                      <a:gd name="T62" fmla="*/ 652 w 778"/>
                      <a:gd name="T63" fmla="*/ 456 h 607"/>
                      <a:gd name="T64" fmla="*/ 655 w 778"/>
                      <a:gd name="T65" fmla="*/ 520 h 607"/>
                      <a:gd name="T66" fmla="*/ 654 w 778"/>
                      <a:gd name="T67" fmla="*/ 574 h 607"/>
                      <a:gd name="T68" fmla="*/ 640 w 778"/>
                      <a:gd name="T69" fmla="*/ 599 h 607"/>
                      <a:gd name="T70" fmla="*/ 547 w 778"/>
                      <a:gd name="T71" fmla="*/ 607 h 607"/>
                      <a:gd name="T72" fmla="*/ 389 w 778"/>
                      <a:gd name="T73" fmla="*/ 593 h 607"/>
                      <a:gd name="T74" fmla="*/ 227 w 778"/>
                      <a:gd name="T75" fmla="*/ 561 h 607"/>
                      <a:gd name="T76" fmla="*/ 108 w 778"/>
                      <a:gd name="T77" fmla="*/ 542 h 607"/>
                      <a:gd name="T78" fmla="*/ 9 w 778"/>
                      <a:gd name="T79" fmla="*/ 524 h 607"/>
                      <a:gd name="T80" fmla="*/ 0 w 778"/>
                      <a:gd name="T81" fmla="*/ 499 h 6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778" h="607">
                        <a:moveTo>
                          <a:pt x="0" y="499"/>
                        </a:moveTo>
                        <a:lnTo>
                          <a:pt x="115" y="525"/>
                        </a:lnTo>
                        <a:lnTo>
                          <a:pt x="276" y="554"/>
                        </a:lnTo>
                        <a:lnTo>
                          <a:pt x="407" y="576"/>
                        </a:lnTo>
                        <a:lnTo>
                          <a:pt x="526" y="580"/>
                        </a:lnTo>
                        <a:lnTo>
                          <a:pt x="604" y="580"/>
                        </a:lnTo>
                        <a:lnTo>
                          <a:pt x="627" y="573"/>
                        </a:lnTo>
                        <a:lnTo>
                          <a:pt x="637" y="516"/>
                        </a:lnTo>
                        <a:lnTo>
                          <a:pt x="633" y="362"/>
                        </a:lnTo>
                        <a:lnTo>
                          <a:pt x="628" y="174"/>
                        </a:lnTo>
                        <a:lnTo>
                          <a:pt x="622" y="106"/>
                        </a:lnTo>
                        <a:lnTo>
                          <a:pt x="610" y="79"/>
                        </a:lnTo>
                        <a:lnTo>
                          <a:pt x="405" y="69"/>
                        </a:lnTo>
                        <a:lnTo>
                          <a:pt x="209" y="42"/>
                        </a:lnTo>
                        <a:lnTo>
                          <a:pt x="101" y="26"/>
                        </a:lnTo>
                        <a:lnTo>
                          <a:pt x="63" y="26"/>
                        </a:lnTo>
                        <a:lnTo>
                          <a:pt x="87" y="3"/>
                        </a:lnTo>
                        <a:lnTo>
                          <a:pt x="133" y="15"/>
                        </a:lnTo>
                        <a:lnTo>
                          <a:pt x="268" y="32"/>
                        </a:lnTo>
                        <a:lnTo>
                          <a:pt x="396" y="45"/>
                        </a:lnTo>
                        <a:lnTo>
                          <a:pt x="511" y="53"/>
                        </a:lnTo>
                        <a:lnTo>
                          <a:pt x="619" y="60"/>
                        </a:lnTo>
                        <a:lnTo>
                          <a:pt x="709" y="35"/>
                        </a:lnTo>
                        <a:lnTo>
                          <a:pt x="763" y="0"/>
                        </a:lnTo>
                        <a:lnTo>
                          <a:pt x="778" y="24"/>
                        </a:lnTo>
                        <a:lnTo>
                          <a:pt x="730" y="45"/>
                        </a:lnTo>
                        <a:lnTo>
                          <a:pt x="660" y="75"/>
                        </a:lnTo>
                        <a:lnTo>
                          <a:pt x="638" y="86"/>
                        </a:lnTo>
                        <a:lnTo>
                          <a:pt x="645" y="186"/>
                        </a:lnTo>
                        <a:lnTo>
                          <a:pt x="649" y="283"/>
                        </a:lnTo>
                        <a:lnTo>
                          <a:pt x="651" y="371"/>
                        </a:lnTo>
                        <a:lnTo>
                          <a:pt x="652" y="456"/>
                        </a:lnTo>
                        <a:lnTo>
                          <a:pt x="655" y="520"/>
                        </a:lnTo>
                        <a:lnTo>
                          <a:pt x="654" y="574"/>
                        </a:lnTo>
                        <a:lnTo>
                          <a:pt x="640" y="599"/>
                        </a:lnTo>
                        <a:lnTo>
                          <a:pt x="547" y="607"/>
                        </a:lnTo>
                        <a:lnTo>
                          <a:pt x="389" y="593"/>
                        </a:lnTo>
                        <a:lnTo>
                          <a:pt x="227" y="561"/>
                        </a:lnTo>
                        <a:lnTo>
                          <a:pt x="108" y="542"/>
                        </a:lnTo>
                        <a:lnTo>
                          <a:pt x="9" y="524"/>
                        </a:lnTo>
                        <a:lnTo>
                          <a:pt x="0" y="49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88" name="Freeform 44">
                    <a:extLst>
                      <a:ext uri="{FF2B5EF4-FFF2-40B4-BE49-F238E27FC236}">
                        <a16:creationId xmlns:a16="http://schemas.microsoft.com/office/drawing/2014/main" id="{98ECEFB9-D3EC-9C70-76C8-EC9FF4188C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30" y="2922"/>
                    <a:ext cx="430" cy="466"/>
                  </a:xfrm>
                  <a:custGeom>
                    <a:avLst/>
                    <a:gdLst>
                      <a:gd name="T0" fmla="*/ 0 w 430"/>
                      <a:gd name="T1" fmla="*/ 0 h 466"/>
                      <a:gd name="T2" fmla="*/ 159 w 430"/>
                      <a:gd name="T3" fmla="*/ 19 h 466"/>
                      <a:gd name="T4" fmla="*/ 271 w 430"/>
                      <a:gd name="T5" fmla="*/ 32 h 466"/>
                      <a:gd name="T6" fmla="*/ 394 w 430"/>
                      <a:gd name="T7" fmla="*/ 54 h 466"/>
                      <a:gd name="T8" fmla="*/ 412 w 430"/>
                      <a:gd name="T9" fmla="*/ 70 h 466"/>
                      <a:gd name="T10" fmla="*/ 422 w 430"/>
                      <a:gd name="T11" fmla="*/ 95 h 466"/>
                      <a:gd name="T12" fmla="*/ 430 w 430"/>
                      <a:gd name="T13" fmla="*/ 213 h 466"/>
                      <a:gd name="T14" fmla="*/ 430 w 430"/>
                      <a:gd name="T15" fmla="*/ 346 h 466"/>
                      <a:gd name="T16" fmla="*/ 426 w 430"/>
                      <a:gd name="T17" fmla="*/ 438 h 466"/>
                      <a:gd name="T18" fmla="*/ 412 w 430"/>
                      <a:gd name="T19" fmla="*/ 464 h 466"/>
                      <a:gd name="T20" fmla="*/ 385 w 430"/>
                      <a:gd name="T21" fmla="*/ 466 h 466"/>
                      <a:gd name="T22" fmla="*/ 246 w 430"/>
                      <a:gd name="T23" fmla="*/ 428 h 466"/>
                      <a:gd name="T24" fmla="*/ 395 w 430"/>
                      <a:gd name="T25" fmla="*/ 440 h 466"/>
                      <a:gd name="T26" fmla="*/ 405 w 430"/>
                      <a:gd name="T27" fmla="*/ 435 h 466"/>
                      <a:gd name="T28" fmla="*/ 412 w 430"/>
                      <a:gd name="T29" fmla="*/ 373 h 466"/>
                      <a:gd name="T30" fmla="*/ 414 w 430"/>
                      <a:gd name="T31" fmla="*/ 285 h 466"/>
                      <a:gd name="T32" fmla="*/ 409 w 430"/>
                      <a:gd name="T33" fmla="*/ 165 h 466"/>
                      <a:gd name="T34" fmla="*/ 401 w 430"/>
                      <a:gd name="T35" fmla="*/ 88 h 466"/>
                      <a:gd name="T36" fmla="*/ 385 w 430"/>
                      <a:gd name="T37" fmla="*/ 73 h 466"/>
                      <a:gd name="T38" fmla="*/ 297 w 430"/>
                      <a:gd name="T39" fmla="*/ 56 h 466"/>
                      <a:gd name="T40" fmla="*/ 176 w 430"/>
                      <a:gd name="T41" fmla="*/ 41 h 466"/>
                      <a:gd name="T42" fmla="*/ 78 w 430"/>
                      <a:gd name="T43" fmla="*/ 22 h 466"/>
                      <a:gd name="T44" fmla="*/ 0 w 430"/>
                      <a:gd name="T45" fmla="*/ 0 h 4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430" h="466">
                        <a:moveTo>
                          <a:pt x="0" y="0"/>
                        </a:moveTo>
                        <a:lnTo>
                          <a:pt x="159" y="19"/>
                        </a:lnTo>
                        <a:lnTo>
                          <a:pt x="271" y="32"/>
                        </a:lnTo>
                        <a:lnTo>
                          <a:pt x="394" y="54"/>
                        </a:lnTo>
                        <a:lnTo>
                          <a:pt x="412" y="70"/>
                        </a:lnTo>
                        <a:lnTo>
                          <a:pt x="422" y="95"/>
                        </a:lnTo>
                        <a:lnTo>
                          <a:pt x="430" y="213"/>
                        </a:lnTo>
                        <a:lnTo>
                          <a:pt x="430" y="346"/>
                        </a:lnTo>
                        <a:lnTo>
                          <a:pt x="426" y="438"/>
                        </a:lnTo>
                        <a:lnTo>
                          <a:pt x="412" y="464"/>
                        </a:lnTo>
                        <a:lnTo>
                          <a:pt x="385" y="466"/>
                        </a:lnTo>
                        <a:lnTo>
                          <a:pt x="246" y="428"/>
                        </a:lnTo>
                        <a:lnTo>
                          <a:pt x="395" y="440"/>
                        </a:lnTo>
                        <a:lnTo>
                          <a:pt x="405" y="435"/>
                        </a:lnTo>
                        <a:lnTo>
                          <a:pt x="412" y="373"/>
                        </a:lnTo>
                        <a:lnTo>
                          <a:pt x="414" y="285"/>
                        </a:lnTo>
                        <a:lnTo>
                          <a:pt x="409" y="165"/>
                        </a:lnTo>
                        <a:lnTo>
                          <a:pt x="401" y="88"/>
                        </a:lnTo>
                        <a:lnTo>
                          <a:pt x="385" y="73"/>
                        </a:lnTo>
                        <a:lnTo>
                          <a:pt x="297" y="56"/>
                        </a:lnTo>
                        <a:lnTo>
                          <a:pt x="176" y="41"/>
                        </a:lnTo>
                        <a:lnTo>
                          <a:pt x="78" y="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89" name="Freeform 45">
                    <a:extLst>
                      <a:ext uri="{FF2B5EF4-FFF2-40B4-BE49-F238E27FC236}">
                        <a16:creationId xmlns:a16="http://schemas.microsoft.com/office/drawing/2014/main" id="{D713CF3C-BD92-669A-A616-89AFCAE5AC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46" y="2917"/>
                    <a:ext cx="453" cy="464"/>
                  </a:xfrm>
                  <a:custGeom>
                    <a:avLst/>
                    <a:gdLst>
                      <a:gd name="T0" fmla="*/ 257 w 453"/>
                      <a:gd name="T1" fmla="*/ 27 h 464"/>
                      <a:gd name="T2" fmla="*/ 102 w 453"/>
                      <a:gd name="T3" fmla="*/ 2 h 464"/>
                      <a:gd name="T4" fmla="*/ 57 w 453"/>
                      <a:gd name="T5" fmla="*/ 0 h 464"/>
                      <a:gd name="T6" fmla="*/ 45 w 453"/>
                      <a:gd name="T7" fmla="*/ 17 h 464"/>
                      <a:gd name="T8" fmla="*/ 32 w 453"/>
                      <a:gd name="T9" fmla="*/ 50 h 464"/>
                      <a:gd name="T10" fmla="*/ 12 w 453"/>
                      <a:gd name="T11" fmla="*/ 141 h 464"/>
                      <a:gd name="T12" fmla="*/ 2 w 453"/>
                      <a:gd name="T13" fmla="*/ 232 h 464"/>
                      <a:gd name="T14" fmla="*/ 0 w 453"/>
                      <a:gd name="T15" fmla="*/ 325 h 464"/>
                      <a:gd name="T16" fmla="*/ 14 w 453"/>
                      <a:gd name="T17" fmla="*/ 362 h 464"/>
                      <a:gd name="T18" fmla="*/ 21 w 453"/>
                      <a:gd name="T19" fmla="*/ 374 h 464"/>
                      <a:gd name="T20" fmla="*/ 119 w 453"/>
                      <a:gd name="T21" fmla="*/ 400 h 464"/>
                      <a:gd name="T22" fmla="*/ 245 w 453"/>
                      <a:gd name="T23" fmla="*/ 425 h 464"/>
                      <a:gd name="T24" fmla="*/ 340 w 453"/>
                      <a:gd name="T25" fmla="*/ 441 h 464"/>
                      <a:gd name="T26" fmla="*/ 453 w 453"/>
                      <a:gd name="T27" fmla="*/ 464 h 464"/>
                      <a:gd name="T28" fmla="*/ 450 w 453"/>
                      <a:gd name="T29" fmla="*/ 449 h 464"/>
                      <a:gd name="T30" fmla="*/ 363 w 453"/>
                      <a:gd name="T31" fmla="*/ 429 h 464"/>
                      <a:gd name="T32" fmla="*/ 248 w 453"/>
                      <a:gd name="T33" fmla="*/ 403 h 464"/>
                      <a:gd name="T34" fmla="*/ 92 w 453"/>
                      <a:gd name="T35" fmla="*/ 375 h 464"/>
                      <a:gd name="T36" fmla="*/ 36 w 453"/>
                      <a:gd name="T37" fmla="*/ 349 h 464"/>
                      <a:gd name="T38" fmla="*/ 20 w 453"/>
                      <a:gd name="T39" fmla="*/ 333 h 464"/>
                      <a:gd name="T40" fmla="*/ 18 w 453"/>
                      <a:gd name="T41" fmla="*/ 305 h 464"/>
                      <a:gd name="T42" fmla="*/ 21 w 453"/>
                      <a:gd name="T43" fmla="*/ 228 h 464"/>
                      <a:gd name="T44" fmla="*/ 35 w 453"/>
                      <a:gd name="T45" fmla="*/ 135 h 464"/>
                      <a:gd name="T46" fmla="*/ 56 w 453"/>
                      <a:gd name="T47" fmla="*/ 43 h 464"/>
                      <a:gd name="T48" fmla="*/ 69 w 453"/>
                      <a:gd name="T49" fmla="*/ 22 h 464"/>
                      <a:gd name="T50" fmla="*/ 176 w 453"/>
                      <a:gd name="T51" fmla="*/ 24 h 464"/>
                      <a:gd name="T52" fmla="*/ 257 w 453"/>
                      <a:gd name="T53" fmla="*/ 27 h 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453" h="464">
                        <a:moveTo>
                          <a:pt x="257" y="27"/>
                        </a:moveTo>
                        <a:lnTo>
                          <a:pt x="102" y="2"/>
                        </a:lnTo>
                        <a:lnTo>
                          <a:pt x="57" y="0"/>
                        </a:lnTo>
                        <a:lnTo>
                          <a:pt x="45" y="17"/>
                        </a:lnTo>
                        <a:lnTo>
                          <a:pt x="32" y="50"/>
                        </a:lnTo>
                        <a:lnTo>
                          <a:pt x="12" y="141"/>
                        </a:lnTo>
                        <a:lnTo>
                          <a:pt x="2" y="232"/>
                        </a:lnTo>
                        <a:lnTo>
                          <a:pt x="0" y="325"/>
                        </a:lnTo>
                        <a:lnTo>
                          <a:pt x="14" y="362"/>
                        </a:lnTo>
                        <a:lnTo>
                          <a:pt x="21" y="374"/>
                        </a:lnTo>
                        <a:lnTo>
                          <a:pt x="119" y="400"/>
                        </a:lnTo>
                        <a:lnTo>
                          <a:pt x="245" y="425"/>
                        </a:lnTo>
                        <a:lnTo>
                          <a:pt x="340" y="441"/>
                        </a:lnTo>
                        <a:lnTo>
                          <a:pt x="453" y="464"/>
                        </a:lnTo>
                        <a:lnTo>
                          <a:pt x="450" y="449"/>
                        </a:lnTo>
                        <a:lnTo>
                          <a:pt x="363" y="429"/>
                        </a:lnTo>
                        <a:lnTo>
                          <a:pt x="248" y="403"/>
                        </a:lnTo>
                        <a:lnTo>
                          <a:pt x="92" y="375"/>
                        </a:lnTo>
                        <a:lnTo>
                          <a:pt x="36" y="349"/>
                        </a:lnTo>
                        <a:lnTo>
                          <a:pt x="20" y="333"/>
                        </a:lnTo>
                        <a:lnTo>
                          <a:pt x="18" y="305"/>
                        </a:lnTo>
                        <a:lnTo>
                          <a:pt x="21" y="228"/>
                        </a:lnTo>
                        <a:lnTo>
                          <a:pt x="35" y="135"/>
                        </a:lnTo>
                        <a:lnTo>
                          <a:pt x="56" y="43"/>
                        </a:lnTo>
                        <a:lnTo>
                          <a:pt x="69" y="22"/>
                        </a:lnTo>
                        <a:lnTo>
                          <a:pt x="176" y="24"/>
                        </a:lnTo>
                        <a:lnTo>
                          <a:pt x="257" y="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57390" name="Group 46">
                <a:extLst>
                  <a:ext uri="{FF2B5EF4-FFF2-40B4-BE49-F238E27FC236}">
                    <a16:creationId xmlns:a16="http://schemas.microsoft.com/office/drawing/2014/main" id="{3AF802DE-A0EE-94F9-76E4-793F291D78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3" y="3211"/>
                <a:ext cx="973" cy="799"/>
                <a:chOff x="3983" y="3211"/>
                <a:chExt cx="973" cy="799"/>
              </a:xfrm>
            </p:grpSpPr>
            <p:sp>
              <p:nvSpPr>
                <p:cNvPr id="57391" name="Freeform 47">
                  <a:extLst>
                    <a:ext uri="{FF2B5EF4-FFF2-40B4-BE49-F238E27FC236}">
                      <a16:creationId xmlns:a16="http://schemas.microsoft.com/office/drawing/2014/main" id="{91768DC5-429F-56CD-FF15-D3E0A8DBED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8" y="3211"/>
                  <a:ext cx="353" cy="287"/>
                </a:xfrm>
                <a:custGeom>
                  <a:avLst/>
                  <a:gdLst>
                    <a:gd name="T0" fmla="*/ 221 w 353"/>
                    <a:gd name="T1" fmla="*/ 76 h 287"/>
                    <a:gd name="T2" fmla="*/ 194 w 353"/>
                    <a:gd name="T3" fmla="*/ 41 h 287"/>
                    <a:gd name="T4" fmla="*/ 164 w 353"/>
                    <a:gd name="T5" fmla="*/ 18 h 287"/>
                    <a:gd name="T6" fmla="*/ 130 w 353"/>
                    <a:gd name="T7" fmla="*/ 5 h 287"/>
                    <a:gd name="T8" fmla="*/ 103 w 353"/>
                    <a:gd name="T9" fmla="*/ 0 h 287"/>
                    <a:gd name="T10" fmla="*/ 67 w 353"/>
                    <a:gd name="T11" fmla="*/ 8 h 287"/>
                    <a:gd name="T12" fmla="*/ 39 w 353"/>
                    <a:gd name="T13" fmla="*/ 23 h 287"/>
                    <a:gd name="T14" fmla="*/ 17 w 353"/>
                    <a:gd name="T15" fmla="*/ 44 h 287"/>
                    <a:gd name="T16" fmla="*/ 5 w 353"/>
                    <a:gd name="T17" fmla="*/ 78 h 287"/>
                    <a:gd name="T18" fmla="*/ 0 w 353"/>
                    <a:gd name="T19" fmla="*/ 113 h 287"/>
                    <a:gd name="T20" fmla="*/ 8 w 353"/>
                    <a:gd name="T21" fmla="*/ 150 h 287"/>
                    <a:gd name="T22" fmla="*/ 18 w 353"/>
                    <a:gd name="T23" fmla="*/ 195 h 287"/>
                    <a:gd name="T24" fmla="*/ 44 w 353"/>
                    <a:gd name="T25" fmla="*/ 235 h 287"/>
                    <a:gd name="T26" fmla="*/ 68 w 353"/>
                    <a:gd name="T27" fmla="*/ 260 h 287"/>
                    <a:gd name="T28" fmla="*/ 103 w 353"/>
                    <a:gd name="T29" fmla="*/ 278 h 287"/>
                    <a:gd name="T30" fmla="*/ 135 w 353"/>
                    <a:gd name="T31" fmla="*/ 287 h 287"/>
                    <a:gd name="T32" fmla="*/ 171 w 353"/>
                    <a:gd name="T33" fmla="*/ 287 h 287"/>
                    <a:gd name="T34" fmla="*/ 200 w 353"/>
                    <a:gd name="T35" fmla="*/ 273 h 287"/>
                    <a:gd name="T36" fmla="*/ 221 w 353"/>
                    <a:gd name="T37" fmla="*/ 255 h 287"/>
                    <a:gd name="T38" fmla="*/ 236 w 353"/>
                    <a:gd name="T39" fmla="*/ 226 h 287"/>
                    <a:gd name="T40" fmla="*/ 241 w 353"/>
                    <a:gd name="T41" fmla="*/ 205 h 287"/>
                    <a:gd name="T42" fmla="*/ 244 w 353"/>
                    <a:gd name="T43" fmla="*/ 173 h 287"/>
                    <a:gd name="T44" fmla="*/ 236 w 353"/>
                    <a:gd name="T45" fmla="*/ 140 h 287"/>
                    <a:gd name="T46" fmla="*/ 232 w 353"/>
                    <a:gd name="T47" fmla="*/ 108 h 287"/>
                    <a:gd name="T48" fmla="*/ 280 w 353"/>
                    <a:gd name="T49" fmla="*/ 81 h 287"/>
                    <a:gd name="T50" fmla="*/ 330 w 353"/>
                    <a:gd name="T51" fmla="*/ 63 h 287"/>
                    <a:gd name="T52" fmla="*/ 348 w 353"/>
                    <a:gd name="T53" fmla="*/ 49 h 287"/>
                    <a:gd name="T54" fmla="*/ 353 w 353"/>
                    <a:gd name="T55" fmla="*/ 27 h 287"/>
                    <a:gd name="T56" fmla="*/ 341 w 353"/>
                    <a:gd name="T57" fmla="*/ 17 h 287"/>
                    <a:gd name="T58" fmla="*/ 321 w 353"/>
                    <a:gd name="T59" fmla="*/ 9 h 287"/>
                    <a:gd name="T60" fmla="*/ 295 w 353"/>
                    <a:gd name="T61" fmla="*/ 21 h 287"/>
                    <a:gd name="T62" fmla="*/ 268 w 353"/>
                    <a:gd name="T63" fmla="*/ 53 h 287"/>
                    <a:gd name="T64" fmla="*/ 221 w 353"/>
                    <a:gd name="T65" fmla="*/ 76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53" h="287">
                      <a:moveTo>
                        <a:pt x="221" y="76"/>
                      </a:moveTo>
                      <a:lnTo>
                        <a:pt x="194" y="41"/>
                      </a:lnTo>
                      <a:lnTo>
                        <a:pt x="164" y="18"/>
                      </a:lnTo>
                      <a:lnTo>
                        <a:pt x="130" y="5"/>
                      </a:lnTo>
                      <a:lnTo>
                        <a:pt x="103" y="0"/>
                      </a:lnTo>
                      <a:lnTo>
                        <a:pt x="67" y="8"/>
                      </a:lnTo>
                      <a:lnTo>
                        <a:pt x="39" y="23"/>
                      </a:lnTo>
                      <a:lnTo>
                        <a:pt x="17" y="44"/>
                      </a:lnTo>
                      <a:lnTo>
                        <a:pt x="5" y="78"/>
                      </a:lnTo>
                      <a:lnTo>
                        <a:pt x="0" y="113"/>
                      </a:lnTo>
                      <a:lnTo>
                        <a:pt x="8" y="150"/>
                      </a:lnTo>
                      <a:lnTo>
                        <a:pt x="18" y="195"/>
                      </a:lnTo>
                      <a:lnTo>
                        <a:pt x="44" y="235"/>
                      </a:lnTo>
                      <a:lnTo>
                        <a:pt x="68" y="260"/>
                      </a:lnTo>
                      <a:lnTo>
                        <a:pt x="103" y="278"/>
                      </a:lnTo>
                      <a:lnTo>
                        <a:pt x="135" y="287"/>
                      </a:lnTo>
                      <a:lnTo>
                        <a:pt x="171" y="287"/>
                      </a:lnTo>
                      <a:lnTo>
                        <a:pt x="200" y="273"/>
                      </a:lnTo>
                      <a:lnTo>
                        <a:pt x="221" y="255"/>
                      </a:lnTo>
                      <a:lnTo>
                        <a:pt x="236" y="226"/>
                      </a:lnTo>
                      <a:lnTo>
                        <a:pt x="241" y="205"/>
                      </a:lnTo>
                      <a:lnTo>
                        <a:pt x="244" y="173"/>
                      </a:lnTo>
                      <a:lnTo>
                        <a:pt x="236" y="140"/>
                      </a:lnTo>
                      <a:lnTo>
                        <a:pt x="232" y="108"/>
                      </a:lnTo>
                      <a:lnTo>
                        <a:pt x="280" y="81"/>
                      </a:lnTo>
                      <a:lnTo>
                        <a:pt x="330" y="63"/>
                      </a:lnTo>
                      <a:lnTo>
                        <a:pt x="348" y="49"/>
                      </a:lnTo>
                      <a:lnTo>
                        <a:pt x="353" y="27"/>
                      </a:lnTo>
                      <a:lnTo>
                        <a:pt x="341" y="17"/>
                      </a:lnTo>
                      <a:lnTo>
                        <a:pt x="321" y="9"/>
                      </a:lnTo>
                      <a:lnTo>
                        <a:pt x="295" y="21"/>
                      </a:lnTo>
                      <a:lnTo>
                        <a:pt x="268" y="53"/>
                      </a:lnTo>
                      <a:lnTo>
                        <a:pt x="221" y="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92" name="Freeform 48">
                  <a:extLst>
                    <a:ext uri="{FF2B5EF4-FFF2-40B4-BE49-F238E27FC236}">
                      <a16:creationId xmlns:a16="http://schemas.microsoft.com/office/drawing/2014/main" id="{9587BA07-15A7-72D1-2B84-B34243064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7" y="3499"/>
                  <a:ext cx="297" cy="493"/>
                </a:xfrm>
                <a:custGeom>
                  <a:avLst/>
                  <a:gdLst>
                    <a:gd name="T0" fmla="*/ 40 w 297"/>
                    <a:gd name="T1" fmla="*/ 170 h 493"/>
                    <a:gd name="T2" fmla="*/ 14 w 297"/>
                    <a:gd name="T3" fmla="*/ 143 h 493"/>
                    <a:gd name="T4" fmla="*/ 3 w 297"/>
                    <a:gd name="T5" fmla="*/ 112 h 493"/>
                    <a:gd name="T6" fmla="*/ 0 w 297"/>
                    <a:gd name="T7" fmla="*/ 86 h 493"/>
                    <a:gd name="T8" fmla="*/ 9 w 297"/>
                    <a:gd name="T9" fmla="*/ 62 h 493"/>
                    <a:gd name="T10" fmla="*/ 21 w 297"/>
                    <a:gd name="T11" fmla="*/ 39 h 493"/>
                    <a:gd name="T12" fmla="*/ 49 w 297"/>
                    <a:gd name="T13" fmla="*/ 21 h 493"/>
                    <a:gd name="T14" fmla="*/ 78 w 297"/>
                    <a:gd name="T15" fmla="*/ 3 h 493"/>
                    <a:gd name="T16" fmla="*/ 122 w 297"/>
                    <a:gd name="T17" fmla="*/ 0 h 493"/>
                    <a:gd name="T18" fmla="*/ 149 w 297"/>
                    <a:gd name="T19" fmla="*/ 8 h 493"/>
                    <a:gd name="T20" fmla="*/ 169 w 297"/>
                    <a:gd name="T21" fmla="*/ 21 h 493"/>
                    <a:gd name="T22" fmla="*/ 201 w 297"/>
                    <a:gd name="T23" fmla="*/ 48 h 493"/>
                    <a:gd name="T24" fmla="*/ 224 w 297"/>
                    <a:gd name="T25" fmla="*/ 90 h 493"/>
                    <a:gd name="T26" fmla="*/ 245 w 297"/>
                    <a:gd name="T27" fmla="*/ 130 h 493"/>
                    <a:gd name="T28" fmla="*/ 263 w 297"/>
                    <a:gd name="T29" fmla="*/ 198 h 493"/>
                    <a:gd name="T30" fmla="*/ 274 w 297"/>
                    <a:gd name="T31" fmla="*/ 249 h 493"/>
                    <a:gd name="T32" fmla="*/ 282 w 297"/>
                    <a:gd name="T33" fmla="*/ 311 h 493"/>
                    <a:gd name="T34" fmla="*/ 288 w 297"/>
                    <a:gd name="T35" fmla="*/ 360 h 493"/>
                    <a:gd name="T36" fmla="*/ 297 w 297"/>
                    <a:gd name="T37" fmla="*/ 398 h 493"/>
                    <a:gd name="T38" fmla="*/ 297 w 297"/>
                    <a:gd name="T39" fmla="*/ 433 h 493"/>
                    <a:gd name="T40" fmla="*/ 288 w 297"/>
                    <a:gd name="T41" fmla="*/ 461 h 493"/>
                    <a:gd name="T42" fmla="*/ 274 w 297"/>
                    <a:gd name="T43" fmla="*/ 479 h 493"/>
                    <a:gd name="T44" fmla="*/ 251 w 297"/>
                    <a:gd name="T45" fmla="*/ 488 h 493"/>
                    <a:gd name="T46" fmla="*/ 222 w 297"/>
                    <a:gd name="T47" fmla="*/ 493 h 493"/>
                    <a:gd name="T48" fmla="*/ 90 w 297"/>
                    <a:gd name="T49" fmla="*/ 487 h 493"/>
                    <a:gd name="T50" fmla="*/ 62 w 297"/>
                    <a:gd name="T51" fmla="*/ 470 h 493"/>
                    <a:gd name="T52" fmla="*/ 44 w 297"/>
                    <a:gd name="T53" fmla="*/ 430 h 493"/>
                    <a:gd name="T54" fmla="*/ 37 w 297"/>
                    <a:gd name="T55" fmla="*/ 392 h 493"/>
                    <a:gd name="T56" fmla="*/ 40 w 297"/>
                    <a:gd name="T57" fmla="*/ 339 h 493"/>
                    <a:gd name="T58" fmla="*/ 53 w 297"/>
                    <a:gd name="T59" fmla="*/ 303 h 493"/>
                    <a:gd name="T60" fmla="*/ 73 w 297"/>
                    <a:gd name="T61" fmla="*/ 280 h 493"/>
                    <a:gd name="T62" fmla="*/ 78 w 297"/>
                    <a:gd name="T63" fmla="*/ 262 h 493"/>
                    <a:gd name="T64" fmla="*/ 73 w 297"/>
                    <a:gd name="T65" fmla="*/ 244 h 493"/>
                    <a:gd name="T66" fmla="*/ 64 w 297"/>
                    <a:gd name="T67" fmla="*/ 217 h 493"/>
                    <a:gd name="T68" fmla="*/ 49 w 297"/>
                    <a:gd name="T69" fmla="*/ 193 h 493"/>
                    <a:gd name="T70" fmla="*/ 40 w 297"/>
                    <a:gd name="T71" fmla="*/ 170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97" h="493">
                      <a:moveTo>
                        <a:pt x="40" y="170"/>
                      </a:moveTo>
                      <a:lnTo>
                        <a:pt x="14" y="143"/>
                      </a:lnTo>
                      <a:lnTo>
                        <a:pt x="3" y="112"/>
                      </a:lnTo>
                      <a:lnTo>
                        <a:pt x="0" y="86"/>
                      </a:lnTo>
                      <a:lnTo>
                        <a:pt x="9" y="62"/>
                      </a:lnTo>
                      <a:lnTo>
                        <a:pt x="21" y="39"/>
                      </a:lnTo>
                      <a:lnTo>
                        <a:pt x="49" y="21"/>
                      </a:lnTo>
                      <a:lnTo>
                        <a:pt x="78" y="3"/>
                      </a:lnTo>
                      <a:lnTo>
                        <a:pt x="122" y="0"/>
                      </a:lnTo>
                      <a:lnTo>
                        <a:pt x="149" y="8"/>
                      </a:lnTo>
                      <a:lnTo>
                        <a:pt x="169" y="21"/>
                      </a:lnTo>
                      <a:lnTo>
                        <a:pt x="201" y="48"/>
                      </a:lnTo>
                      <a:lnTo>
                        <a:pt x="224" y="90"/>
                      </a:lnTo>
                      <a:lnTo>
                        <a:pt x="245" y="130"/>
                      </a:lnTo>
                      <a:lnTo>
                        <a:pt x="263" y="198"/>
                      </a:lnTo>
                      <a:lnTo>
                        <a:pt x="274" y="249"/>
                      </a:lnTo>
                      <a:lnTo>
                        <a:pt x="282" y="311"/>
                      </a:lnTo>
                      <a:lnTo>
                        <a:pt x="288" y="360"/>
                      </a:lnTo>
                      <a:lnTo>
                        <a:pt x="297" y="398"/>
                      </a:lnTo>
                      <a:lnTo>
                        <a:pt x="297" y="433"/>
                      </a:lnTo>
                      <a:lnTo>
                        <a:pt x="288" y="461"/>
                      </a:lnTo>
                      <a:lnTo>
                        <a:pt x="274" y="479"/>
                      </a:lnTo>
                      <a:lnTo>
                        <a:pt x="251" y="488"/>
                      </a:lnTo>
                      <a:lnTo>
                        <a:pt x="222" y="493"/>
                      </a:lnTo>
                      <a:lnTo>
                        <a:pt x="90" y="487"/>
                      </a:lnTo>
                      <a:lnTo>
                        <a:pt x="62" y="470"/>
                      </a:lnTo>
                      <a:lnTo>
                        <a:pt x="44" y="430"/>
                      </a:lnTo>
                      <a:lnTo>
                        <a:pt x="37" y="392"/>
                      </a:lnTo>
                      <a:lnTo>
                        <a:pt x="40" y="339"/>
                      </a:lnTo>
                      <a:lnTo>
                        <a:pt x="53" y="303"/>
                      </a:lnTo>
                      <a:lnTo>
                        <a:pt x="73" y="280"/>
                      </a:lnTo>
                      <a:lnTo>
                        <a:pt x="78" y="262"/>
                      </a:lnTo>
                      <a:lnTo>
                        <a:pt x="73" y="244"/>
                      </a:lnTo>
                      <a:lnTo>
                        <a:pt x="64" y="217"/>
                      </a:lnTo>
                      <a:lnTo>
                        <a:pt x="49" y="193"/>
                      </a:lnTo>
                      <a:lnTo>
                        <a:pt x="4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93" name="Freeform 49">
                  <a:extLst>
                    <a:ext uri="{FF2B5EF4-FFF2-40B4-BE49-F238E27FC236}">
                      <a16:creationId xmlns:a16="http://schemas.microsoft.com/office/drawing/2014/main" id="{9F4895EF-D723-78F7-F881-139EAEB1F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3" y="3542"/>
                  <a:ext cx="250" cy="455"/>
                </a:xfrm>
                <a:custGeom>
                  <a:avLst/>
                  <a:gdLst>
                    <a:gd name="T0" fmla="*/ 153 w 250"/>
                    <a:gd name="T1" fmla="*/ 74 h 455"/>
                    <a:gd name="T2" fmla="*/ 186 w 250"/>
                    <a:gd name="T3" fmla="*/ 24 h 455"/>
                    <a:gd name="T4" fmla="*/ 209 w 250"/>
                    <a:gd name="T5" fmla="*/ 5 h 455"/>
                    <a:gd name="T6" fmla="*/ 235 w 250"/>
                    <a:gd name="T7" fmla="*/ 0 h 455"/>
                    <a:gd name="T8" fmla="*/ 250 w 250"/>
                    <a:gd name="T9" fmla="*/ 45 h 455"/>
                    <a:gd name="T10" fmla="*/ 227 w 250"/>
                    <a:gd name="T11" fmla="*/ 83 h 455"/>
                    <a:gd name="T12" fmla="*/ 209 w 250"/>
                    <a:gd name="T13" fmla="*/ 97 h 455"/>
                    <a:gd name="T14" fmla="*/ 175 w 250"/>
                    <a:gd name="T15" fmla="*/ 132 h 455"/>
                    <a:gd name="T16" fmla="*/ 144 w 250"/>
                    <a:gd name="T17" fmla="*/ 187 h 455"/>
                    <a:gd name="T18" fmla="*/ 129 w 250"/>
                    <a:gd name="T19" fmla="*/ 254 h 455"/>
                    <a:gd name="T20" fmla="*/ 124 w 250"/>
                    <a:gd name="T21" fmla="*/ 314 h 455"/>
                    <a:gd name="T22" fmla="*/ 121 w 250"/>
                    <a:gd name="T23" fmla="*/ 369 h 455"/>
                    <a:gd name="T24" fmla="*/ 124 w 250"/>
                    <a:gd name="T25" fmla="*/ 408 h 455"/>
                    <a:gd name="T26" fmla="*/ 135 w 250"/>
                    <a:gd name="T27" fmla="*/ 408 h 455"/>
                    <a:gd name="T28" fmla="*/ 161 w 250"/>
                    <a:gd name="T29" fmla="*/ 387 h 455"/>
                    <a:gd name="T30" fmla="*/ 193 w 250"/>
                    <a:gd name="T31" fmla="*/ 399 h 455"/>
                    <a:gd name="T32" fmla="*/ 172 w 250"/>
                    <a:gd name="T33" fmla="*/ 419 h 455"/>
                    <a:gd name="T34" fmla="*/ 130 w 250"/>
                    <a:gd name="T35" fmla="*/ 437 h 455"/>
                    <a:gd name="T36" fmla="*/ 117 w 250"/>
                    <a:gd name="T37" fmla="*/ 453 h 455"/>
                    <a:gd name="T38" fmla="*/ 80 w 250"/>
                    <a:gd name="T39" fmla="*/ 455 h 455"/>
                    <a:gd name="T40" fmla="*/ 46 w 250"/>
                    <a:gd name="T41" fmla="*/ 440 h 455"/>
                    <a:gd name="T42" fmla="*/ 0 w 250"/>
                    <a:gd name="T43" fmla="*/ 419 h 455"/>
                    <a:gd name="T44" fmla="*/ 5 w 250"/>
                    <a:gd name="T45" fmla="*/ 392 h 455"/>
                    <a:gd name="T46" fmla="*/ 20 w 250"/>
                    <a:gd name="T47" fmla="*/ 387 h 455"/>
                    <a:gd name="T48" fmla="*/ 57 w 250"/>
                    <a:gd name="T49" fmla="*/ 413 h 455"/>
                    <a:gd name="T50" fmla="*/ 37 w 250"/>
                    <a:gd name="T51" fmla="*/ 372 h 455"/>
                    <a:gd name="T52" fmla="*/ 48 w 250"/>
                    <a:gd name="T53" fmla="*/ 364 h 455"/>
                    <a:gd name="T54" fmla="*/ 66 w 250"/>
                    <a:gd name="T55" fmla="*/ 369 h 455"/>
                    <a:gd name="T56" fmla="*/ 87 w 250"/>
                    <a:gd name="T57" fmla="*/ 399 h 455"/>
                    <a:gd name="T58" fmla="*/ 87 w 250"/>
                    <a:gd name="T59" fmla="*/ 333 h 455"/>
                    <a:gd name="T60" fmla="*/ 87 w 250"/>
                    <a:gd name="T61" fmla="*/ 263 h 455"/>
                    <a:gd name="T62" fmla="*/ 97 w 250"/>
                    <a:gd name="T63" fmla="*/ 200 h 455"/>
                    <a:gd name="T64" fmla="*/ 115 w 250"/>
                    <a:gd name="T65" fmla="*/ 147 h 455"/>
                    <a:gd name="T66" fmla="*/ 133 w 250"/>
                    <a:gd name="T67" fmla="*/ 100 h 455"/>
                    <a:gd name="T68" fmla="*/ 153 w 250"/>
                    <a:gd name="T69" fmla="*/ 74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455">
                      <a:moveTo>
                        <a:pt x="153" y="74"/>
                      </a:moveTo>
                      <a:lnTo>
                        <a:pt x="186" y="24"/>
                      </a:lnTo>
                      <a:lnTo>
                        <a:pt x="209" y="5"/>
                      </a:lnTo>
                      <a:lnTo>
                        <a:pt x="235" y="0"/>
                      </a:lnTo>
                      <a:lnTo>
                        <a:pt x="250" y="45"/>
                      </a:lnTo>
                      <a:lnTo>
                        <a:pt x="227" y="83"/>
                      </a:lnTo>
                      <a:lnTo>
                        <a:pt x="209" y="97"/>
                      </a:lnTo>
                      <a:lnTo>
                        <a:pt x="175" y="132"/>
                      </a:lnTo>
                      <a:lnTo>
                        <a:pt x="144" y="187"/>
                      </a:lnTo>
                      <a:lnTo>
                        <a:pt x="129" y="254"/>
                      </a:lnTo>
                      <a:lnTo>
                        <a:pt x="124" y="314"/>
                      </a:lnTo>
                      <a:lnTo>
                        <a:pt x="121" y="369"/>
                      </a:lnTo>
                      <a:lnTo>
                        <a:pt x="124" y="408"/>
                      </a:lnTo>
                      <a:lnTo>
                        <a:pt x="135" y="408"/>
                      </a:lnTo>
                      <a:lnTo>
                        <a:pt x="161" y="387"/>
                      </a:lnTo>
                      <a:lnTo>
                        <a:pt x="193" y="399"/>
                      </a:lnTo>
                      <a:lnTo>
                        <a:pt x="172" y="419"/>
                      </a:lnTo>
                      <a:lnTo>
                        <a:pt x="130" y="437"/>
                      </a:lnTo>
                      <a:lnTo>
                        <a:pt x="117" y="453"/>
                      </a:lnTo>
                      <a:lnTo>
                        <a:pt x="80" y="455"/>
                      </a:lnTo>
                      <a:lnTo>
                        <a:pt x="46" y="440"/>
                      </a:lnTo>
                      <a:lnTo>
                        <a:pt x="0" y="419"/>
                      </a:lnTo>
                      <a:lnTo>
                        <a:pt x="5" y="392"/>
                      </a:lnTo>
                      <a:lnTo>
                        <a:pt x="20" y="387"/>
                      </a:lnTo>
                      <a:lnTo>
                        <a:pt x="57" y="413"/>
                      </a:lnTo>
                      <a:lnTo>
                        <a:pt x="37" y="372"/>
                      </a:lnTo>
                      <a:lnTo>
                        <a:pt x="48" y="364"/>
                      </a:lnTo>
                      <a:lnTo>
                        <a:pt x="66" y="369"/>
                      </a:lnTo>
                      <a:lnTo>
                        <a:pt x="87" y="399"/>
                      </a:lnTo>
                      <a:lnTo>
                        <a:pt x="87" y="333"/>
                      </a:lnTo>
                      <a:lnTo>
                        <a:pt x="87" y="263"/>
                      </a:lnTo>
                      <a:lnTo>
                        <a:pt x="97" y="200"/>
                      </a:lnTo>
                      <a:lnTo>
                        <a:pt x="115" y="147"/>
                      </a:lnTo>
                      <a:lnTo>
                        <a:pt x="133" y="100"/>
                      </a:lnTo>
                      <a:lnTo>
                        <a:pt x="153" y="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94" name="Freeform 50">
                  <a:extLst>
                    <a:ext uri="{FF2B5EF4-FFF2-40B4-BE49-F238E27FC236}">
                      <a16:creationId xmlns:a16="http://schemas.microsoft.com/office/drawing/2014/main" id="{AB85C22D-CDE0-9A44-49CF-A3EF93C37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5" y="3517"/>
                  <a:ext cx="457" cy="493"/>
                </a:xfrm>
                <a:custGeom>
                  <a:avLst/>
                  <a:gdLst>
                    <a:gd name="T0" fmla="*/ 53 w 457"/>
                    <a:gd name="T1" fmla="*/ 3 h 493"/>
                    <a:gd name="T2" fmla="*/ 80 w 457"/>
                    <a:gd name="T3" fmla="*/ 5 h 493"/>
                    <a:gd name="T4" fmla="*/ 118 w 457"/>
                    <a:gd name="T5" fmla="*/ 23 h 493"/>
                    <a:gd name="T6" fmla="*/ 161 w 457"/>
                    <a:gd name="T7" fmla="*/ 62 h 493"/>
                    <a:gd name="T8" fmla="*/ 208 w 457"/>
                    <a:gd name="T9" fmla="*/ 116 h 493"/>
                    <a:gd name="T10" fmla="*/ 261 w 457"/>
                    <a:gd name="T11" fmla="*/ 190 h 493"/>
                    <a:gd name="T12" fmla="*/ 302 w 457"/>
                    <a:gd name="T13" fmla="*/ 271 h 493"/>
                    <a:gd name="T14" fmla="*/ 324 w 457"/>
                    <a:gd name="T15" fmla="*/ 365 h 493"/>
                    <a:gd name="T16" fmla="*/ 347 w 457"/>
                    <a:gd name="T17" fmla="*/ 421 h 493"/>
                    <a:gd name="T18" fmla="*/ 360 w 457"/>
                    <a:gd name="T19" fmla="*/ 452 h 493"/>
                    <a:gd name="T20" fmla="*/ 388 w 457"/>
                    <a:gd name="T21" fmla="*/ 460 h 493"/>
                    <a:gd name="T22" fmla="*/ 428 w 457"/>
                    <a:gd name="T23" fmla="*/ 460 h 493"/>
                    <a:gd name="T24" fmla="*/ 448 w 457"/>
                    <a:gd name="T25" fmla="*/ 461 h 493"/>
                    <a:gd name="T26" fmla="*/ 457 w 457"/>
                    <a:gd name="T27" fmla="*/ 484 h 493"/>
                    <a:gd name="T28" fmla="*/ 430 w 457"/>
                    <a:gd name="T29" fmla="*/ 491 h 493"/>
                    <a:gd name="T30" fmla="*/ 392 w 457"/>
                    <a:gd name="T31" fmla="*/ 488 h 493"/>
                    <a:gd name="T32" fmla="*/ 356 w 457"/>
                    <a:gd name="T33" fmla="*/ 484 h 493"/>
                    <a:gd name="T34" fmla="*/ 333 w 457"/>
                    <a:gd name="T35" fmla="*/ 464 h 493"/>
                    <a:gd name="T36" fmla="*/ 315 w 457"/>
                    <a:gd name="T37" fmla="*/ 470 h 493"/>
                    <a:gd name="T38" fmla="*/ 308 w 457"/>
                    <a:gd name="T39" fmla="*/ 488 h 493"/>
                    <a:gd name="T40" fmla="*/ 284 w 457"/>
                    <a:gd name="T41" fmla="*/ 493 h 493"/>
                    <a:gd name="T42" fmla="*/ 271 w 457"/>
                    <a:gd name="T43" fmla="*/ 482 h 493"/>
                    <a:gd name="T44" fmla="*/ 279 w 457"/>
                    <a:gd name="T45" fmla="*/ 460 h 493"/>
                    <a:gd name="T46" fmla="*/ 303 w 457"/>
                    <a:gd name="T47" fmla="*/ 433 h 493"/>
                    <a:gd name="T48" fmla="*/ 306 w 457"/>
                    <a:gd name="T49" fmla="*/ 398 h 493"/>
                    <a:gd name="T50" fmla="*/ 294 w 457"/>
                    <a:gd name="T51" fmla="*/ 362 h 493"/>
                    <a:gd name="T52" fmla="*/ 270 w 457"/>
                    <a:gd name="T53" fmla="*/ 294 h 493"/>
                    <a:gd name="T54" fmla="*/ 238 w 457"/>
                    <a:gd name="T55" fmla="*/ 244 h 493"/>
                    <a:gd name="T56" fmla="*/ 207 w 457"/>
                    <a:gd name="T57" fmla="*/ 193 h 493"/>
                    <a:gd name="T58" fmla="*/ 175 w 457"/>
                    <a:gd name="T59" fmla="*/ 154 h 493"/>
                    <a:gd name="T60" fmla="*/ 130 w 457"/>
                    <a:gd name="T61" fmla="*/ 112 h 493"/>
                    <a:gd name="T62" fmla="*/ 80 w 457"/>
                    <a:gd name="T63" fmla="*/ 84 h 493"/>
                    <a:gd name="T64" fmla="*/ 12 w 457"/>
                    <a:gd name="T65" fmla="*/ 57 h 493"/>
                    <a:gd name="T66" fmla="*/ 0 w 457"/>
                    <a:gd name="T67" fmla="*/ 23 h 493"/>
                    <a:gd name="T68" fmla="*/ 21 w 457"/>
                    <a:gd name="T69" fmla="*/ 0 h 493"/>
                    <a:gd name="T70" fmla="*/ 53 w 457"/>
                    <a:gd name="T71" fmla="*/ 3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57" h="493">
                      <a:moveTo>
                        <a:pt x="53" y="3"/>
                      </a:moveTo>
                      <a:lnTo>
                        <a:pt x="80" y="5"/>
                      </a:lnTo>
                      <a:lnTo>
                        <a:pt x="118" y="23"/>
                      </a:lnTo>
                      <a:lnTo>
                        <a:pt x="161" y="62"/>
                      </a:lnTo>
                      <a:lnTo>
                        <a:pt x="208" y="116"/>
                      </a:lnTo>
                      <a:lnTo>
                        <a:pt x="261" y="190"/>
                      </a:lnTo>
                      <a:lnTo>
                        <a:pt x="302" y="271"/>
                      </a:lnTo>
                      <a:lnTo>
                        <a:pt x="324" y="365"/>
                      </a:lnTo>
                      <a:lnTo>
                        <a:pt x="347" y="421"/>
                      </a:lnTo>
                      <a:lnTo>
                        <a:pt x="360" y="452"/>
                      </a:lnTo>
                      <a:lnTo>
                        <a:pt x="388" y="460"/>
                      </a:lnTo>
                      <a:lnTo>
                        <a:pt x="428" y="460"/>
                      </a:lnTo>
                      <a:lnTo>
                        <a:pt x="448" y="461"/>
                      </a:lnTo>
                      <a:lnTo>
                        <a:pt x="457" y="484"/>
                      </a:lnTo>
                      <a:lnTo>
                        <a:pt x="430" y="491"/>
                      </a:lnTo>
                      <a:lnTo>
                        <a:pt x="392" y="488"/>
                      </a:lnTo>
                      <a:lnTo>
                        <a:pt x="356" y="484"/>
                      </a:lnTo>
                      <a:lnTo>
                        <a:pt x="333" y="464"/>
                      </a:lnTo>
                      <a:lnTo>
                        <a:pt x="315" y="470"/>
                      </a:lnTo>
                      <a:lnTo>
                        <a:pt x="308" y="488"/>
                      </a:lnTo>
                      <a:lnTo>
                        <a:pt x="284" y="493"/>
                      </a:lnTo>
                      <a:lnTo>
                        <a:pt x="271" y="482"/>
                      </a:lnTo>
                      <a:lnTo>
                        <a:pt x="279" y="460"/>
                      </a:lnTo>
                      <a:lnTo>
                        <a:pt x="303" y="433"/>
                      </a:lnTo>
                      <a:lnTo>
                        <a:pt x="306" y="398"/>
                      </a:lnTo>
                      <a:lnTo>
                        <a:pt x="294" y="362"/>
                      </a:lnTo>
                      <a:lnTo>
                        <a:pt x="270" y="294"/>
                      </a:lnTo>
                      <a:lnTo>
                        <a:pt x="238" y="244"/>
                      </a:lnTo>
                      <a:lnTo>
                        <a:pt x="207" y="193"/>
                      </a:lnTo>
                      <a:lnTo>
                        <a:pt x="175" y="154"/>
                      </a:lnTo>
                      <a:lnTo>
                        <a:pt x="130" y="112"/>
                      </a:lnTo>
                      <a:lnTo>
                        <a:pt x="80" y="84"/>
                      </a:lnTo>
                      <a:lnTo>
                        <a:pt x="12" y="57"/>
                      </a:lnTo>
                      <a:lnTo>
                        <a:pt x="0" y="23"/>
                      </a:lnTo>
                      <a:lnTo>
                        <a:pt x="21" y="0"/>
                      </a:lnTo>
                      <a:lnTo>
                        <a:pt x="53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95" name="Freeform 51">
                  <a:extLst>
                    <a:ext uri="{FF2B5EF4-FFF2-40B4-BE49-F238E27FC236}">
                      <a16:creationId xmlns:a16="http://schemas.microsoft.com/office/drawing/2014/main" id="{1445BBF6-F168-37EB-B9E3-25E849955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7" y="3627"/>
                  <a:ext cx="599" cy="359"/>
                </a:xfrm>
                <a:custGeom>
                  <a:avLst/>
                  <a:gdLst>
                    <a:gd name="T0" fmla="*/ 29 w 599"/>
                    <a:gd name="T1" fmla="*/ 247 h 359"/>
                    <a:gd name="T2" fmla="*/ 5 w 599"/>
                    <a:gd name="T3" fmla="*/ 264 h 359"/>
                    <a:gd name="T4" fmla="*/ 0 w 599"/>
                    <a:gd name="T5" fmla="*/ 292 h 359"/>
                    <a:gd name="T6" fmla="*/ 5 w 599"/>
                    <a:gd name="T7" fmla="*/ 341 h 359"/>
                    <a:gd name="T8" fmla="*/ 27 w 599"/>
                    <a:gd name="T9" fmla="*/ 359 h 359"/>
                    <a:gd name="T10" fmla="*/ 86 w 599"/>
                    <a:gd name="T11" fmla="*/ 345 h 359"/>
                    <a:gd name="T12" fmla="*/ 150 w 599"/>
                    <a:gd name="T13" fmla="*/ 306 h 359"/>
                    <a:gd name="T14" fmla="*/ 234 w 599"/>
                    <a:gd name="T15" fmla="*/ 259 h 359"/>
                    <a:gd name="T16" fmla="*/ 293 w 599"/>
                    <a:gd name="T17" fmla="*/ 232 h 359"/>
                    <a:gd name="T18" fmla="*/ 329 w 599"/>
                    <a:gd name="T19" fmla="*/ 227 h 359"/>
                    <a:gd name="T20" fmla="*/ 383 w 599"/>
                    <a:gd name="T21" fmla="*/ 224 h 359"/>
                    <a:gd name="T22" fmla="*/ 414 w 599"/>
                    <a:gd name="T23" fmla="*/ 220 h 359"/>
                    <a:gd name="T24" fmla="*/ 452 w 599"/>
                    <a:gd name="T25" fmla="*/ 197 h 359"/>
                    <a:gd name="T26" fmla="*/ 489 w 599"/>
                    <a:gd name="T27" fmla="*/ 186 h 359"/>
                    <a:gd name="T28" fmla="*/ 507 w 599"/>
                    <a:gd name="T29" fmla="*/ 186 h 359"/>
                    <a:gd name="T30" fmla="*/ 536 w 599"/>
                    <a:gd name="T31" fmla="*/ 186 h 359"/>
                    <a:gd name="T32" fmla="*/ 545 w 599"/>
                    <a:gd name="T33" fmla="*/ 173 h 359"/>
                    <a:gd name="T34" fmla="*/ 549 w 599"/>
                    <a:gd name="T35" fmla="*/ 136 h 359"/>
                    <a:gd name="T36" fmla="*/ 566 w 599"/>
                    <a:gd name="T37" fmla="*/ 97 h 359"/>
                    <a:gd name="T38" fmla="*/ 590 w 599"/>
                    <a:gd name="T39" fmla="*/ 59 h 359"/>
                    <a:gd name="T40" fmla="*/ 599 w 599"/>
                    <a:gd name="T41" fmla="*/ 41 h 359"/>
                    <a:gd name="T42" fmla="*/ 593 w 599"/>
                    <a:gd name="T43" fmla="*/ 18 h 359"/>
                    <a:gd name="T44" fmla="*/ 557 w 599"/>
                    <a:gd name="T45" fmla="*/ 0 h 359"/>
                    <a:gd name="T46" fmla="*/ 531 w 599"/>
                    <a:gd name="T47" fmla="*/ 5 h 359"/>
                    <a:gd name="T48" fmla="*/ 504 w 599"/>
                    <a:gd name="T49" fmla="*/ 86 h 359"/>
                    <a:gd name="T50" fmla="*/ 494 w 599"/>
                    <a:gd name="T51" fmla="*/ 150 h 359"/>
                    <a:gd name="T52" fmla="*/ 476 w 599"/>
                    <a:gd name="T53" fmla="*/ 159 h 359"/>
                    <a:gd name="T54" fmla="*/ 401 w 599"/>
                    <a:gd name="T55" fmla="*/ 165 h 359"/>
                    <a:gd name="T56" fmla="*/ 321 w 599"/>
                    <a:gd name="T57" fmla="*/ 173 h 359"/>
                    <a:gd name="T58" fmla="*/ 270 w 599"/>
                    <a:gd name="T59" fmla="*/ 170 h 359"/>
                    <a:gd name="T60" fmla="*/ 243 w 599"/>
                    <a:gd name="T61" fmla="*/ 182 h 359"/>
                    <a:gd name="T62" fmla="*/ 189 w 599"/>
                    <a:gd name="T63" fmla="*/ 200 h 359"/>
                    <a:gd name="T64" fmla="*/ 99 w 599"/>
                    <a:gd name="T65" fmla="*/ 227 h 359"/>
                    <a:gd name="T66" fmla="*/ 29 w 599"/>
                    <a:gd name="T67" fmla="*/ 247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99" h="359">
                      <a:moveTo>
                        <a:pt x="29" y="247"/>
                      </a:moveTo>
                      <a:lnTo>
                        <a:pt x="5" y="264"/>
                      </a:lnTo>
                      <a:lnTo>
                        <a:pt x="0" y="292"/>
                      </a:lnTo>
                      <a:lnTo>
                        <a:pt x="5" y="341"/>
                      </a:lnTo>
                      <a:lnTo>
                        <a:pt x="27" y="359"/>
                      </a:lnTo>
                      <a:lnTo>
                        <a:pt x="86" y="345"/>
                      </a:lnTo>
                      <a:lnTo>
                        <a:pt x="150" y="306"/>
                      </a:lnTo>
                      <a:lnTo>
                        <a:pt x="234" y="259"/>
                      </a:lnTo>
                      <a:lnTo>
                        <a:pt x="293" y="232"/>
                      </a:lnTo>
                      <a:lnTo>
                        <a:pt x="329" y="227"/>
                      </a:lnTo>
                      <a:lnTo>
                        <a:pt x="383" y="224"/>
                      </a:lnTo>
                      <a:lnTo>
                        <a:pt x="414" y="220"/>
                      </a:lnTo>
                      <a:lnTo>
                        <a:pt x="452" y="197"/>
                      </a:lnTo>
                      <a:lnTo>
                        <a:pt x="489" y="186"/>
                      </a:lnTo>
                      <a:lnTo>
                        <a:pt x="507" y="186"/>
                      </a:lnTo>
                      <a:lnTo>
                        <a:pt x="536" y="186"/>
                      </a:lnTo>
                      <a:lnTo>
                        <a:pt x="545" y="173"/>
                      </a:lnTo>
                      <a:lnTo>
                        <a:pt x="549" y="136"/>
                      </a:lnTo>
                      <a:lnTo>
                        <a:pt x="566" y="97"/>
                      </a:lnTo>
                      <a:lnTo>
                        <a:pt x="590" y="59"/>
                      </a:lnTo>
                      <a:lnTo>
                        <a:pt x="599" y="41"/>
                      </a:lnTo>
                      <a:lnTo>
                        <a:pt x="593" y="18"/>
                      </a:lnTo>
                      <a:lnTo>
                        <a:pt x="557" y="0"/>
                      </a:lnTo>
                      <a:lnTo>
                        <a:pt x="531" y="5"/>
                      </a:lnTo>
                      <a:lnTo>
                        <a:pt x="504" y="86"/>
                      </a:lnTo>
                      <a:lnTo>
                        <a:pt x="494" y="150"/>
                      </a:lnTo>
                      <a:lnTo>
                        <a:pt x="476" y="159"/>
                      </a:lnTo>
                      <a:lnTo>
                        <a:pt x="401" y="165"/>
                      </a:lnTo>
                      <a:lnTo>
                        <a:pt x="321" y="173"/>
                      </a:lnTo>
                      <a:lnTo>
                        <a:pt x="270" y="170"/>
                      </a:lnTo>
                      <a:lnTo>
                        <a:pt x="243" y="182"/>
                      </a:lnTo>
                      <a:lnTo>
                        <a:pt x="189" y="200"/>
                      </a:lnTo>
                      <a:lnTo>
                        <a:pt x="99" y="227"/>
                      </a:lnTo>
                      <a:lnTo>
                        <a:pt x="29" y="24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396" name="Freeform 52">
                  <a:extLst>
                    <a:ext uri="{FF2B5EF4-FFF2-40B4-BE49-F238E27FC236}">
                      <a16:creationId xmlns:a16="http://schemas.microsoft.com/office/drawing/2014/main" id="{AB087D3C-BAE5-1874-0A4B-F2BA937F4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1" y="3569"/>
                  <a:ext cx="488" cy="411"/>
                </a:xfrm>
                <a:custGeom>
                  <a:avLst/>
                  <a:gdLst>
                    <a:gd name="T0" fmla="*/ 18 w 488"/>
                    <a:gd name="T1" fmla="*/ 310 h 411"/>
                    <a:gd name="T2" fmla="*/ 0 w 488"/>
                    <a:gd name="T3" fmla="*/ 329 h 411"/>
                    <a:gd name="T4" fmla="*/ 0 w 488"/>
                    <a:gd name="T5" fmla="*/ 356 h 411"/>
                    <a:gd name="T6" fmla="*/ 12 w 488"/>
                    <a:gd name="T7" fmla="*/ 397 h 411"/>
                    <a:gd name="T8" fmla="*/ 35 w 488"/>
                    <a:gd name="T9" fmla="*/ 411 h 411"/>
                    <a:gd name="T10" fmla="*/ 85 w 488"/>
                    <a:gd name="T11" fmla="*/ 388 h 411"/>
                    <a:gd name="T12" fmla="*/ 136 w 488"/>
                    <a:gd name="T13" fmla="*/ 341 h 411"/>
                    <a:gd name="T14" fmla="*/ 202 w 488"/>
                    <a:gd name="T15" fmla="*/ 285 h 411"/>
                    <a:gd name="T16" fmla="*/ 249 w 488"/>
                    <a:gd name="T17" fmla="*/ 251 h 411"/>
                    <a:gd name="T18" fmla="*/ 281 w 488"/>
                    <a:gd name="T19" fmla="*/ 240 h 411"/>
                    <a:gd name="T20" fmla="*/ 328 w 488"/>
                    <a:gd name="T21" fmla="*/ 228 h 411"/>
                    <a:gd name="T22" fmla="*/ 355 w 488"/>
                    <a:gd name="T23" fmla="*/ 220 h 411"/>
                    <a:gd name="T24" fmla="*/ 384 w 488"/>
                    <a:gd name="T25" fmla="*/ 194 h 411"/>
                    <a:gd name="T26" fmla="*/ 416 w 488"/>
                    <a:gd name="T27" fmla="*/ 178 h 411"/>
                    <a:gd name="T28" fmla="*/ 431 w 488"/>
                    <a:gd name="T29" fmla="*/ 173 h 411"/>
                    <a:gd name="T30" fmla="*/ 457 w 488"/>
                    <a:gd name="T31" fmla="*/ 169 h 411"/>
                    <a:gd name="T32" fmla="*/ 462 w 488"/>
                    <a:gd name="T33" fmla="*/ 156 h 411"/>
                    <a:gd name="T34" fmla="*/ 461 w 488"/>
                    <a:gd name="T35" fmla="*/ 123 h 411"/>
                    <a:gd name="T36" fmla="*/ 469 w 488"/>
                    <a:gd name="T37" fmla="*/ 85 h 411"/>
                    <a:gd name="T38" fmla="*/ 483 w 488"/>
                    <a:gd name="T39" fmla="*/ 46 h 411"/>
                    <a:gd name="T40" fmla="*/ 488 w 488"/>
                    <a:gd name="T41" fmla="*/ 30 h 411"/>
                    <a:gd name="T42" fmla="*/ 479 w 488"/>
                    <a:gd name="T43" fmla="*/ 11 h 411"/>
                    <a:gd name="T44" fmla="*/ 443 w 488"/>
                    <a:gd name="T45" fmla="*/ 0 h 411"/>
                    <a:gd name="T46" fmla="*/ 422 w 488"/>
                    <a:gd name="T47" fmla="*/ 8 h 411"/>
                    <a:gd name="T48" fmla="*/ 411 w 488"/>
                    <a:gd name="T49" fmla="*/ 86 h 411"/>
                    <a:gd name="T50" fmla="*/ 413 w 488"/>
                    <a:gd name="T51" fmla="*/ 143 h 411"/>
                    <a:gd name="T52" fmla="*/ 400 w 488"/>
                    <a:gd name="T53" fmla="*/ 154 h 411"/>
                    <a:gd name="T54" fmla="*/ 333 w 488"/>
                    <a:gd name="T55" fmla="*/ 173 h 411"/>
                    <a:gd name="T56" fmla="*/ 264 w 488"/>
                    <a:gd name="T57" fmla="*/ 194 h 411"/>
                    <a:gd name="T58" fmla="*/ 218 w 488"/>
                    <a:gd name="T59" fmla="*/ 201 h 411"/>
                    <a:gd name="T60" fmla="*/ 197 w 488"/>
                    <a:gd name="T61" fmla="*/ 216 h 411"/>
                    <a:gd name="T62" fmla="*/ 152 w 488"/>
                    <a:gd name="T63" fmla="*/ 242 h 411"/>
                    <a:gd name="T64" fmla="*/ 76 w 488"/>
                    <a:gd name="T65" fmla="*/ 280 h 411"/>
                    <a:gd name="T66" fmla="*/ 18 w 488"/>
                    <a:gd name="T67" fmla="*/ 310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88" h="411">
                      <a:moveTo>
                        <a:pt x="18" y="310"/>
                      </a:moveTo>
                      <a:lnTo>
                        <a:pt x="0" y="329"/>
                      </a:lnTo>
                      <a:lnTo>
                        <a:pt x="0" y="356"/>
                      </a:lnTo>
                      <a:lnTo>
                        <a:pt x="12" y="397"/>
                      </a:lnTo>
                      <a:lnTo>
                        <a:pt x="35" y="411"/>
                      </a:lnTo>
                      <a:lnTo>
                        <a:pt x="85" y="388"/>
                      </a:lnTo>
                      <a:lnTo>
                        <a:pt x="136" y="341"/>
                      </a:lnTo>
                      <a:lnTo>
                        <a:pt x="202" y="285"/>
                      </a:lnTo>
                      <a:lnTo>
                        <a:pt x="249" y="251"/>
                      </a:lnTo>
                      <a:lnTo>
                        <a:pt x="281" y="240"/>
                      </a:lnTo>
                      <a:lnTo>
                        <a:pt x="328" y="228"/>
                      </a:lnTo>
                      <a:lnTo>
                        <a:pt x="355" y="220"/>
                      </a:lnTo>
                      <a:lnTo>
                        <a:pt x="384" y="194"/>
                      </a:lnTo>
                      <a:lnTo>
                        <a:pt x="416" y="178"/>
                      </a:lnTo>
                      <a:lnTo>
                        <a:pt x="431" y="173"/>
                      </a:lnTo>
                      <a:lnTo>
                        <a:pt x="457" y="169"/>
                      </a:lnTo>
                      <a:lnTo>
                        <a:pt x="462" y="156"/>
                      </a:lnTo>
                      <a:lnTo>
                        <a:pt x="461" y="123"/>
                      </a:lnTo>
                      <a:lnTo>
                        <a:pt x="469" y="85"/>
                      </a:lnTo>
                      <a:lnTo>
                        <a:pt x="483" y="46"/>
                      </a:lnTo>
                      <a:lnTo>
                        <a:pt x="488" y="30"/>
                      </a:lnTo>
                      <a:lnTo>
                        <a:pt x="479" y="11"/>
                      </a:lnTo>
                      <a:lnTo>
                        <a:pt x="443" y="0"/>
                      </a:lnTo>
                      <a:lnTo>
                        <a:pt x="422" y="8"/>
                      </a:lnTo>
                      <a:lnTo>
                        <a:pt x="411" y="86"/>
                      </a:lnTo>
                      <a:lnTo>
                        <a:pt x="413" y="143"/>
                      </a:lnTo>
                      <a:lnTo>
                        <a:pt x="400" y="154"/>
                      </a:lnTo>
                      <a:lnTo>
                        <a:pt x="333" y="173"/>
                      </a:lnTo>
                      <a:lnTo>
                        <a:pt x="264" y="194"/>
                      </a:lnTo>
                      <a:lnTo>
                        <a:pt x="218" y="201"/>
                      </a:lnTo>
                      <a:lnTo>
                        <a:pt x="197" y="216"/>
                      </a:lnTo>
                      <a:lnTo>
                        <a:pt x="152" y="242"/>
                      </a:lnTo>
                      <a:lnTo>
                        <a:pt x="76" y="280"/>
                      </a:lnTo>
                      <a:lnTo>
                        <a:pt x="18" y="3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aphicFrame>
          <p:nvGraphicFramePr>
            <p:cNvPr id="57397" name="Object 53">
              <a:extLst>
                <a:ext uri="{FF2B5EF4-FFF2-40B4-BE49-F238E27FC236}">
                  <a16:creationId xmlns:a16="http://schemas.microsoft.com/office/drawing/2014/main" id="{ECFCD456-B66A-421C-0389-324BF95169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2811"/>
            <a:ext cx="789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Microsoft ClipArt Gallery" r:id="rId4" imgW="2276280" imgH="1942560" progId="MS_ClipArt_Gallery">
                    <p:embed/>
                  </p:oleObj>
                </mc:Choice>
                <mc:Fallback>
                  <p:oleObj name="Microsoft ClipArt Gallery" r:id="rId4" imgW="2276280" imgH="1942560" progId="MS_ClipArt_Gallery">
                    <p:embed/>
                    <p:pic>
                      <p:nvPicPr>
                        <p:cNvPr id="57397" name="Object 53">
                          <a:extLst>
                            <a:ext uri="{FF2B5EF4-FFF2-40B4-BE49-F238E27FC236}">
                              <a16:creationId xmlns:a16="http://schemas.microsoft.com/office/drawing/2014/main" id="{ECFCD456-B66A-421C-0389-324BF95169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811"/>
                          <a:ext cx="789" cy="6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398" name="Group 54">
            <a:extLst>
              <a:ext uri="{FF2B5EF4-FFF2-40B4-BE49-F238E27FC236}">
                <a16:creationId xmlns:a16="http://schemas.microsoft.com/office/drawing/2014/main" id="{DAF6F5BE-8C59-A25A-0043-0EF6EF4AEFBC}"/>
              </a:ext>
            </a:extLst>
          </p:cNvPr>
          <p:cNvGrpSpPr>
            <a:grpSpLocks/>
          </p:cNvGrpSpPr>
          <p:nvPr/>
        </p:nvGrpSpPr>
        <p:grpSpPr bwMode="auto">
          <a:xfrm>
            <a:off x="9399588" y="3902076"/>
            <a:ext cx="963612" cy="650875"/>
            <a:chOff x="4961" y="2376"/>
            <a:chExt cx="607" cy="396"/>
          </a:xfrm>
        </p:grpSpPr>
        <p:sp>
          <p:nvSpPr>
            <p:cNvPr id="57399" name="AutoShape 55">
              <a:extLst>
                <a:ext uri="{FF2B5EF4-FFF2-40B4-BE49-F238E27FC236}">
                  <a16:creationId xmlns:a16="http://schemas.microsoft.com/office/drawing/2014/main" id="{D9FD1099-6637-0C79-8F21-E9ED223F7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2376"/>
              <a:ext cx="607" cy="396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grpSp>
          <p:nvGrpSpPr>
            <p:cNvPr id="57400" name="Group 56">
              <a:extLst>
                <a:ext uri="{FF2B5EF4-FFF2-40B4-BE49-F238E27FC236}">
                  <a16:creationId xmlns:a16="http://schemas.microsoft.com/office/drawing/2014/main" id="{DB43CBCD-DA17-0C8F-9FA8-D3AB03020B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6" y="2448"/>
              <a:ext cx="288" cy="240"/>
              <a:chOff x="1109" y="2592"/>
              <a:chExt cx="125" cy="134"/>
            </a:xfrm>
          </p:grpSpPr>
          <p:sp>
            <p:nvSpPr>
              <p:cNvPr id="57401" name="Freeform 57">
                <a:extLst>
                  <a:ext uri="{FF2B5EF4-FFF2-40B4-BE49-F238E27FC236}">
                    <a16:creationId xmlns:a16="http://schemas.microsoft.com/office/drawing/2014/main" id="{32E87F76-AD49-4BEE-765D-72A998BFF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" y="2602"/>
                <a:ext cx="107" cy="112"/>
              </a:xfrm>
              <a:custGeom>
                <a:avLst/>
                <a:gdLst>
                  <a:gd name="T0" fmla="*/ 49 w 107"/>
                  <a:gd name="T1" fmla="*/ 112 h 112"/>
                  <a:gd name="T2" fmla="*/ 10 w 107"/>
                  <a:gd name="T3" fmla="*/ 71 h 112"/>
                  <a:gd name="T4" fmla="*/ 0 w 107"/>
                  <a:gd name="T5" fmla="*/ 41 h 112"/>
                  <a:gd name="T6" fmla="*/ 1 w 107"/>
                  <a:gd name="T7" fmla="*/ 20 h 112"/>
                  <a:gd name="T8" fmla="*/ 14 w 107"/>
                  <a:gd name="T9" fmla="*/ 6 h 112"/>
                  <a:gd name="T10" fmla="*/ 36 w 107"/>
                  <a:gd name="T11" fmla="*/ 3 h 112"/>
                  <a:gd name="T12" fmla="*/ 52 w 107"/>
                  <a:gd name="T13" fmla="*/ 18 h 112"/>
                  <a:gd name="T14" fmla="*/ 56 w 107"/>
                  <a:gd name="T15" fmla="*/ 21 h 112"/>
                  <a:gd name="T16" fmla="*/ 68 w 107"/>
                  <a:gd name="T17" fmla="*/ 6 h 112"/>
                  <a:gd name="T18" fmla="*/ 84 w 107"/>
                  <a:gd name="T19" fmla="*/ 0 h 112"/>
                  <a:gd name="T20" fmla="*/ 100 w 107"/>
                  <a:gd name="T21" fmla="*/ 9 h 112"/>
                  <a:gd name="T22" fmla="*/ 102 w 107"/>
                  <a:gd name="T23" fmla="*/ 29 h 112"/>
                  <a:gd name="T24" fmla="*/ 107 w 107"/>
                  <a:gd name="T25" fmla="*/ 50 h 112"/>
                  <a:gd name="T26" fmla="*/ 89 w 107"/>
                  <a:gd name="T27" fmla="*/ 77 h 112"/>
                  <a:gd name="T28" fmla="*/ 62 w 107"/>
                  <a:gd name="T29" fmla="*/ 100 h 112"/>
                  <a:gd name="T30" fmla="*/ 49 w 107"/>
                  <a:gd name="T3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112">
                    <a:moveTo>
                      <a:pt x="49" y="112"/>
                    </a:moveTo>
                    <a:lnTo>
                      <a:pt x="10" y="71"/>
                    </a:lnTo>
                    <a:lnTo>
                      <a:pt x="0" y="41"/>
                    </a:lnTo>
                    <a:lnTo>
                      <a:pt x="1" y="20"/>
                    </a:lnTo>
                    <a:lnTo>
                      <a:pt x="14" y="6"/>
                    </a:lnTo>
                    <a:lnTo>
                      <a:pt x="36" y="3"/>
                    </a:lnTo>
                    <a:lnTo>
                      <a:pt x="52" y="18"/>
                    </a:lnTo>
                    <a:lnTo>
                      <a:pt x="56" y="21"/>
                    </a:lnTo>
                    <a:lnTo>
                      <a:pt x="68" y="6"/>
                    </a:lnTo>
                    <a:lnTo>
                      <a:pt x="84" y="0"/>
                    </a:lnTo>
                    <a:lnTo>
                      <a:pt x="100" y="9"/>
                    </a:lnTo>
                    <a:lnTo>
                      <a:pt x="102" y="29"/>
                    </a:lnTo>
                    <a:lnTo>
                      <a:pt x="107" y="50"/>
                    </a:lnTo>
                    <a:lnTo>
                      <a:pt x="89" y="77"/>
                    </a:lnTo>
                    <a:lnTo>
                      <a:pt x="62" y="100"/>
                    </a:lnTo>
                    <a:lnTo>
                      <a:pt x="49" y="112"/>
                    </a:lnTo>
                    <a:close/>
                  </a:path>
                </a:pathLst>
              </a:custGeom>
              <a:solidFill>
                <a:srgbClr val="FF0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7402" name="Group 58">
                <a:extLst>
                  <a:ext uri="{FF2B5EF4-FFF2-40B4-BE49-F238E27FC236}">
                    <a16:creationId xmlns:a16="http://schemas.microsoft.com/office/drawing/2014/main" id="{AB5D3072-854A-C8E3-BEB4-737E0517A4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9" y="2592"/>
                <a:ext cx="125" cy="134"/>
                <a:chOff x="1109" y="2592"/>
                <a:chExt cx="125" cy="134"/>
              </a:xfrm>
            </p:grpSpPr>
            <p:sp>
              <p:nvSpPr>
                <p:cNvPr id="57403" name="Freeform 59">
                  <a:extLst>
                    <a:ext uri="{FF2B5EF4-FFF2-40B4-BE49-F238E27FC236}">
                      <a16:creationId xmlns:a16="http://schemas.microsoft.com/office/drawing/2014/main" id="{A0CAFB88-9440-2C70-9C30-4860C4E0B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" y="2592"/>
                  <a:ext cx="72" cy="134"/>
                </a:xfrm>
                <a:custGeom>
                  <a:avLst/>
                  <a:gdLst>
                    <a:gd name="T0" fmla="*/ 61 w 72"/>
                    <a:gd name="T1" fmla="*/ 134 h 134"/>
                    <a:gd name="T2" fmla="*/ 34 w 72"/>
                    <a:gd name="T3" fmla="*/ 110 h 134"/>
                    <a:gd name="T4" fmla="*/ 15 w 72"/>
                    <a:gd name="T5" fmla="*/ 89 h 134"/>
                    <a:gd name="T6" fmla="*/ 4 w 72"/>
                    <a:gd name="T7" fmla="*/ 65 h 134"/>
                    <a:gd name="T8" fmla="*/ 0 w 72"/>
                    <a:gd name="T9" fmla="*/ 45 h 134"/>
                    <a:gd name="T10" fmla="*/ 4 w 72"/>
                    <a:gd name="T11" fmla="*/ 27 h 134"/>
                    <a:gd name="T12" fmla="*/ 10 w 72"/>
                    <a:gd name="T13" fmla="*/ 15 h 134"/>
                    <a:gd name="T14" fmla="*/ 22 w 72"/>
                    <a:gd name="T15" fmla="*/ 2 h 134"/>
                    <a:gd name="T16" fmla="*/ 42 w 72"/>
                    <a:gd name="T17" fmla="*/ 0 h 134"/>
                    <a:gd name="T18" fmla="*/ 63 w 72"/>
                    <a:gd name="T19" fmla="*/ 8 h 134"/>
                    <a:gd name="T20" fmla="*/ 70 w 72"/>
                    <a:gd name="T21" fmla="*/ 20 h 134"/>
                    <a:gd name="T22" fmla="*/ 72 w 72"/>
                    <a:gd name="T23" fmla="*/ 39 h 134"/>
                    <a:gd name="T24" fmla="*/ 65 w 72"/>
                    <a:gd name="T25" fmla="*/ 50 h 134"/>
                    <a:gd name="T26" fmla="*/ 57 w 72"/>
                    <a:gd name="T27" fmla="*/ 44 h 134"/>
                    <a:gd name="T28" fmla="*/ 53 w 72"/>
                    <a:gd name="T29" fmla="*/ 30 h 134"/>
                    <a:gd name="T30" fmla="*/ 42 w 72"/>
                    <a:gd name="T31" fmla="*/ 21 h 134"/>
                    <a:gd name="T32" fmla="*/ 27 w 72"/>
                    <a:gd name="T33" fmla="*/ 21 h 134"/>
                    <a:gd name="T34" fmla="*/ 22 w 72"/>
                    <a:gd name="T35" fmla="*/ 32 h 134"/>
                    <a:gd name="T36" fmla="*/ 18 w 72"/>
                    <a:gd name="T37" fmla="*/ 45 h 134"/>
                    <a:gd name="T38" fmla="*/ 21 w 72"/>
                    <a:gd name="T39" fmla="*/ 62 h 134"/>
                    <a:gd name="T40" fmla="*/ 27 w 72"/>
                    <a:gd name="T41" fmla="*/ 77 h 134"/>
                    <a:gd name="T42" fmla="*/ 41 w 72"/>
                    <a:gd name="T43" fmla="*/ 92 h 134"/>
                    <a:gd name="T44" fmla="*/ 59 w 72"/>
                    <a:gd name="T45" fmla="*/ 106 h 134"/>
                    <a:gd name="T46" fmla="*/ 68 w 72"/>
                    <a:gd name="T47" fmla="*/ 112 h 134"/>
                    <a:gd name="T48" fmla="*/ 72 w 72"/>
                    <a:gd name="T49" fmla="*/ 122 h 134"/>
                    <a:gd name="T50" fmla="*/ 61 w 72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2" h="134">
                      <a:moveTo>
                        <a:pt x="61" y="134"/>
                      </a:moveTo>
                      <a:lnTo>
                        <a:pt x="34" y="110"/>
                      </a:lnTo>
                      <a:lnTo>
                        <a:pt x="15" y="89"/>
                      </a:lnTo>
                      <a:lnTo>
                        <a:pt x="4" y="65"/>
                      </a:lnTo>
                      <a:lnTo>
                        <a:pt x="0" y="45"/>
                      </a:lnTo>
                      <a:lnTo>
                        <a:pt x="4" y="27"/>
                      </a:lnTo>
                      <a:lnTo>
                        <a:pt x="10" y="15"/>
                      </a:lnTo>
                      <a:lnTo>
                        <a:pt x="22" y="2"/>
                      </a:lnTo>
                      <a:lnTo>
                        <a:pt x="42" y="0"/>
                      </a:lnTo>
                      <a:lnTo>
                        <a:pt x="63" y="8"/>
                      </a:lnTo>
                      <a:lnTo>
                        <a:pt x="70" y="20"/>
                      </a:lnTo>
                      <a:lnTo>
                        <a:pt x="72" y="39"/>
                      </a:lnTo>
                      <a:lnTo>
                        <a:pt x="65" y="50"/>
                      </a:lnTo>
                      <a:lnTo>
                        <a:pt x="57" y="44"/>
                      </a:lnTo>
                      <a:lnTo>
                        <a:pt x="53" y="30"/>
                      </a:lnTo>
                      <a:lnTo>
                        <a:pt x="42" y="21"/>
                      </a:lnTo>
                      <a:lnTo>
                        <a:pt x="27" y="21"/>
                      </a:lnTo>
                      <a:lnTo>
                        <a:pt x="22" y="32"/>
                      </a:lnTo>
                      <a:lnTo>
                        <a:pt x="18" y="45"/>
                      </a:lnTo>
                      <a:lnTo>
                        <a:pt x="21" y="62"/>
                      </a:lnTo>
                      <a:lnTo>
                        <a:pt x="27" y="77"/>
                      </a:lnTo>
                      <a:lnTo>
                        <a:pt x="41" y="92"/>
                      </a:lnTo>
                      <a:lnTo>
                        <a:pt x="59" y="106"/>
                      </a:lnTo>
                      <a:lnTo>
                        <a:pt x="68" y="112"/>
                      </a:lnTo>
                      <a:lnTo>
                        <a:pt x="72" y="122"/>
                      </a:lnTo>
                      <a:lnTo>
                        <a:pt x="61" y="134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7404" name="Freeform 60">
                  <a:extLst>
                    <a:ext uri="{FF2B5EF4-FFF2-40B4-BE49-F238E27FC236}">
                      <a16:creationId xmlns:a16="http://schemas.microsoft.com/office/drawing/2014/main" id="{57B29121-64EC-C675-5498-530014BB7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2593"/>
                  <a:ext cx="72" cy="129"/>
                </a:xfrm>
                <a:custGeom>
                  <a:avLst/>
                  <a:gdLst>
                    <a:gd name="T0" fmla="*/ 0 w 72"/>
                    <a:gd name="T1" fmla="*/ 120 h 129"/>
                    <a:gd name="T2" fmla="*/ 18 w 72"/>
                    <a:gd name="T3" fmla="*/ 102 h 129"/>
                    <a:gd name="T4" fmla="*/ 33 w 72"/>
                    <a:gd name="T5" fmla="*/ 87 h 129"/>
                    <a:gd name="T6" fmla="*/ 48 w 72"/>
                    <a:gd name="T7" fmla="*/ 74 h 129"/>
                    <a:gd name="T8" fmla="*/ 59 w 72"/>
                    <a:gd name="T9" fmla="*/ 53 h 129"/>
                    <a:gd name="T10" fmla="*/ 55 w 72"/>
                    <a:gd name="T11" fmla="*/ 33 h 129"/>
                    <a:gd name="T12" fmla="*/ 48 w 72"/>
                    <a:gd name="T13" fmla="*/ 18 h 129"/>
                    <a:gd name="T14" fmla="*/ 36 w 72"/>
                    <a:gd name="T15" fmla="*/ 18 h 129"/>
                    <a:gd name="T16" fmla="*/ 22 w 72"/>
                    <a:gd name="T17" fmla="*/ 26 h 129"/>
                    <a:gd name="T18" fmla="*/ 15 w 72"/>
                    <a:gd name="T19" fmla="*/ 38 h 129"/>
                    <a:gd name="T20" fmla="*/ 10 w 72"/>
                    <a:gd name="T21" fmla="*/ 42 h 129"/>
                    <a:gd name="T22" fmla="*/ 4 w 72"/>
                    <a:gd name="T23" fmla="*/ 29 h 129"/>
                    <a:gd name="T24" fmla="*/ 12 w 72"/>
                    <a:gd name="T25" fmla="*/ 20 h 129"/>
                    <a:gd name="T26" fmla="*/ 22 w 72"/>
                    <a:gd name="T27" fmla="*/ 8 h 129"/>
                    <a:gd name="T28" fmla="*/ 34 w 72"/>
                    <a:gd name="T29" fmla="*/ 0 h 129"/>
                    <a:gd name="T30" fmla="*/ 50 w 72"/>
                    <a:gd name="T31" fmla="*/ 0 h 129"/>
                    <a:gd name="T32" fmla="*/ 61 w 72"/>
                    <a:gd name="T33" fmla="*/ 5 h 129"/>
                    <a:gd name="T34" fmla="*/ 70 w 72"/>
                    <a:gd name="T35" fmla="*/ 24 h 129"/>
                    <a:gd name="T36" fmla="*/ 72 w 72"/>
                    <a:gd name="T37" fmla="*/ 42 h 129"/>
                    <a:gd name="T38" fmla="*/ 71 w 72"/>
                    <a:gd name="T39" fmla="*/ 60 h 129"/>
                    <a:gd name="T40" fmla="*/ 63 w 72"/>
                    <a:gd name="T41" fmla="*/ 77 h 129"/>
                    <a:gd name="T42" fmla="*/ 50 w 72"/>
                    <a:gd name="T43" fmla="*/ 93 h 129"/>
                    <a:gd name="T44" fmla="*/ 37 w 72"/>
                    <a:gd name="T45" fmla="*/ 108 h 129"/>
                    <a:gd name="T46" fmla="*/ 23 w 72"/>
                    <a:gd name="T47" fmla="*/ 119 h 129"/>
                    <a:gd name="T48" fmla="*/ 8 w 72"/>
                    <a:gd name="T49" fmla="*/ 128 h 129"/>
                    <a:gd name="T50" fmla="*/ 4 w 72"/>
                    <a:gd name="T51" fmla="*/ 129 h 129"/>
                    <a:gd name="T52" fmla="*/ 0 w 72"/>
                    <a:gd name="T53" fmla="*/ 12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129">
                      <a:moveTo>
                        <a:pt x="0" y="120"/>
                      </a:moveTo>
                      <a:lnTo>
                        <a:pt x="18" y="102"/>
                      </a:lnTo>
                      <a:lnTo>
                        <a:pt x="33" y="87"/>
                      </a:lnTo>
                      <a:lnTo>
                        <a:pt x="48" y="74"/>
                      </a:lnTo>
                      <a:lnTo>
                        <a:pt x="59" y="53"/>
                      </a:lnTo>
                      <a:lnTo>
                        <a:pt x="55" y="33"/>
                      </a:lnTo>
                      <a:lnTo>
                        <a:pt x="48" y="18"/>
                      </a:lnTo>
                      <a:lnTo>
                        <a:pt x="36" y="18"/>
                      </a:lnTo>
                      <a:lnTo>
                        <a:pt x="22" y="26"/>
                      </a:lnTo>
                      <a:lnTo>
                        <a:pt x="15" y="38"/>
                      </a:lnTo>
                      <a:lnTo>
                        <a:pt x="10" y="42"/>
                      </a:lnTo>
                      <a:lnTo>
                        <a:pt x="4" y="29"/>
                      </a:lnTo>
                      <a:lnTo>
                        <a:pt x="12" y="20"/>
                      </a:lnTo>
                      <a:lnTo>
                        <a:pt x="22" y="8"/>
                      </a:lnTo>
                      <a:lnTo>
                        <a:pt x="34" y="0"/>
                      </a:lnTo>
                      <a:lnTo>
                        <a:pt x="50" y="0"/>
                      </a:lnTo>
                      <a:lnTo>
                        <a:pt x="61" y="5"/>
                      </a:lnTo>
                      <a:lnTo>
                        <a:pt x="70" y="24"/>
                      </a:lnTo>
                      <a:lnTo>
                        <a:pt x="72" y="42"/>
                      </a:lnTo>
                      <a:lnTo>
                        <a:pt x="71" y="60"/>
                      </a:lnTo>
                      <a:lnTo>
                        <a:pt x="63" y="77"/>
                      </a:lnTo>
                      <a:lnTo>
                        <a:pt x="50" y="93"/>
                      </a:lnTo>
                      <a:lnTo>
                        <a:pt x="37" y="108"/>
                      </a:lnTo>
                      <a:lnTo>
                        <a:pt x="23" y="119"/>
                      </a:lnTo>
                      <a:lnTo>
                        <a:pt x="8" y="128"/>
                      </a:lnTo>
                      <a:lnTo>
                        <a:pt x="4" y="129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57405" name="Group 61">
            <a:extLst>
              <a:ext uri="{FF2B5EF4-FFF2-40B4-BE49-F238E27FC236}">
                <a16:creationId xmlns:a16="http://schemas.microsoft.com/office/drawing/2014/main" id="{FA1F6563-D499-70E8-6B57-B28EAD1BCFB0}"/>
              </a:ext>
            </a:extLst>
          </p:cNvPr>
          <p:cNvGrpSpPr>
            <a:grpSpLocks/>
          </p:cNvGrpSpPr>
          <p:nvPr/>
        </p:nvGrpSpPr>
        <p:grpSpPr bwMode="auto">
          <a:xfrm>
            <a:off x="6096001" y="3862389"/>
            <a:ext cx="963613" cy="650875"/>
            <a:chOff x="2880" y="2496"/>
            <a:chExt cx="607" cy="396"/>
          </a:xfrm>
        </p:grpSpPr>
        <p:sp>
          <p:nvSpPr>
            <p:cNvPr id="57406" name="AutoShape 62">
              <a:extLst>
                <a:ext uri="{FF2B5EF4-FFF2-40B4-BE49-F238E27FC236}">
                  <a16:creationId xmlns:a16="http://schemas.microsoft.com/office/drawing/2014/main" id="{E082107D-1D90-8428-140C-A96CF258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496"/>
              <a:ext cx="607" cy="396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57407" name="Text Box 63">
              <a:extLst>
                <a:ext uri="{FF2B5EF4-FFF2-40B4-BE49-F238E27FC236}">
                  <a16:creationId xmlns:a16="http://schemas.microsoft.com/office/drawing/2014/main" id="{61D72D97-3104-636E-7C37-49A4B00BF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582"/>
              <a:ext cx="3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kumimoji="1" lang="en-US" altLang="en-US" sz="2000">
                  <a:latin typeface="Comic Sans MS" panose="030F0702030302020204" pitchFamily="66" charset="0"/>
                </a:rPr>
                <a:t>???</a:t>
              </a:r>
              <a:endParaRPr kumimoji="1" lang="en-US" altLang="en-US" sz="160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7408" name="Group 64">
            <a:extLst>
              <a:ext uri="{FF2B5EF4-FFF2-40B4-BE49-F238E27FC236}">
                <a16:creationId xmlns:a16="http://schemas.microsoft.com/office/drawing/2014/main" id="{67C19E7A-1AB0-970C-770C-D178176E0BAD}"/>
              </a:ext>
            </a:extLst>
          </p:cNvPr>
          <p:cNvGrpSpPr>
            <a:grpSpLocks/>
          </p:cNvGrpSpPr>
          <p:nvPr/>
        </p:nvGrpSpPr>
        <p:grpSpPr bwMode="auto">
          <a:xfrm>
            <a:off x="9144000" y="2128839"/>
            <a:ext cx="1066800" cy="649287"/>
            <a:chOff x="4800" y="1440"/>
            <a:chExt cx="672" cy="396"/>
          </a:xfrm>
        </p:grpSpPr>
        <p:sp>
          <p:nvSpPr>
            <p:cNvPr id="57409" name="AutoShape 65">
              <a:extLst>
                <a:ext uri="{FF2B5EF4-FFF2-40B4-BE49-F238E27FC236}">
                  <a16:creationId xmlns:a16="http://schemas.microsoft.com/office/drawing/2014/main" id="{503B78F2-78F0-4B4D-B152-CAFA63FF0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440"/>
              <a:ext cx="672" cy="396"/>
            </a:xfrm>
            <a:prstGeom prst="cloudCallout">
              <a:avLst>
                <a:gd name="adj1" fmla="val -44347"/>
                <a:gd name="adj2" fmla="val 69949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57410" name="Text Box 66">
              <a:extLst>
                <a:ext uri="{FF2B5EF4-FFF2-40B4-BE49-F238E27FC236}">
                  <a16:creationId xmlns:a16="http://schemas.microsoft.com/office/drawing/2014/main" id="{F86C3E4E-C731-B2C1-2C20-97220A76C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497"/>
              <a:ext cx="6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kumimoji="1" lang="en-US" altLang="en-US">
                  <a:latin typeface="Comic Sans MS" panose="030F0702030302020204" pitchFamily="66" charset="0"/>
                </a:rPr>
                <a:t>@#$% !</a:t>
              </a:r>
              <a:endParaRPr kumimoji="1" lang="en-US" altLang="en-US" sz="3200">
                <a:latin typeface="Comic Sans MS" panose="030F0702030302020204" pitchFamily="66" charset="0"/>
              </a:endParaRPr>
            </a:p>
          </p:txBody>
        </p:sp>
      </p:grpSp>
      <p:sp>
        <p:nvSpPr>
          <p:cNvPr id="57411" name="Text Box 67">
            <a:extLst>
              <a:ext uri="{FF2B5EF4-FFF2-40B4-BE49-F238E27FC236}">
                <a16:creationId xmlns:a16="http://schemas.microsoft.com/office/drawing/2014/main" id="{2B076DDF-C78A-0ED8-BD7E-933D3DEC8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926" y="5751514"/>
            <a:ext cx="37322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800" i="1">
                <a:latin typeface="Comic Sans MS" panose="030F0702030302020204" pitchFamily="66" charset="0"/>
              </a:rPr>
              <a:t>Community computing</a:t>
            </a:r>
          </a:p>
        </p:txBody>
      </p:sp>
      <p:grpSp>
        <p:nvGrpSpPr>
          <p:cNvPr id="57412" name="Group 68">
            <a:extLst>
              <a:ext uri="{FF2B5EF4-FFF2-40B4-BE49-F238E27FC236}">
                <a16:creationId xmlns:a16="http://schemas.microsoft.com/office/drawing/2014/main" id="{18A37DEE-95CC-D394-B080-A11AF28C48E8}"/>
              </a:ext>
            </a:extLst>
          </p:cNvPr>
          <p:cNvGrpSpPr>
            <a:grpSpLocks/>
          </p:cNvGrpSpPr>
          <p:nvPr/>
        </p:nvGrpSpPr>
        <p:grpSpPr bwMode="auto">
          <a:xfrm>
            <a:off x="5791201" y="1892300"/>
            <a:ext cx="1268413" cy="787400"/>
            <a:chOff x="2688" y="1152"/>
            <a:chExt cx="799" cy="480"/>
          </a:xfrm>
        </p:grpSpPr>
        <p:sp>
          <p:nvSpPr>
            <p:cNvPr id="57413" name="AutoShape 69">
              <a:extLst>
                <a:ext uri="{FF2B5EF4-FFF2-40B4-BE49-F238E27FC236}">
                  <a16:creationId xmlns:a16="http://schemas.microsoft.com/office/drawing/2014/main" id="{AE9CD596-0AC2-A07B-2B4D-9DCB445E0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152"/>
              <a:ext cx="799" cy="480"/>
            </a:xfrm>
            <a:prstGeom prst="cloudCallout">
              <a:avLst>
                <a:gd name="adj1" fmla="val -21213"/>
                <a:gd name="adj2" fmla="val 66458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57414" name="AutoShape 70">
              <a:extLst>
                <a:ext uri="{FF2B5EF4-FFF2-40B4-BE49-F238E27FC236}">
                  <a16:creationId xmlns:a16="http://schemas.microsoft.com/office/drawing/2014/main" id="{8A167A47-31F7-ADD4-F366-C7454296E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200"/>
              <a:ext cx="384" cy="384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7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11" grpId="0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0" name="Group 2">
            <a:extLst>
              <a:ext uri="{FF2B5EF4-FFF2-40B4-BE49-F238E27FC236}">
                <a16:creationId xmlns:a16="http://schemas.microsoft.com/office/drawing/2014/main" id="{7FA68C51-25B4-3D68-3A63-257D916D53FC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3460750"/>
            <a:ext cx="2133600" cy="2152650"/>
            <a:chOff x="4176" y="2107"/>
            <a:chExt cx="1344" cy="1311"/>
          </a:xfrm>
        </p:grpSpPr>
        <p:grpSp>
          <p:nvGrpSpPr>
            <p:cNvPr id="58371" name="Group 3">
              <a:extLst>
                <a:ext uri="{FF2B5EF4-FFF2-40B4-BE49-F238E27FC236}">
                  <a16:creationId xmlns:a16="http://schemas.microsoft.com/office/drawing/2014/main" id="{8624E18A-D3CB-2754-B795-6A606BEFE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" y="2107"/>
              <a:ext cx="968" cy="1311"/>
              <a:chOff x="4552" y="2107"/>
              <a:chExt cx="968" cy="1311"/>
            </a:xfrm>
          </p:grpSpPr>
          <p:sp>
            <p:nvSpPr>
              <p:cNvPr id="58372" name="Freeform 4">
                <a:extLst>
                  <a:ext uri="{FF2B5EF4-FFF2-40B4-BE49-F238E27FC236}">
                    <a16:creationId xmlns:a16="http://schemas.microsoft.com/office/drawing/2014/main" id="{09F45464-9518-EA5C-FEC3-DA0F962739BE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198" y="3164"/>
                <a:ext cx="146" cy="203"/>
              </a:xfrm>
              <a:custGeom>
                <a:avLst/>
                <a:gdLst>
                  <a:gd name="T0" fmla="*/ 0 w 274"/>
                  <a:gd name="T1" fmla="*/ 40 h 287"/>
                  <a:gd name="T2" fmla="*/ 13 w 274"/>
                  <a:gd name="T3" fmla="*/ 32 h 287"/>
                  <a:gd name="T4" fmla="*/ 29 w 274"/>
                  <a:gd name="T5" fmla="*/ 25 h 287"/>
                  <a:gd name="T6" fmla="*/ 50 w 274"/>
                  <a:gd name="T7" fmla="*/ 18 h 287"/>
                  <a:gd name="T8" fmla="*/ 73 w 274"/>
                  <a:gd name="T9" fmla="*/ 12 h 287"/>
                  <a:gd name="T10" fmla="*/ 97 w 274"/>
                  <a:gd name="T11" fmla="*/ 8 h 287"/>
                  <a:gd name="T12" fmla="*/ 123 w 274"/>
                  <a:gd name="T13" fmla="*/ 3 h 287"/>
                  <a:gd name="T14" fmla="*/ 149 w 274"/>
                  <a:gd name="T15" fmla="*/ 1 h 287"/>
                  <a:gd name="T16" fmla="*/ 174 w 274"/>
                  <a:gd name="T17" fmla="*/ 0 h 287"/>
                  <a:gd name="T18" fmla="*/ 188 w 274"/>
                  <a:gd name="T19" fmla="*/ 22 h 287"/>
                  <a:gd name="T20" fmla="*/ 203 w 274"/>
                  <a:gd name="T21" fmla="*/ 47 h 287"/>
                  <a:gd name="T22" fmla="*/ 218 w 274"/>
                  <a:gd name="T23" fmla="*/ 76 h 287"/>
                  <a:gd name="T24" fmla="*/ 233 w 274"/>
                  <a:gd name="T25" fmla="*/ 107 h 287"/>
                  <a:gd name="T26" fmla="*/ 247 w 274"/>
                  <a:gd name="T27" fmla="*/ 138 h 287"/>
                  <a:gd name="T28" fmla="*/ 258 w 274"/>
                  <a:gd name="T29" fmla="*/ 169 h 287"/>
                  <a:gd name="T30" fmla="*/ 267 w 274"/>
                  <a:gd name="T31" fmla="*/ 199 h 287"/>
                  <a:gd name="T32" fmla="*/ 274 w 274"/>
                  <a:gd name="T33" fmla="*/ 227 h 287"/>
                  <a:gd name="T34" fmla="*/ 256 w 274"/>
                  <a:gd name="T35" fmla="*/ 230 h 287"/>
                  <a:gd name="T36" fmla="*/ 236 w 274"/>
                  <a:gd name="T37" fmla="*/ 237 h 287"/>
                  <a:gd name="T38" fmla="*/ 213 w 274"/>
                  <a:gd name="T39" fmla="*/ 246 h 287"/>
                  <a:gd name="T40" fmla="*/ 191 w 274"/>
                  <a:gd name="T41" fmla="*/ 256 h 287"/>
                  <a:gd name="T42" fmla="*/ 168 w 274"/>
                  <a:gd name="T43" fmla="*/ 266 h 287"/>
                  <a:gd name="T44" fmla="*/ 148 w 274"/>
                  <a:gd name="T45" fmla="*/ 275 h 287"/>
                  <a:gd name="T46" fmla="*/ 129 w 274"/>
                  <a:gd name="T47" fmla="*/ 283 h 287"/>
                  <a:gd name="T48" fmla="*/ 113 w 274"/>
                  <a:gd name="T49" fmla="*/ 287 h 287"/>
                  <a:gd name="T50" fmla="*/ 103 w 274"/>
                  <a:gd name="T51" fmla="*/ 271 h 287"/>
                  <a:gd name="T52" fmla="*/ 89 w 274"/>
                  <a:gd name="T53" fmla="*/ 241 h 287"/>
                  <a:gd name="T54" fmla="*/ 75 w 274"/>
                  <a:gd name="T55" fmla="*/ 203 h 287"/>
                  <a:gd name="T56" fmla="*/ 59 w 274"/>
                  <a:gd name="T57" fmla="*/ 162 h 287"/>
                  <a:gd name="T58" fmla="*/ 43 w 274"/>
                  <a:gd name="T59" fmla="*/ 119 h 287"/>
                  <a:gd name="T60" fmla="*/ 27 w 274"/>
                  <a:gd name="T61" fmla="*/ 83 h 287"/>
                  <a:gd name="T62" fmla="*/ 13 w 274"/>
                  <a:gd name="T63" fmla="*/ 55 h 287"/>
                  <a:gd name="T64" fmla="*/ 0 w 274"/>
                  <a:gd name="T65" fmla="*/ 4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74" h="287">
                    <a:moveTo>
                      <a:pt x="0" y="40"/>
                    </a:moveTo>
                    <a:lnTo>
                      <a:pt x="13" y="32"/>
                    </a:lnTo>
                    <a:lnTo>
                      <a:pt x="29" y="25"/>
                    </a:lnTo>
                    <a:lnTo>
                      <a:pt x="50" y="18"/>
                    </a:lnTo>
                    <a:lnTo>
                      <a:pt x="73" y="12"/>
                    </a:lnTo>
                    <a:lnTo>
                      <a:pt x="97" y="8"/>
                    </a:lnTo>
                    <a:lnTo>
                      <a:pt x="123" y="3"/>
                    </a:lnTo>
                    <a:lnTo>
                      <a:pt x="149" y="1"/>
                    </a:lnTo>
                    <a:lnTo>
                      <a:pt x="174" y="0"/>
                    </a:lnTo>
                    <a:lnTo>
                      <a:pt x="188" y="22"/>
                    </a:lnTo>
                    <a:lnTo>
                      <a:pt x="203" y="47"/>
                    </a:lnTo>
                    <a:lnTo>
                      <a:pt x="218" y="76"/>
                    </a:lnTo>
                    <a:lnTo>
                      <a:pt x="233" y="107"/>
                    </a:lnTo>
                    <a:lnTo>
                      <a:pt x="247" y="138"/>
                    </a:lnTo>
                    <a:lnTo>
                      <a:pt x="258" y="169"/>
                    </a:lnTo>
                    <a:lnTo>
                      <a:pt x="267" y="199"/>
                    </a:lnTo>
                    <a:lnTo>
                      <a:pt x="274" y="227"/>
                    </a:lnTo>
                    <a:lnTo>
                      <a:pt x="256" y="230"/>
                    </a:lnTo>
                    <a:lnTo>
                      <a:pt x="236" y="237"/>
                    </a:lnTo>
                    <a:lnTo>
                      <a:pt x="213" y="246"/>
                    </a:lnTo>
                    <a:lnTo>
                      <a:pt x="191" y="256"/>
                    </a:lnTo>
                    <a:lnTo>
                      <a:pt x="168" y="266"/>
                    </a:lnTo>
                    <a:lnTo>
                      <a:pt x="148" y="275"/>
                    </a:lnTo>
                    <a:lnTo>
                      <a:pt x="129" y="283"/>
                    </a:lnTo>
                    <a:lnTo>
                      <a:pt x="113" y="287"/>
                    </a:lnTo>
                    <a:lnTo>
                      <a:pt x="103" y="271"/>
                    </a:lnTo>
                    <a:lnTo>
                      <a:pt x="89" y="241"/>
                    </a:lnTo>
                    <a:lnTo>
                      <a:pt x="75" y="203"/>
                    </a:lnTo>
                    <a:lnTo>
                      <a:pt x="59" y="162"/>
                    </a:lnTo>
                    <a:lnTo>
                      <a:pt x="43" y="119"/>
                    </a:lnTo>
                    <a:lnTo>
                      <a:pt x="27" y="83"/>
                    </a:lnTo>
                    <a:lnTo>
                      <a:pt x="13" y="5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F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73" name="Freeform 5">
                <a:extLst>
                  <a:ext uri="{FF2B5EF4-FFF2-40B4-BE49-F238E27FC236}">
                    <a16:creationId xmlns:a16="http://schemas.microsoft.com/office/drawing/2014/main" id="{DB442434-C576-063F-23A5-EB1AB75BBCA1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278" y="3185"/>
                <a:ext cx="59" cy="67"/>
              </a:xfrm>
              <a:custGeom>
                <a:avLst/>
                <a:gdLst>
                  <a:gd name="T0" fmla="*/ 11 w 111"/>
                  <a:gd name="T1" fmla="*/ 94 h 94"/>
                  <a:gd name="T2" fmla="*/ 23 w 111"/>
                  <a:gd name="T3" fmla="*/ 93 h 94"/>
                  <a:gd name="T4" fmla="*/ 37 w 111"/>
                  <a:gd name="T5" fmla="*/ 90 h 94"/>
                  <a:gd name="T6" fmla="*/ 51 w 111"/>
                  <a:gd name="T7" fmla="*/ 84 h 94"/>
                  <a:gd name="T8" fmla="*/ 66 w 111"/>
                  <a:gd name="T9" fmla="*/ 77 h 94"/>
                  <a:gd name="T10" fmla="*/ 80 w 111"/>
                  <a:gd name="T11" fmla="*/ 70 h 94"/>
                  <a:gd name="T12" fmla="*/ 92 w 111"/>
                  <a:gd name="T13" fmla="*/ 62 h 94"/>
                  <a:gd name="T14" fmla="*/ 103 w 111"/>
                  <a:gd name="T15" fmla="*/ 55 h 94"/>
                  <a:gd name="T16" fmla="*/ 111 w 111"/>
                  <a:gd name="T17" fmla="*/ 50 h 94"/>
                  <a:gd name="T18" fmla="*/ 111 w 111"/>
                  <a:gd name="T19" fmla="*/ 43 h 94"/>
                  <a:gd name="T20" fmla="*/ 110 w 111"/>
                  <a:gd name="T21" fmla="*/ 35 h 94"/>
                  <a:gd name="T22" fmla="*/ 106 w 111"/>
                  <a:gd name="T23" fmla="*/ 25 h 94"/>
                  <a:gd name="T24" fmla="*/ 100 w 111"/>
                  <a:gd name="T25" fmla="*/ 17 h 94"/>
                  <a:gd name="T26" fmla="*/ 95 w 111"/>
                  <a:gd name="T27" fmla="*/ 10 h 94"/>
                  <a:gd name="T28" fmla="*/ 88 w 111"/>
                  <a:gd name="T29" fmla="*/ 5 h 94"/>
                  <a:gd name="T30" fmla="*/ 82 w 111"/>
                  <a:gd name="T31" fmla="*/ 1 h 94"/>
                  <a:gd name="T32" fmla="*/ 75 w 111"/>
                  <a:gd name="T33" fmla="*/ 0 h 94"/>
                  <a:gd name="T34" fmla="*/ 65 w 111"/>
                  <a:gd name="T35" fmla="*/ 4 h 94"/>
                  <a:gd name="T36" fmla="*/ 55 w 111"/>
                  <a:gd name="T37" fmla="*/ 8 h 94"/>
                  <a:gd name="T38" fmla="*/ 49 w 111"/>
                  <a:gd name="T39" fmla="*/ 12 h 94"/>
                  <a:gd name="T40" fmla="*/ 47 w 111"/>
                  <a:gd name="T41" fmla="*/ 15 h 94"/>
                  <a:gd name="T42" fmla="*/ 50 w 111"/>
                  <a:gd name="T43" fmla="*/ 17 h 94"/>
                  <a:gd name="T44" fmla="*/ 52 w 111"/>
                  <a:gd name="T45" fmla="*/ 18 h 94"/>
                  <a:gd name="T46" fmla="*/ 55 w 111"/>
                  <a:gd name="T47" fmla="*/ 18 h 94"/>
                  <a:gd name="T48" fmla="*/ 57 w 111"/>
                  <a:gd name="T49" fmla="*/ 18 h 94"/>
                  <a:gd name="T50" fmla="*/ 60 w 111"/>
                  <a:gd name="T51" fmla="*/ 17 h 94"/>
                  <a:gd name="T52" fmla="*/ 66 w 111"/>
                  <a:gd name="T53" fmla="*/ 15 h 94"/>
                  <a:gd name="T54" fmla="*/ 70 w 111"/>
                  <a:gd name="T55" fmla="*/ 13 h 94"/>
                  <a:gd name="T56" fmla="*/ 73 w 111"/>
                  <a:gd name="T57" fmla="*/ 12 h 94"/>
                  <a:gd name="T58" fmla="*/ 76 w 111"/>
                  <a:gd name="T59" fmla="*/ 15 h 94"/>
                  <a:gd name="T60" fmla="*/ 83 w 111"/>
                  <a:gd name="T61" fmla="*/ 24 h 94"/>
                  <a:gd name="T62" fmla="*/ 89 w 111"/>
                  <a:gd name="T63" fmla="*/ 37 h 94"/>
                  <a:gd name="T64" fmla="*/ 88 w 111"/>
                  <a:gd name="T65" fmla="*/ 50 h 94"/>
                  <a:gd name="T66" fmla="*/ 80 w 111"/>
                  <a:gd name="T67" fmla="*/ 53 h 94"/>
                  <a:gd name="T68" fmla="*/ 69 w 111"/>
                  <a:gd name="T69" fmla="*/ 58 h 94"/>
                  <a:gd name="T70" fmla="*/ 58 w 111"/>
                  <a:gd name="T71" fmla="*/ 61 h 94"/>
                  <a:gd name="T72" fmla="*/ 45 w 111"/>
                  <a:gd name="T73" fmla="*/ 66 h 94"/>
                  <a:gd name="T74" fmla="*/ 32 w 111"/>
                  <a:gd name="T75" fmla="*/ 70 h 94"/>
                  <a:gd name="T76" fmla="*/ 23 w 111"/>
                  <a:gd name="T77" fmla="*/ 73 h 94"/>
                  <a:gd name="T78" fmla="*/ 16 w 111"/>
                  <a:gd name="T79" fmla="*/ 75 h 94"/>
                  <a:gd name="T80" fmla="*/ 13 w 111"/>
                  <a:gd name="T81" fmla="*/ 76 h 94"/>
                  <a:gd name="T82" fmla="*/ 13 w 111"/>
                  <a:gd name="T83" fmla="*/ 75 h 94"/>
                  <a:gd name="T84" fmla="*/ 13 w 111"/>
                  <a:gd name="T85" fmla="*/ 70 h 94"/>
                  <a:gd name="T86" fmla="*/ 11 w 111"/>
                  <a:gd name="T87" fmla="*/ 67 h 94"/>
                  <a:gd name="T88" fmla="*/ 6 w 111"/>
                  <a:gd name="T89" fmla="*/ 66 h 94"/>
                  <a:gd name="T90" fmla="*/ 0 w 111"/>
                  <a:gd name="T91" fmla="*/ 76 h 94"/>
                  <a:gd name="T92" fmla="*/ 2 w 111"/>
                  <a:gd name="T93" fmla="*/ 85 h 94"/>
                  <a:gd name="T94" fmla="*/ 7 w 111"/>
                  <a:gd name="T95" fmla="*/ 92 h 94"/>
                  <a:gd name="T96" fmla="*/ 11 w 111"/>
                  <a:gd name="T9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1" h="94">
                    <a:moveTo>
                      <a:pt x="11" y="94"/>
                    </a:moveTo>
                    <a:lnTo>
                      <a:pt x="23" y="93"/>
                    </a:lnTo>
                    <a:lnTo>
                      <a:pt x="37" y="90"/>
                    </a:lnTo>
                    <a:lnTo>
                      <a:pt x="51" y="84"/>
                    </a:lnTo>
                    <a:lnTo>
                      <a:pt x="66" y="77"/>
                    </a:lnTo>
                    <a:lnTo>
                      <a:pt x="80" y="70"/>
                    </a:lnTo>
                    <a:lnTo>
                      <a:pt x="92" y="62"/>
                    </a:lnTo>
                    <a:lnTo>
                      <a:pt x="103" y="55"/>
                    </a:lnTo>
                    <a:lnTo>
                      <a:pt x="111" y="50"/>
                    </a:lnTo>
                    <a:lnTo>
                      <a:pt x="111" y="43"/>
                    </a:lnTo>
                    <a:lnTo>
                      <a:pt x="110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5" y="10"/>
                    </a:lnTo>
                    <a:lnTo>
                      <a:pt x="88" y="5"/>
                    </a:lnTo>
                    <a:lnTo>
                      <a:pt x="82" y="1"/>
                    </a:lnTo>
                    <a:lnTo>
                      <a:pt x="75" y="0"/>
                    </a:lnTo>
                    <a:lnTo>
                      <a:pt x="65" y="4"/>
                    </a:lnTo>
                    <a:lnTo>
                      <a:pt x="55" y="8"/>
                    </a:lnTo>
                    <a:lnTo>
                      <a:pt x="49" y="12"/>
                    </a:lnTo>
                    <a:lnTo>
                      <a:pt x="47" y="15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5" y="18"/>
                    </a:lnTo>
                    <a:lnTo>
                      <a:pt x="57" y="18"/>
                    </a:lnTo>
                    <a:lnTo>
                      <a:pt x="60" y="17"/>
                    </a:lnTo>
                    <a:lnTo>
                      <a:pt x="66" y="15"/>
                    </a:lnTo>
                    <a:lnTo>
                      <a:pt x="70" y="13"/>
                    </a:lnTo>
                    <a:lnTo>
                      <a:pt x="73" y="12"/>
                    </a:lnTo>
                    <a:lnTo>
                      <a:pt x="76" y="15"/>
                    </a:lnTo>
                    <a:lnTo>
                      <a:pt x="83" y="24"/>
                    </a:lnTo>
                    <a:lnTo>
                      <a:pt x="89" y="37"/>
                    </a:lnTo>
                    <a:lnTo>
                      <a:pt x="88" y="50"/>
                    </a:lnTo>
                    <a:lnTo>
                      <a:pt x="80" y="53"/>
                    </a:lnTo>
                    <a:lnTo>
                      <a:pt x="69" y="58"/>
                    </a:lnTo>
                    <a:lnTo>
                      <a:pt x="58" y="61"/>
                    </a:lnTo>
                    <a:lnTo>
                      <a:pt x="45" y="66"/>
                    </a:lnTo>
                    <a:lnTo>
                      <a:pt x="32" y="70"/>
                    </a:lnTo>
                    <a:lnTo>
                      <a:pt x="23" y="73"/>
                    </a:lnTo>
                    <a:lnTo>
                      <a:pt x="16" y="75"/>
                    </a:lnTo>
                    <a:lnTo>
                      <a:pt x="13" y="76"/>
                    </a:lnTo>
                    <a:lnTo>
                      <a:pt x="13" y="75"/>
                    </a:lnTo>
                    <a:lnTo>
                      <a:pt x="13" y="70"/>
                    </a:lnTo>
                    <a:lnTo>
                      <a:pt x="11" y="67"/>
                    </a:lnTo>
                    <a:lnTo>
                      <a:pt x="6" y="66"/>
                    </a:lnTo>
                    <a:lnTo>
                      <a:pt x="0" y="76"/>
                    </a:lnTo>
                    <a:lnTo>
                      <a:pt x="2" y="85"/>
                    </a:lnTo>
                    <a:lnTo>
                      <a:pt x="7" y="92"/>
                    </a:lnTo>
                    <a:lnTo>
                      <a:pt x="11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74" name="Freeform 6">
                <a:extLst>
                  <a:ext uri="{FF2B5EF4-FFF2-40B4-BE49-F238E27FC236}">
                    <a16:creationId xmlns:a16="http://schemas.microsoft.com/office/drawing/2014/main" id="{D01E22FD-9E59-4E5D-DD28-158B037F30B2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248" y="3037"/>
                <a:ext cx="316" cy="165"/>
              </a:xfrm>
              <a:custGeom>
                <a:avLst/>
                <a:gdLst>
                  <a:gd name="T0" fmla="*/ 67 w 595"/>
                  <a:gd name="T1" fmla="*/ 196 h 234"/>
                  <a:gd name="T2" fmla="*/ 110 w 595"/>
                  <a:gd name="T3" fmla="*/ 166 h 234"/>
                  <a:gd name="T4" fmla="*/ 151 w 595"/>
                  <a:gd name="T5" fmla="*/ 137 h 234"/>
                  <a:gd name="T6" fmla="*/ 194 w 595"/>
                  <a:gd name="T7" fmla="*/ 109 h 234"/>
                  <a:gd name="T8" fmla="*/ 237 w 595"/>
                  <a:gd name="T9" fmla="*/ 83 h 234"/>
                  <a:gd name="T10" fmla="*/ 280 w 595"/>
                  <a:gd name="T11" fmla="*/ 64 h 234"/>
                  <a:gd name="T12" fmla="*/ 315 w 595"/>
                  <a:gd name="T13" fmla="*/ 49 h 234"/>
                  <a:gd name="T14" fmla="*/ 349 w 595"/>
                  <a:gd name="T15" fmla="*/ 36 h 234"/>
                  <a:gd name="T16" fmla="*/ 385 w 595"/>
                  <a:gd name="T17" fmla="*/ 27 h 234"/>
                  <a:gd name="T18" fmla="*/ 421 w 595"/>
                  <a:gd name="T19" fmla="*/ 20 h 234"/>
                  <a:gd name="T20" fmla="*/ 457 w 595"/>
                  <a:gd name="T21" fmla="*/ 18 h 234"/>
                  <a:gd name="T22" fmla="*/ 507 w 595"/>
                  <a:gd name="T23" fmla="*/ 20 h 234"/>
                  <a:gd name="T24" fmla="*/ 553 w 595"/>
                  <a:gd name="T25" fmla="*/ 37 h 234"/>
                  <a:gd name="T26" fmla="*/ 575 w 595"/>
                  <a:gd name="T27" fmla="*/ 75 h 234"/>
                  <a:gd name="T28" fmla="*/ 551 w 595"/>
                  <a:gd name="T29" fmla="*/ 103 h 234"/>
                  <a:gd name="T30" fmla="*/ 516 w 595"/>
                  <a:gd name="T31" fmla="*/ 119 h 234"/>
                  <a:gd name="T32" fmla="*/ 470 w 595"/>
                  <a:gd name="T33" fmla="*/ 133 h 234"/>
                  <a:gd name="T34" fmla="*/ 408 w 595"/>
                  <a:gd name="T35" fmla="*/ 144 h 234"/>
                  <a:gd name="T36" fmla="*/ 346 w 595"/>
                  <a:gd name="T37" fmla="*/ 160 h 234"/>
                  <a:gd name="T38" fmla="*/ 304 w 595"/>
                  <a:gd name="T39" fmla="*/ 180 h 234"/>
                  <a:gd name="T40" fmla="*/ 270 w 595"/>
                  <a:gd name="T41" fmla="*/ 206 h 234"/>
                  <a:gd name="T42" fmla="*/ 292 w 595"/>
                  <a:gd name="T43" fmla="*/ 229 h 234"/>
                  <a:gd name="T44" fmla="*/ 310 w 595"/>
                  <a:gd name="T45" fmla="*/ 233 h 234"/>
                  <a:gd name="T46" fmla="*/ 325 w 595"/>
                  <a:gd name="T47" fmla="*/ 234 h 234"/>
                  <a:gd name="T48" fmla="*/ 339 w 595"/>
                  <a:gd name="T49" fmla="*/ 233 h 234"/>
                  <a:gd name="T50" fmla="*/ 345 w 595"/>
                  <a:gd name="T51" fmla="*/ 224 h 234"/>
                  <a:gd name="T52" fmla="*/ 335 w 595"/>
                  <a:gd name="T53" fmla="*/ 216 h 234"/>
                  <a:gd name="T54" fmla="*/ 325 w 595"/>
                  <a:gd name="T55" fmla="*/ 216 h 234"/>
                  <a:gd name="T56" fmla="*/ 308 w 595"/>
                  <a:gd name="T57" fmla="*/ 216 h 234"/>
                  <a:gd name="T58" fmla="*/ 298 w 595"/>
                  <a:gd name="T59" fmla="*/ 206 h 234"/>
                  <a:gd name="T60" fmla="*/ 328 w 595"/>
                  <a:gd name="T61" fmla="*/ 176 h 234"/>
                  <a:gd name="T62" fmla="*/ 377 w 595"/>
                  <a:gd name="T63" fmla="*/ 160 h 234"/>
                  <a:gd name="T64" fmla="*/ 436 w 595"/>
                  <a:gd name="T65" fmla="*/ 151 h 234"/>
                  <a:gd name="T66" fmla="*/ 497 w 595"/>
                  <a:gd name="T67" fmla="*/ 140 h 234"/>
                  <a:gd name="T68" fmla="*/ 554 w 595"/>
                  <a:gd name="T69" fmla="*/ 119 h 234"/>
                  <a:gd name="T70" fmla="*/ 590 w 595"/>
                  <a:gd name="T71" fmla="*/ 90 h 234"/>
                  <a:gd name="T72" fmla="*/ 593 w 595"/>
                  <a:gd name="T73" fmla="*/ 65 h 234"/>
                  <a:gd name="T74" fmla="*/ 590 w 595"/>
                  <a:gd name="T75" fmla="*/ 55 h 234"/>
                  <a:gd name="T76" fmla="*/ 548 w 595"/>
                  <a:gd name="T77" fmla="*/ 17 h 234"/>
                  <a:gd name="T78" fmla="*/ 493 w 595"/>
                  <a:gd name="T79" fmla="*/ 2 h 234"/>
                  <a:gd name="T80" fmla="*/ 433 w 595"/>
                  <a:gd name="T81" fmla="*/ 2 h 234"/>
                  <a:gd name="T82" fmla="*/ 370 w 595"/>
                  <a:gd name="T83" fmla="*/ 13 h 234"/>
                  <a:gd name="T84" fmla="*/ 309 w 595"/>
                  <a:gd name="T85" fmla="*/ 34 h 234"/>
                  <a:gd name="T86" fmla="*/ 254 w 595"/>
                  <a:gd name="T87" fmla="*/ 58 h 234"/>
                  <a:gd name="T88" fmla="*/ 204 w 595"/>
                  <a:gd name="T89" fmla="*/ 84 h 234"/>
                  <a:gd name="T90" fmla="*/ 157 w 595"/>
                  <a:gd name="T91" fmla="*/ 115 h 234"/>
                  <a:gd name="T92" fmla="*/ 111 w 595"/>
                  <a:gd name="T93" fmla="*/ 148 h 234"/>
                  <a:gd name="T94" fmla="*/ 65 w 595"/>
                  <a:gd name="T95" fmla="*/ 182 h 234"/>
                  <a:gd name="T96" fmla="*/ 25 w 595"/>
                  <a:gd name="T97" fmla="*/ 212 h 234"/>
                  <a:gd name="T98" fmla="*/ 0 w 595"/>
                  <a:gd name="T99" fmla="*/ 226 h 234"/>
                  <a:gd name="T100" fmla="*/ 12 w 595"/>
                  <a:gd name="T101" fmla="*/ 228 h 234"/>
                  <a:gd name="T102" fmla="*/ 28 w 595"/>
                  <a:gd name="T103" fmla="*/ 22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5" h="234">
                    <a:moveTo>
                      <a:pt x="38" y="214"/>
                    </a:moveTo>
                    <a:lnTo>
                      <a:pt x="53" y="205"/>
                    </a:lnTo>
                    <a:lnTo>
                      <a:pt x="67" y="196"/>
                    </a:lnTo>
                    <a:lnTo>
                      <a:pt x="81" y="186"/>
                    </a:lnTo>
                    <a:lnTo>
                      <a:pt x="96" y="176"/>
                    </a:lnTo>
                    <a:lnTo>
                      <a:pt x="110" y="166"/>
                    </a:lnTo>
                    <a:lnTo>
                      <a:pt x="123" y="157"/>
                    </a:lnTo>
                    <a:lnTo>
                      <a:pt x="137" y="147"/>
                    </a:lnTo>
                    <a:lnTo>
                      <a:pt x="151" y="137"/>
                    </a:lnTo>
                    <a:lnTo>
                      <a:pt x="165" y="127"/>
                    </a:lnTo>
                    <a:lnTo>
                      <a:pt x="180" y="118"/>
                    </a:lnTo>
                    <a:lnTo>
                      <a:pt x="194" y="109"/>
                    </a:lnTo>
                    <a:lnTo>
                      <a:pt x="209" y="101"/>
                    </a:lnTo>
                    <a:lnTo>
                      <a:pt x="222" y="91"/>
                    </a:lnTo>
                    <a:lnTo>
                      <a:pt x="237" y="83"/>
                    </a:lnTo>
                    <a:lnTo>
                      <a:pt x="252" y="75"/>
                    </a:lnTo>
                    <a:lnTo>
                      <a:pt x="269" y="68"/>
                    </a:lnTo>
                    <a:lnTo>
                      <a:pt x="280" y="64"/>
                    </a:lnTo>
                    <a:lnTo>
                      <a:pt x="292" y="58"/>
                    </a:lnTo>
                    <a:lnTo>
                      <a:pt x="303" y="53"/>
                    </a:lnTo>
                    <a:lnTo>
                      <a:pt x="315" y="49"/>
                    </a:lnTo>
                    <a:lnTo>
                      <a:pt x="326" y="44"/>
                    </a:lnTo>
                    <a:lnTo>
                      <a:pt x="338" y="41"/>
                    </a:lnTo>
                    <a:lnTo>
                      <a:pt x="349" y="36"/>
                    </a:lnTo>
                    <a:lnTo>
                      <a:pt x="362" y="33"/>
                    </a:lnTo>
                    <a:lnTo>
                      <a:pt x="373" y="30"/>
                    </a:lnTo>
                    <a:lnTo>
                      <a:pt x="385" y="27"/>
                    </a:lnTo>
                    <a:lnTo>
                      <a:pt x="396" y="25"/>
                    </a:lnTo>
                    <a:lnTo>
                      <a:pt x="409" y="22"/>
                    </a:lnTo>
                    <a:lnTo>
                      <a:pt x="421" y="20"/>
                    </a:lnTo>
                    <a:lnTo>
                      <a:pt x="433" y="19"/>
                    </a:lnTo>
                    <a:lnTo>
                      <a:pt x="445" y="18"/>
                    </a:lnTo>
                    <a:lnTo>
                      <a:pt x="457" y="18"/>
                    </a:lnTo>
                    <a:lnTo>
                      <a:pt x="474" y="18"/>
                    </a:lnTo>
                    <a:lnTo>
                      <a:pt x="490" y="18"/>
                    </a:lnTo>
                    <a:lnTo>
                      <a:pt x="507" y="20"/>
                    </a:lnTo>
                    <a:lnTo>
                      <a:pt x="523" y="23"/>
                    </a:lnTo>
                    <a:lnTo>
                      <a:pt x="539" y="29"/>
                    </a:lnTo>
                    <a:lnTo>
                      <a:pt x="553" y="37"/>
                    </a:lnTo>
                    <a:lnTo>
                      <a:pt x="566" y="49"/>
                    </a:lnTo>
                    <a:lnTo>
                      <a:pt x="576" y="63"/>
                    </a:lnTo>
                    <a:lnTo>
                      <a:pt x="575" y="75"/>
                    </a:lnTo>
                    <a:lnTo>
                      <a:pt x="568" y="87"/>
                    </a:lnTo>
                    <a:lnTo>
                      <a:pt x="560" y="96"/>
                    </a:lnTo>
                    <a:lnTo>
                      <a:pt x="551" y="103"/>
                    </a:lnTo>
                    <a:lnTo>
                      <a:pt x="540" y="110"/>
                    </a:lnTo>
                    <a:lnTo>
                      <a:pt x="528" y="114"/>
                    </a:lnTo>
                    <a:lnTo>
                      <a:pt x="516" y="119"/>
                    </a:lnTo>
                    <a:lnTo>
                      <a:pt x="504" y="124"/>
                    </a:lnTo>
                    <a:lnTo>
                      <a:pt x="491" y="127"/>
                    </a:lnTo>
                    <a:lnTo>
                      <a:pt x="470" y="133"/>
                    </a:lnTo>
                    <a:lnTo>
                      <a:pt x="449" y="137"/>
                    </a:lnTo>
                    <a:lnTo>
                      <a:pt x="429" y="141"/>
                    </a:lnTo>
                    <a:lnTo>
                      <a:pt x="408" y="144"/>
                    </a:lnTo>
                    <a:lnTo>
                      <a:pt x="387" y="149"/>
                    </a:lnTo>
                    <a:lnTo>
                      <a:pt x="366" y="153"/>
                    </a:lnTo>
                    <a:lnTo>
                      <a:pt x="346" y="160"/>
                    </a:lnTo>
                    <a:lnTo>
                      <a:pt x="326" y="168"/>
                    </a:lnTo>
                    <a:lnTo>
                      <a:pt x="317" y="173"/>
                    </a:lnTo>
                    <a:lnTo>
                      <a:pt x="304" y="180"/>
                    </a:lnTo>
                    <a:lnTo>
                      <a:pt x="290" y="188"/>
                    </a:lnTo>
                    <a:lnTo>
                      <a:pt x="278" y="197"/>
                    </a:lnTo>
                    <a:lnTo>
                      <a:pt x="270" y="206"/>
                    </a:lnTo>
                    <a:lnTo>
                      <a:pt x="267" y="216"/>
                    </a:lnTo>
                    <a:lnTo>
                      <a:pt x="274" y="224"/>
                    </a:lnTo>
                    <a:lnTo>
                      <a:pt x="292" y="229"/>
                    </a:lnTo>
                    <a:lnTo>
                      <a:pt x="298" y="231"/>
                    </a:lnTo>
                    <a:lnTo>
                      <a:pt x="305" y="232"/>
                    </a:lnTo>
                    <a:lnTo>
                      <a:pt x="310" y="233"/>
                    </a:lnTo>
                    <a:lnTo>
                      <a:pt x="316" y="233"/>
                    </a:lnTo>
                    <a:lnTo>
                      <a:pt x="320" y="234"/>
                    </a:lnTo>
                    <a:lnTo>
                      <a:pt x="325" y="234"/>
                    </a:lnTo>
                    <a:lnTo>
                      <a:pt x="330" y="234"/>
                    </a:lnTo>
                    <a:lnTo>
                      <a:pt x="334" y="234"/>
                    </a:lnTo>
                    <a:lnTo>
                      <a:pt x="339" y="233"/>
                    </a:lnTo>
                    <a:lnTo>
                      <a:pt x="341" y="231"/>
                    </a:lnTo>
                    <a:lnTo>
                      <a:pt x="343" y="228"/>
                    </a:lnTo>
                    <a:lnTo>
                      <a:pt x="345" y="224"/>
                    </a:lnTo>
                    <a:lnTo>
                      <a:pt x="343" y="220"/>
                    </a:lnTo>
                    <a:lnTo>
                      <a:pt x="340" y="218"/>
                    </a:lnTo>
                    <a:lnTo>
                      <a:pt x="335" y="216"/>
                    </a:lnTo>
                    <a:lnTo>
                      <a:pt x="334" y="216"/>
                    </a:lnTo>
                    <a:lnTo>
                      <a:pt x="330" y="216"/>
                    </a:lnTo>
                    <a:lnTo>
                      <a:pt x="325" y="216"/>
                    </a:lnTo>
                    <a:lnTo>
                      <a:pt x="319" y="216"/>
                    </a:lnTo>
                    <a:lnTo>
                      <a:pt x="313" y="216"/>
                    </a:lnTo>
                    <a:lnTo>
                      <a:pt x="308" y="216"/>
                    </a:lnTo>
                    <a:lnTo>
                      <a:pt x="303" y="214"/>
                    </a:lnTo>
                    <a:lnTo>
                      <a:pt x="300" y="211"/>
                    </a:lnTo>
                    <a:lnTo>
                      <a:pt x="298" y="206"/>
                    </a:lnTo>
                    <a:lnTo>
                      <a:pt x="307" y="194"/>
                    </a:lnTo>
                    <a:lnTo>
                      <a:pt x="317" y="185"/>
                    </a:lnTo>
                    <a:lnTo>
                      <a:pt x="328" y="176"/>
                    </a:lnTo>
                    <a:lnTo>
                      <a:pt x="343" y="170"/>
                    </a:lnTo>
                    <a:lnTo>
                      <a:pt x="360" y="164"/>
                    </a:lnTo>
                    <a:lnTo>
                      <a:pt x="377" y="160"/>
                    </a:lnTo>
                    <a:lnTo>
                      <a:pt x="395" y="157"/>
                    </a:lnTo>
                    <a:lnTo>
                      <a:pt x="415" y="153"/>
                    </a:lnTo>
                    <a:lnTo>
                      <a:pt x="436" y="151"/>
                    </a:lnTo>
                    <a:lnTo>
                      <a:pt x="456" y="148"/>
                    </a:lnTo>
                    <a:lnTo>
                      <a:pt x="476" y="144"/>
                    </a:lnTo>
                    <a:lnTo>
                      <a:pt x="497" y="140"/>
                    </a:lnTo>
                    <a:lnTo>
                      <a:pt x="516" y="134"/>
                    </a:lnTo>
                    <a:lnTo>
                      <a:pt x="536" y="127"/>
                    </a:lnTo>
                    <a:lnTo>
                      <a:pt x="554" y="119"/>
                    </a:lnTo>
                    <a:lnTo>
                      <a:pt x="572" y="109"/>
                    </a:lnTo>
                    <a:lnTo>
                      <a:pt x="583" y="99"/>
                    </a:lnTo>
                    <a:lnTo>
                      <a:pt x="590" y="90"/>
                    </a:lnTo>
                    <a:lnTo>
                      <a:pt x="593" y="81"/>
                    </a:lnTo>
                    <a:lnTo>
                      <a:pt x="595" y="73"/>
                    </a:lnTo>
                    <a:lnTo>
                      <a:pt x="593" y="65"/>
                    </a:lnTo>
                    <a:lnTo>
                      <a:pt x="592" y="59"/>
                    </a:lnTo>
                    <a:lnTo>
                      <a:pt x="591" y="56"/>
                    </a:lnTo>
                    <a:lnTo>
                      <a:pt x="590" y="55"/>
                    </a:lnTo>
                    <a:lnTo>
                      <a:pt x="578" y="38"/>
                    </a:lnTo>
                    <a:lnTo>
                      <a:pt x="565" y="26"/>
                    </a:lnTo>
                    <a:lnTo>
                      <a:pt x="548" y="17"/>
                    </a:lnTo>
                    <a:lnTo>
                      <a:pt x="531" y="10"/>
                    </a:lnTo>
                    <a:lnTo>
                      <a:pt x="512" y="4"/>
                    </a:lnTo>
                    <a:lnTo>
                      <a:pt x="493" y="2"/>
                    </a:lnTo>
                    <a:lnTo>
                      <a:pt x="474" y="0"/>
                    </a:lnTo>
                    <a:lnTo>
                      <a:pt x="455" y="0"/>
                    </a:lnTo>
                    <a:lnTo>
                      <a:pt x="433" y="2"/>
                    </a:lnTo>
                    <a:lnTo>
                      <a:pt x="413" y="5"/>
                    </a:lnTo>
                    <a:lnTo>
                      <a:pt x="392" y="8"/>
                    </a:lnTo>
                    <a:lnTo>
                      <a:pt x="370" y="13"/>
                    </a:lnTo>
                    <a:lnTo>
                      <a:pt x="349" y="19"/>
                    </a:lnTo>
                    <a:lnTo>
                      <a:pt x="328" y="26"/>
                    </a:lnTo>
                    <a:lnTo>
                      <a:pt x="309" y="34"/>
                    </a:lnTo>
                    <a:lnTo>
                      <a:pt x="288" y="42"/>
                    </a:lnTo>
                    <a:lnTo>
                      <a:pt x="271" y="50"/>
                    </a:lnTo>
                    <a:lnTo>
                      <a:pt x="254" y="58"/>
                    </a:lnTo>
                    <a:lnTo>
                      <a:pt x="236" y="66"/>
                    </a:lnTo>
                    <a:lnTo>
                      <a:pt x="220" y="75"/>
                    </a:lnTo>
                    <a:lnTo>
                      <a:pt x="204" y="84"/>
                    </a:lnTo>
                    <a:lnTo>
                      <a:pt x="188" y="95"/>
                    </a:lnTo>
                    <a:lnTo>
                      <a:pt x="173" y="105"/>
                    </a:lnTo>
                    <a:lnTo>
                      <a:pt x="157" y="115"/>
                    </a:lnTo>
                    <a:lnTo>
                      <a:pt x="142" y="126"/>
                    </a:lnTo>
                    <a:lnTo>
                      <a:pt x="127" y="136"/>
                    </a:lnTo>
                    <a:lnTo>
                      <a:pt x="111" y="148"/>
                    </a:lnTo>
                    <a:lnTo>
                      <a:pt x="96" y="159"/>
                    </a:lnTo>
                    <a:lnTo>
                      <a:pt x="81" y="171"/>
                    </a:lnTo>
                    <a:lnTo>
                      <a:pt x="65" y="182"/>
                    </a:lnTo>
                    <a:lnTo>
                      <a:pt x="50" y="195"/>
                    </a:lnTo>
                    <a:lnTo>
                      <a:pt x="33" y="206"/>
                    </a:lnTo>
                    <a:lnTo>
                      <a:pt x="25" y="212"/>
                    </a:lnTo>
                    <a:lnTo>
                      <a:pt x="17" y="217"/>
                    </a:lnTo>
                    <a:lnTo>
                      <a:pt x="9" y="221"/>
                    </a:lnTo>
                    <a:lnTo>
                      <a:pt x="0" y="226"/>
                    </a:lnTo>
                    <a:lnTo>
                      <a:pt x="2" y="228"/>
                    </a:lnTo>
                    <a:lnTo>
                      <a:pt x="6" y="228"/>
                    </a:lnTo>
                    <a:lnTo>
                      <a:pt x="12" y="228"/>
                    </a:lnTo>
                    <a:lnTo>
                      <a:pt x="16" y="226"/>
                    </a:lnTo>
                    <a:lnTo>
                      <a:pt x="22" y="224"/>
                    </a:lnTo>
                    <a:lnTo>
                      <a:pt x="28" y="220"/>
                    </a:lnTo>
                    <a:lnTo>
                      <a:pt x="33" y="218"/>
                    </a:lnTo>
                    <a:lnTo>
                      <a:pt x="38" y="2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75" name="Freeform 7">
                <a:extLst>
                  <a:ext uri="{FF2B5EF4-FFF2-40B4-BE49-F238E27FC236}">
                    <a16:creationId xmlns:a16="http://schemas.microsoft.com/office/drawing/2014/main" id="{2929C602-BA3F-5BCB-EABA-E523C1E93CC7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287" y="3174"/>
                <a:ext cx="100" cy="38"/>
              </a:xfrm>
              <a:custGeom>
                <a:avLst/>
                <a:gdLst>
                  <a:gd name="T0" fmla="*/ 9 w 188"/>
                  <a:gd name="T1" fmla="*/ 55 h 55"/>
                  <a:gd name="T2" fmla="*/ 32 w 188"/>
                  <a:gd name="T3" fmla="*/ 49 h 55"/>
                  <a:gd name="T4" fmla="*/ 57 w 188"/>
                  <a:gd name="T5" fmla="*/ 43 h 55"/>
                  <a:gd name="T6" fmla="*/ 83 w 188"/>
                  <a:gd name="T7" fmla="*/ 38 h 55"/>
                  <a:gd name="T8" fmla="*/ 109 w 188"/>
                  <a:gd name="T9" fmla="*/ 31 h 55"/>
                  <a:gd name="T10" fmla="*/ 133 w 188"/>
                  <a:gd name="T11" fmla="*/ 25 h 55"/>
                  <a:gd name="T12" fmla="*/ 155 w 188"/>
                  <a:gd name="T13" fmla="*/ 19 h 55"/>
                  <a:gd name="T14" fmla="*/ 173 w 188"/>
                  <a:gd name="T15" fmla="*/ 13 h 55"/>
                  <a:gd name="T16" fmla="*/ 187 w 188"/>
                  <a:gd name="T17" fmla="*/ 8 h 55"/>
                  <a:gd name="T18" fmla="*/ 188 w 188"/>
                  <a:gd name="T19" fmla="*/ 5 h 55"/>
                  <a:gd name="T20" fmla="*/ 186 w 188"/>
                  <a:gd name="T21" fmla="*/ 3 h 55"/>
                  <a:gd name="T22" fmla="*/ 183 w 188"/>
                  <a:gd name="T23" fmla="*/ 1 h 55"/>
                  <a:gd name="T24" fmla="*/ 178 w 188"/>
                  <a:gd name="T25" fmla="*/ 0 h 55"/>
                  <a:gd name="T26" fmla="*/ 158 w 188"/>
                  <a:gd name="T27" fmla="*/ 1 h 55"/>
                  <a:gd name="T28" fmla="*/ 138 w 188"/>
                  <a:gd name="T29" fmla="*/ 4 h 55"/>
                  <a:gd name="T30" fmla="*/ 118 w 188"/>
                  <a:gd name="T31" fmla="*/ 8 h 55"/>
                  <a:gd name="T32" fmla="*/ 98 w 188"/>
                  <a:gd name="T33" fmla="*/ 13 h 55"/>
                  <a:gd name="T34" fmla="*/ 79 w 188"/>
                  <a:gd name="T35" fmla="*/ 19 h 55"/>
                  <a:gd name="T36" fmla="*/ 59 w 188"/>
                  <a:gd name="T37" fmla="*/ 25 h 55"/>
                  <a:gd name="T38" fmla="*/ 40 w 188"/>
                  <a:gd name="T39" fmla="*/ 32 h 55"/>
                  <a:gd name="T40" fmla="*/ 20 w 188"/>
                  <a:gd name="T41" fmla="*/ 39 h 55"/>
                  <a:gd name="T42" fmla="*/ 14 w 188"/>
                  <a:gd name="T43" fmla="*/ 42 h 55"/>
                  <a:gd name="T44" fmla="*/ 7 w 188"/>
                  <a:gd name="T45" fmla="*/ 48 h 55"/>
                  <a:gd name="T46" fmla="*/ 3 w 188"/>
                  <a:gd name="T47" fmla="*/ 51 h 55"/>
                  <a:gd name="T48" fmla="*/ 0 w 188"/>
                  <a:gd name="T49" fmla="*/ 54 h 55"/>
                  <a:gd name="T50" fmla="*/ 2 w 188"/>
                  <a:gd name="T51" fmla="*/ 54 h 55"/>
                  <a:gd name="T52" fmla="*/ 4 w 188"/>
                  <a:gd name="T53" fmla="*/ 55 h 55"/>
                  <a:gd name="T54" fmla="*/ 6 w 188"/>
                  <a:gd name="T55" fmla="*/ 55 h 55"/>
                  <a:gd name="T56" fmla="*/ 9 w 188"/>
                  <a:gd name="T5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8" h="55">
                    <a:moveTo>
                      <a:pt x="9" y="55"/>
                    </a:moveTo>
                    <a:lnTo>
                      <a:pt x="32" y="49"/>
                    </a:lnTo>
                    <a:lnTo>
                      <a:pt x="57" y="43"/>
                    </a:lnTo>
                    <a:lnTo>
                      <a:pt x="83" y="38"/>
                    </a:lnTo>
                    <a:lnTo>
                      <a:pt x="109" y="31"/>
                    </a:lnTo>
                    <a:lnTo>
                      <a:pt x="133" y="25"/>
                    </a:lnTo>
                    <a:lnTo>
                      <a:pt x="155" y="19"/>
                    </a:lnTo>
                    <a:lnTo>
                      <a:pt x="173" y="13"/>
                    </a:lnTo>
                    <a:lnTo>
                      <a:pt x="187" y="8"/>
                    </a:lnTo>
                    <a:lnTo>
                      <a:pt x="188" y="5"/>
                    </a:lnTo>
                    <a:lnTo>
                      <a:pt x="186" y="3"/>
                    </a:lnTo>
                    <a:lnTo>
                      <a:pt x="183" y="1"/>
                    </a:lnTo>
                    <a:lnTo>
                      <a:pt x="178" y="0"/>
                    </a:lnTo>
                    <a:lnTo>
                      <a:pt x="158" y="1"/>
                    </a:lnTo>
                    <a:lnTo>
                      <a:pt x="138" y="4"/>
                    </a:lnTo>
                    <a:lnTo>
                      <a:pt x="118" y="8"/>
                    </a:lnTo>
                    <a:lnTo>
                      <a:pt x="98" y="13"/>
                    </a:lnTo>
                    <a:lnTo>
                      <a:pt x="79" y="19"/>
                    </a:lnTo>
                    <a:lnTo>
                      <a:pt x="59" y="25"/>
                    </a:lnTo>
                    <a:lnTo>
                      <a:pt x="40" y="32"/>
                    </a:lnTo>
                    <a:lnTo>
                      <a:pt x="20" y="39"/>
                    </a:lnTo>
                    <a:lnTo>
                      <a:pt x="14" y="42"/>
                    </a:lnTo>
                    <a:lnTo>
                      <a:pt x="7" y="48"/>
                    </a:lnTo>
                    <a:lnTo>
                      <a:pt x="3" y="51"/>
                    </a:lnTo>
                    <a:lnTo>
                      <a:pt x="0" y="54"/>
                    </a:lnTo>
                    <a:lnTo>
                      <a:pt x="2" y="54"/>
                    </a:lnTo>
                    <a:lnTo>
                      <a:pt x="4" y="55"/>
                    </a:lnTo>
                    <a:lnTo>
                      <a:pt x="6" y="55"/>
                    </a:lnTo>
                    <a:lnTo>
                      <a:pt x="9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76" name="Freeform 8">
                <a:extLst>
                  <a:ext uri="{FF2B5EF4-FFF2-40B4-BE49-F238E27FC236}">
                    <a16:creationId xmlns:a16="http://schemas.microsoft.com/office/drawing/2014/main" id="{544D5809-0E87-44FC-F474-80FB7A1228A3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204" y="3146"/>
                <a:ext cx="56" cy="178"/>
              </a:xfrm>
              <a:custGeom>
                <a:avLst/>
                <a:gdLst>
                  <a:gd name="T0" fmla="*/ 48 w 106"/>
                  <a:gd name="T1" fmla="*/ 109 h 252"/>
                  <a:gd name="T2" fmla="*/ 54 w 106"/>
                  <a:gd name="T3" fmla="*/ 127 h 252"/>
                  <a:gd name="T4" fmla="*/ 58 w 106"/>
                  <a:gd name="T5" fmla="*/ 144 h 252"/>
                  <a:gd name="T6" fmla="*/ 62 w 106"/>
                  <a:gd name="T7" fmla="*/ 161 h 252"/>
                  <a:gd name="T8" fmla="*/ 65 w 106"/>
                  <a:gd name="T9" fmla="*/ 178 h 252"/>
                  <a:gd name="T10" fmla="*/ 70 w 106"/>
                  <a:gd name="T11" fmla="*/ 196 h 252"/>
                  <a:gd name="T12" fmla="*/ 75 w 106"/>
                  <a:gd name="T13" fmla="*/ 213 h 252"/>
                  <a:gd name="T14" fmla="*/ 80 w 106"/>
                  <a:gd name="T15" fmla="*/ 230 h 252"/>
                  <a:gd name="T16" fmla="*/ 87 w 106"/>
                  <a:gd name="T17" fmla="*/ 246 h 252"/>
                  <a:gd name="T18" fmla="*/ 89 w 106"/>
                  <a:gd name="T19" fmla="*/ 250 h 252"/>
                  <a:gd name="T20" fmla="*/ 92 w 106"/>
                  <a:gd name="T21" fmla="*/ 251 h 252"/>
                  <a:gd name="T22" fmla="*/ 95 w 106"/>
                  <a:gd name="T23" fmla="*/ 252 h 252"/>
                  <a:gd name="T24" fmla="*/ 100 w 106"/>
                  <a:gd name="T25" fmla="*/ 252 h 252"/>
                  <a:gd name="T26" fmla="*/ 103 w 106"/>
                  <a:gd name="T27" fmla="*/ 250 h 252"/>
                  <a:gd name="T28" fmla="*/ 104 w 106"/>
                  <a:gd name="T29" fmla="*/ 246 h 252"/>
                  <a:gd name="T30" fmla="*/ 106 w 106"/>
                  <a:gd name="T31" fmla="*/ 243 h 252"/>
                  <a:gd name="T32" fmla="*/ 104 w 106"/>
                  <a:gd name="T33" fmla="*/ 239 h 252"/>
                  <a:gd name="T34" fmla="*/ 99 w 106"/>
                  <a:gd name="T35" fmla="*/ 222 h 252"/>
                  <a:gd name="T36" fmla="*/ 94 w 106"/>
                  <a:gd name="T37" fmla="*/ 205 h 252"/>
                  <a:gd name="T38" fmla="*/ 89 w 106"/>
                  <a:gd name="T39" fmla="*/ 188 h 252"/>
                  <a:gd name="T40" fmla="*/ 86 w 106"/>
                  <a:gd name="T41" fmla="*/ 170 h 252"/>
                  <a:gd name="T42" fmla="*/ 81 w 106"/>
                  <a:gd name="T43" fmla="*/ 153 h 252"/>
                  <a:gd name="T44" fmla="*/ 77 w 106"/>
                  <a:gd name="T45" fmla="*/ 136 h 252"/>
                  <a:gd name="T46" fmla="*/ 71 w 106"/>
                  <a:gd name="T47" fmla="*/ 119 h 252"/>
                  <a:gd name="T48" fmla="*/ 65 w 106"/>
                  <a:gd name="T49" fmla="*/ 101 h 252"/>
                  <a:gd name="T50" fmla="*/ 60 w 106"/>
                  <a:gd name="T51" fmla="*/ 86 h 252"/>
                  <a:gd name="T52" fmla="*/ 53 w 106"/>
                  <a:gd name="T53" fmla="*/ 71 h 252"/>
                  <a:gd name="T54" fmla="*/ 45 w 106"/>
                  <a:gd name="T55" fmla="*/ 55 h 252"/>
                  <a:gd name="T56" fmla="*/ 35 w 106"/>
                  <a:gd name="T57" fmla="*/ 40 h 252"/>
                  <a:gd name="T58" fmla="*/ 27 w 106"/>
                  <a:gd name="T59" fmla="*/ 25 h 252"/>
                  <a:gd name="T60" fmla="*/ 18 w 106"/>
                  <a:gd name="T61" fmla="*/ 14 h 252"/>
                  <a:gd name="T62" fmla="*/ 10 w 106"/>
                  <a:gd name="T63" fmla="*/ 5 h 252"/>
                  <a:gd name="T64" fmla="*/ 3 w 106"/>
                  <a:gd name="T65" fmla="*/ 0 h 252"/>
                  <a:gd name="T66" fmla="*/ 0 w 106"/>
                  <a:gd name="T67" fmla="*/ 5 h 252"/>
                  <a:gd name="T68" fmla="*/ 2 w 106"/>
                  <a:gd name="T69" fmla="*/ 14 h 252"/>
                  <a:gd name="T70" fmla="*/ 7 w 106"/>
                  <a:gd name="T71" fmla="*/ 27 h 252"/>
                  <a:gd name="T72" fmla="*/ 15 w 106"/>
                  <a:gd name="T73" fmla="*/ 43 h 252"/>
                  <a:gd name="T74" fmla="*/ 24 w 106"/>
                  <a:gd name="T75" fmla="*/ 59 h 252"/>
                  <a:gd name="T76" fmla="*/ 33 w 106"/>
                  <a:gd name="T77" fmla="*/ 77 h 252"/>
                  <a:gd name="T78" fmla="*/ 42 w 106"/>
                  <a:gd name="T79" fmla="*/ 94 h 252"/>
                  <a:gd name="T80" fmla="*/ 48 w 106"/>
                  <a:gd name="T81" fmla="*/ 10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252">
                    <a:moveTo>
                      <a:pt x="48" y="109"/>
                    </a:moveTo>
                    <a:lnTo>
                      <a:pt x="54" y="127"/>
                    </a:lnTo>
                    <a:lnTo>
                      <a:pt x="58" y="144"/>
                    </a:lnTo>
                    <a:lnTo>
                      <a:pt x="62" y="161"/>
                    </a:lnTo>
                    <a:lnTo>
                      <a:pt x="65" y="178"/>
                    </a:lnTo>
                    <a:lnTo>
                      <a:pt x="70" y="196"/>
                    </a:lnTo>
                    <a:lnTo>
                      <a:pt x="75" y="213"/>
                    </a:lnTo>
                    <a:lnTo>
                      <a:pt x="80" y="230"/>
                    </a:lnTo>
                    <a:lnTo>
                      <a:pt x="87" y="246"/>
                    </a:lnTo>
                    <a:lnTo>
                      <a:pt x="89" y="250"/>
                    </a:lnTo>
                    <a:lnTo>
                      <a:pt x="92" y="251"/>
                    </a:lnTo>
                    <a:lnTo>
                      <a:pt x="95" y="252"/>
                    </a:lnTo>
                    <a:lnTo>
                      <a:pt x="100" y="252"/>
                    </a:lnTo>
                    <a:lnTo>
                      <a:pt x="103" y="250"/>
                    </a:lnTo>
                    <a:lnTo>
                      <a:pt x="104" y="246"/>
                    </a:lnTo>
                    <a:lnTo>
                      <a:pt x="106" y="243"/>
                    </a:lnTo>
                    <a:lnTo>
                      <a:pt x="104" y="239"/>
                    </a:lnTo>
                    <a:lnTo>
                      <a:pt x="99" y="222"/>
                    </a:lnTo>
                    <a:lnTo>
                      <a:pt x="94" y="205"/>
                    </a:lnTo>
                    <a:lnTo>
                      <a:pt x="89" y="188"/>
                    </a:lnTo>
                    <a:lnTo>
                      <a:pt x="86" y="170"/>
                    </a:lnTo>
                    <a:lnTo>
                      <a:pt x="81" y="153"/>
                    </a:lnTo>
                    <a:lnTo>
                      <a:pt x="77" y="136"/>
                    </a:lnTo>
                    <a:lnTo>
                      <a:pt x="71" y="119"/>
                    </a:lnTo>
                    <a:lnTo>
                      <a:pt x="65" y="101"/>
                    </a:lnTo>
                    <a:lnTo>
                      <a:pt x="60" y="86"/>
                    </a:lnTo>
                    <a:lnTo>
                      <a:pt x="53" y="71"/>
                    </a:lnTo>
                    <a:lnTo>
                      <a:pt x="45" y="55"/>
                    </a:lnTo>
                    <a:lnTo>
                      <a:pt x="35" y="40"/>
                    </a:lnTo>
                    <a:lnTo>
                      <a:pt x="27" y="25"/>
                    </a:lnTo>
                    <a:lnTo>
                      <a:pt x="18" y="14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5"/>
                    </a:lnTo>
                    <a:lnTo>
                      <a:pt x="2" y="14"/>
                    </a:lnTo>
                    <a:lnTo>
                      <a:pt x="7" y="27"/>
                    </a:lnTo>
                    <a:lnTo>
                      <a:pt x="15" y="43"/>
                    </a:lnTo>
                    <a:lnTo>
                      <a:pt x="24" y="59"/>
                    </a:lnTo>
                    <a:lnTo>
                      <a:pt x="33" y="77"/>
                    </a:lnTo>
                    <a:lnTo>
                      <a:pt x="42" y="94"/>
                    </a:lnTo>
                    <a:lnTo>
                      <a:pt x="48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77" name="Freeform 9">
                <a:extLst>
                  <a:ext uri="{FF2B5EF4-FFF2-40B4-BE49-F238E27FC236}">
                    <a16:creationId xmlns:a16="http://schemas.microsoft.com/office/drawing/2014/main" id="{F5F3815E-F2F8-F827-6F0D-6D9ADD4AF1AE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290" y="3216"/>
                <a:ext cx="60" cy="148"/>
              </a:xfrm>
              <a:custGeom>
                <a:avLst/>
                <a:gdLst>
                  <a:gd name="T0" fmla="*/ 11 w 110"/>
                  <a:gd name="T1" fmla="*/ 39 h 208"/>
                  <a:gd name="T2" fmla="*/ 21 w 110"/>
                  <a:gd name="T3" fmla="*/ 60 h 208"/>
                  <a:gd name="T4" fmla="*/ 32 w 110"/>
                  <a:gd name="T5" fmla="*/ 79 h 208"/>
                  <a:gd name="T6" fmla="*/ 43 w 110"/>
                  <a:gd name="T7" fmla="*/ 100 h 208"/>
                  <a:gd name="T8" fmla="*/ 54 w 110"/>
                  <a:gd name="T9" fmla="*/ 119 h 208"/>
                  <a:gd name="T10" fmla="*/ 64 w 110"/>
                  <a:gd name="T11" fmla="*/ 140 h 208"/>
                  <a:gd name="T12" fmla="*/ 74 w 110"/>
                  <a:gd name="T13" fmla="*/ 160 h 208"/>
                  <a:gd name="T14" fmla="*/ 84 w 110"/>
                  <a:gd name="T15" fmla="*/ 182 h 208"/>
                  <a:gd name="T16" fmla="*/ 92 w 110"/>
                  <a:gd name="T17" fmla="*/ 202 h 208"/>
                  <a:gd name="T18" fmla="*/ 94 w 110"/>
                  <a:gd name="T19" fmla="*/ 206 h 208"/>
                  <a:gd name="T20" fmla="*/ 96 w 110"/>
                  <a:gd name="T21" fmla="*/ 207 h 208"/>
                  <a:gd name="T22" fmla="*/ 100 w 110"/>
                  <a:gd name="T23" fmla="*/ 208 h 208"/>
                  <a:gd name="T24" fmla="*/ 104 w 110"/>
                  <a:gd name="T25" fmla="*/ 208 h 208"/>
                  <a:gd name="T26" fmla="*/ 108 w 110"/>
                  <a:gd name="T27" fmla="*/ 206 h 208"/>
                  <a:gd name="T28" fmla="*/ 109 w 110"/>
                  <a:gd name="T29" fmla="*/ 202 h 208"/>
                  <a:gd name="T30" fmla="*/ 110 w 110"/>
                  <a:gd name="T31" fmla="*/ 199 h 208"/>
                  <a:gd name="T32" fmla="*/ 109 w 110"/>
                  <a:gd name="T33" fmla="*/ 195 h 208"/>
                  <a:gd name="T34" fmla="*/ 100 w 110"/>
                  <a:gd name="T35" fmla="*/ 167 h 208"/>
                  <a:gd name="T36" fmla="*/ 86 w 110"/>
                  <a:gd name="T37" fmla="*/ 136 h 208"/>
                  <a:gd name="T38" fmla="*/ 70 w 110"/>
                  <a:gd name="T39" fmla="*/ 103 h 208"/>
                  <a:gd name="T40" fmla="*/ 53 w 110"/>
                  <a:gd name="T41" fmla="*/ 73 h 208"/>
                  <a:gd name="T42" fmla="*/ 36 w 110"/>
                  <a:gd name="T43" fmla="*/ 46 h 208"/>
                  <a:gd name="T44" fmla="*/ 21 w 110"/>
                  <a:gd name="T45" fmla="*/ 24 h 208"/>
                  <a:gd name="T46" fmla="*/ 10 w 110"/>
                  <a:gd name="T47" fmla="*/ 8 h 208"/>
                  <a:gd name="T48" fmla="*/ 3 w 110"/>
                  <a:gd name="T49" fmla="*/ 0 h 208"/>
                  <a:gd name="T50" fmla="*/ 0 w 110"/>
                  <a:gd name="T51" fmla="*/ 3 h 208"/>
                  <a:gd name="T52" fmla="*/ 1 w 110"/>
                  <a:gd name="T53" fmla="*/ 14 h 208"/>
                  <a:gd name="T54" fmla="*/ 7 w 110"/>
                  <a:gd name="T55" fmla="*/ 27 h 208"/>
                  <a:gd name="T56" fmla="*/ 11 w 110"/>
                  <a:gd name="T57" fmla="*/ 39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" h="208">
                    <a:moveTo>
                      <a:pt x="11" y="39"/>
                    </a:moveTo>
                    <a:lnTo>
                      <a:pt x="21" y="60"/>
                    </a:lnTo>
                    <a:lnTo>
                      <a:pt x="32" y="79"/>
                    </a:lnTo>
                    <a:lnTo>
                      <a:pt x="43" y="100"/>
                    </a:lnTo>
                    <a:lnTo>
                      <a:pt x="54" y="119"/>
                    </a:lnTo>
                    <a:lnTo>
                      <a:pt x="64" y="140"/>
                    </a:lnTo>
                    <a:lnTo>
                      <a:pt x="74" y="160"/>
                    </a:lnTo>
                    <a:lnTo>
                      <a:pt x="84" y="182"/>
                    </a:lnTo>
                    <a:lnTo>
                      <a:pt x="92" y="202"/>
                    </a:lnTo>
                    <a:lnTo>
                      <a:pt x="94" y="206"/>
                    </a:lnTo>
                    <a:lnTo>
                      <a:pt x="96" y="207"/>
                    </a:lnTo>
                    <a:lnTo>
                      <a:pt x="100" y="208"/>
                    </a:lnTo>
                    <a:lnTo>
                      <a:pt x="104" y="208"/>
                    </a:lnTo>
                    <a:lnTo>
                      <a:pt x="108" y="206"/>
                    </a:lnTo>
                    <a:lnTo>
                      <a:pt x="109" y="202"/>
                    </a:lnTo>
                    <a:lnTo>
                      <a:pt x="110" y="199"/>
                    </a:lnTo>
                    <a:lnTo>
                      <a:pt x="109" y="195"/>
                    </a:lnTo>
                    <a:lnTo>
                      <a:pt x="100" y="167"/>
                    </a:lnTo>
                    <a:lnTo>
                      <a:pt x="86" y="136"/>
                    </a:lnTo>
                    <a:lnTo>
                      <a:pt x="70" y="103"/>
                    </a:lnTo>
                    <a:lnTo>
                      <a:pt x="53" y="73"/>
                    </a:lnTo>
                    <a:lnTo>
                      <a:pt x="36" y="46"/>
                    </a:lnTo>
                    <a:lnTo>
                      <a:pt x="21" y="24"/>
                    </a:lnTo>
                    <a:lnTo>
                      <a:pt x="10" y="8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" y="14"/>
                    </a:lnTo>
                    <a:lnTo>
                      <a:pt x="7" y="27"/>
                    </a:lnTo>
                    <a:lnTo>
                      <a:pt x="11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78" name="Freeform 10">
                <a:extLst>
                  <a:ext uri="{FF2B5EF4-FFF2-40B4-BE49-F238E27FC236}">
                    <a16:creationId xmlns:a16="http://schemas.microsoft.com/office/drawing/2014/main" id="{22E0D394-E1CA-ECBD-625F-CF4DBFDB4CB3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196" y="3321"/>
                <a:ext cx="71" cy="44"/>
              </a:xfrm>
              <a:custGeom>
                <a:avLst/>
                <a:gdLst>
                  <a:gd name="T0" fmla="*/ 125 w 135"/>
                  <a:gd name="T1" fmla="*/ 21 h 64"/>
                  <a:gd name="T2" fmla="*/ 129 w 135"/>
                  <a:gd name="T3" fmla="*/ 20 h 64"/>
                  <a:gd name="T4" fmla="*/ 132 w 135"/>
                  <a:gd name="T5" fmla="*/ 18 h 64"/>
                  <a:gd name="T6" fmla="*/ 134 w 135"/>
                  <a:gd name="T7" fmla="*/ 14 h 64"/>
                  <a:gd name="T8" fmla="*/ 135 w 135"/>
                  <a:gd name="T9" fmla="*/ 11 h 64"/>
                  <a:gd name="T10" fmla="*/ 134 w 135"/>
                  <a:gd name="T11" fmla="*/ 7 h 64"/>
                  <a:gd name="T12" fmla="*/ 132 w 135"/>
                  <a:gd name="T13" fmla="*/ 4 h 64"/>
                  <a:gd name="T14" fmla="*/ 129 w 135"/>
                  <a:gd name="T15" fmla="*/ 3 h 64"/>
                  <a:gd name="T16" fmla="*/ 124 w 135"/>
                  <a:gd name="T17" fmla="*/ 2 h 64"/>
                  <a:gd name="T18" fmla="*/ 108 w 135"/>
                  <a:gd name="T19" fmla="*/ 0 h 64"/>
                  <a:gd name="T20" fmla="*/ 91 w 135"/>
                  <a:gd name="T21" fmla="*/ 4 h 64"/>
                  <a:gd name="T22" fmla="*/ 72 w 135"/>
                  <a:gd name="T23" fmla="*/ 11 h 64"/>
                  <a:gd name="T24" fmla="*/ 55 w 135"/>
                  <a:gd name="T25" fmla="*/ 20 h 64"/>
                  <a:gd name="T26" fmla="*/ 39 w 135"/>
                  <a:gd name="T27" fmla="*/ 30 h 64"/>
                  <a:gd name="T28" fmla="*/ 24 w 135"/>
                  <a:gd name="T29" fmla="*/ 42 h 64"/>
                  <a:gd name="T30" fmla="*/ 10 w 135"/>
                  <a:gd name="T31" fmla="*/ 52 h 64"/>
                  <a:gd name="T32" fmla="*/ 0 w 135"/>
                  <a:gd name="T33" fmla="*/ 61 h 64"/>
                  <a:gd name="T34" fmla="*/ 6 w 135"/>
                  <a:gd name="T35" fmla="*/ 64 h 64"/>
                  <a:gd name="T36" fmla="*/ 16 w 135"/>
                  <a:gd name="T37" fmla="*/ 61 h 64"/>
                  <a:gd name="T38" fmla="*/ 31 w 135"/>
                  <a:gd name="T39" fmla="*/ 56 h 64"/>
                  <a:gd name="T40" fmla="*/ 48 w 135"/>
                  <a:gd name="T41" fmla="*/ 46 h 64"/>
                  <a:gd name="T42" fmla="*/ 68 w 135"/>
                  <a:gd name="T43" fmla="*/ 37 h 64"/>
                  <a:gd name="T44" fmla="*/ 87 w 135"/>
                  <a:gd name="T45" fmla="*/ 29 h 64"/>
                  <a:gd name="T46" fmla="*/ 107 w 135"/>
                  <a:gd name="T47" fmla="*/ 23 h 64"/>
                  <a:gd name="T48" fmla="*/ 125 w 135"/>
                  <a:gd name="T49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5" h="64">
                    <a:moveTo>
                      <a:pt x="125" y="21"/>
                    </a:moveTo>
                    <a:lnTo>
                      <a:pt x="129" y="20"/>
                    </a:lnTo>
                    <a:lnTo>
                      <a:pt x="132" y="18"/>
                    </a:lnTo>
                    <a:lnTo>
                      <a:pt x="134" y="14"/>
                    </a:lnTo>
                    <a:lnTo>
                      <a:pt x="135" y="11"/>
                    </a:lnTo>
                    <a:lnTo>
                      <a:pt x="134" y="7"/>
                    </a:lnTo>
                    <a:lnTo>
                      <a:pt x="132" y="4"/>
                    </a:lnTo>
                    <a:lnTo>
                      <a:pt x="129" y="3"/>
                    </a:lnTo>
                    <a:lnTo>
                      <a:pt x="124" y="2"/>
                    </a:lnTo>
                    <a:lnTo>
                      <a:pt x="108" y="0"/>
                    </a:lnTo>
                    <a:lnTo>
                      <a:pt x="91" y="4"/>
                    </a:lnTo>
                    <a:lnTo>
                      <a:pt x="72" y="11"/>
                    </a:lnTo>
                    <a:lnTo>
                      <a:pt x="55" y="20"/>
                    </a:lnTo>
                    <a:lnTo>
                      <a:pt x="39" y="30"/>
                    </a:lnTo>
                    <a:lnTo>
                      <a:pt x="24" y="42"/>
                    </a:lnTo>
                    <a:lnTo>
                      <a:pt x="10" y="52"/>
                    </a:lnTo>
                    <a:lnTo>
                      <a:pt x="0" y="61"/>
                    </a:lnTo>
                    <a:lnTo>
                      <a:pt x="6" y="64"/>
                    </a:lnTo>
                    <a:lnTo>
                      <a:pt x="16" y="61"/>
                    </a:lnTo>
                    <a:lnTo>
                      <a:pt x="31" y="56"/>
                    </a:lnTo>
                    <a:lnTo>
                      <a:pt x="48" y="46"/>
                    </a:lnTo>
                    <a:lnTo>
                      <a:pt x="68" y="37"/>
                    </a:lnTo>
                    <a:lnTo>
                      <a:pt x="87" y="29"/>
                    </a:lnTo>
                    <a:lnTo>
                      <a:pt x="107" y="23"/>
                    </a:lnTo>
                    <a:lnTo>
                      <a:pt x="125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79" name="Freeform 11">
                <a:extLst>
                  <a:ext uri="{FF2B5EF4-FFF2-40B4-BE49-F238E27FC236}">
                    <a16:creationId xmlns:a16="http://schemas.microsoft.com/office/drawing/2014/main" id="{2F29F92A-CB35-A8C6-264E-E762D3ED09EF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281" y="3196"/>
                <a:ext cx="60" cy="67"/>
              </a:xfrm>
              <a:custGeom>
                <a:avLst/>
                <a:gdLst>
                  <a:gd name="T0" fmla="*/ 11 w 112"/>
                  <a:gd name="T1" fmla="*/ 94 h 94"/>
                  <a:gd name="T2" fmla="*/ 24 w 112"/>
                  <a:gd name="T3" fmla="*/ 93 h 94"/>
                  <a:gd name="T4" fmla="*/ 37 w 112"/>
                  <a:gd name="T5" fmla="*/ 89 h 94"/>
                  <a:gd name="T6" fmla="*/ 52 w 112"/>
                  <a:gd name="T7" fmla="*/ 84 h 94"/>
                  <a:gd name="T8" fmla="*/ 66 w 112"/>
                  <a:gd name="T9" fmla="*/ 77 h 94"/>
                  <a:gd name="T10" fmla="*/ 79 w 112"/>
                  <a:gd name="T11" fmla="*/ 70 h 94"/>
                  <a:gd name="T12" fmla="*/ 92 w 112"/>
                  <a:gd name="T13" fmla="*/ 62 h 94"/>
                  <a:gd name="T14" fmla="*/ 104 w 112"/>
                  <a:gd name="T15" fmla="*/ 55 h 94"/>
                  <a:gd name="T16" fmla="*/ 112 w 112"/>
                  <a:gd name="T17" fmla="*/ 49 h 94"/>
                  <a:gd name="T18" fmla="*/ 112 w 112"/>
                  <a:gd name="T19" fmla="*/ 42 h 94"/>
                  <a:gd name="T20" fmla="*/ 111 w 112"/>
                  <a:gd name="T21" fmla="*/ 34 h 94"/>
                  <a:gd name="T22" fmla="*/ 106 w 112"/>
                  <a:gd name="T23" fmla="*/ 25 h 94"/>
                  <a:gd name="T24" fmla="*/ 101 w 112"/>
                  <a:gd name="T25" fmla="*/ 17 h 94"/>
                  <a:gd name="T26" fmla="*/ 94 w 112"/>
                  <a:gd name="T27" fmla="*/ 10 h 94"/>
                  <a:gd name="T28" fmla="*/ 87 w 112"/>
                  <a:gd name="T29" fmla="*/ 4 h 94"/>
                  <a:gd name="T30" fmla="*/ 82 w 112"/>
                  <a:gd name="T31" fmla="*/ 1 h 94"/>
                  <a:gd name="T32" fmla="*/ 76 w 112"/>
                  <a:gd name="T33" fmla="*/ 0 h 94"/>
                  <a:gd name="T34" fmla="*/ 64 w 112"/>
                  <a:gd name="T35" fmla="*/ 3 h 94"/>
                  <a:gd name="T36" fmla="*/ 55 w 112"/>
                  <a:gd name="T37" fmla="*/ 8 h 94"/>
                  <a:gd name="T38" fmla="*/ 49 w 112"/>
                  <a:gd name="T39" fmla="*/ 11 h 94"/>
                  <a:gd name="T40" fmla="*/ 47 w 112"/>
                  <a:gd name="T41" fmla="*/ 14 h 94"/>
                  <a:gd name="T42" fmla="*/ 49 w 112"/>
                  <a:gd name="T43" fmla="*/ 17 h 94"/>
                  <a:gd name="T44" fmla="*/ 53 w 112"/>
                  <a:gd name="T45" fmla="*/ 18 h 94"/>
                  <a:gd name="T46" fmla="*/ 55 w 112"/>
                  <a:gd name="T47" fmla="*/ 18 h 94"/>
                  <a:gd name="T48" fmla="*/ 56 w 112"/>
                  <a:gd name="T49" fmla="*/ 18 h 94"/>
                  <a:gd name="T50" fmla="*/ 60 w 112"/>
                  <a:gd name="T51" fmla="*/ 17 h 94"/>
                  <a:gd name="T52" fmla="*/ 66 w 112"/>
                  <a:gd name="T53" fmla="*/ 14 h 94"/>
                  <a:gd name="T54" fmla="*/ 70 w 112"/>
                  <a:gd name="T55" fmla="*/ 12 h 94"/>
                  <a:gd name="T56" fmla="*/ 72 w 112"/>
                  <a:gd name="T57" fmla="*/ 11 h 94"/>
                  <a:gd name="T58" fmla="*/ 76 w 112"/>
                  <a:gd name="T59" fmla="*/ 14 h 94"/>
                  <a:gd name="T60" fmla="*/ 83 w 112"/>
                  <a:gd name="T61" fmla="*/ 24 h 94"/>
                  <a:gd name="T62" fmla="*/ 89 w 112"/>
                  <a:gd name="T63" fmla="*/ 36 h 94"/>
                  <a:gd name="T64" fmla="*/ 89 w 112"/>
                  <a:gd name="T65" fmla="*/ 49 h 94"/>
                  <a:gd name="T66" fmla="*/ 81 w 112"/>
                  <a:gd name="T67" fmla="*/ 52 h 94"/>
                  <a:gd name="T68" fmla="*/ 70 w 112"/>
                  <a:gd name="T69" fmla="*/ 57 h 94"/>
                  <a:gd name="T70" fmla="*/ 59 w 112"/>
                  <a:gd name="T71" fmla="*/ 61 h 94"/>
                  <a:gd name="T72" fmla="*/ 46 w 112"/>
                  <a:gd name="T73" fmla="*/ 65 h 94"/>
                  <a:gd name="T74" fmla="*/ 33 w 112"/>
                  <a:gd name="T75" fmla="*/ 70 h 94"/>
                  <a:gd name="T76" fmla="*/ 24 w 112"/>
                  <a:gd name="T77" fmla="*/ 72 h 94"/>
                  <a:gd name="T78" fmla="*/ 17 w 112"/>
                  <a:gd name="T79" fmla="*/ 74 h 94"/>
                  <a:gd name="T80" fmla="*/ 14 w 112"/>
                  <a:gd name="T81" fmla="*/ 75 h 94"/>
                  <a:gd name="T82" fmla="*/ 13 w 112"/>
                  <a:gd name="T83" fmla="*/ 74 h 94"/>
                  <a:gd name="T84" fmla="*/ 11 w 112"/>
                  <a:gd name="T85" fmla="*/ 70 h 94"/>
                  <a:gd name="T86" fmla="*/ 9 w 112"/>
                  <a:gd name="T87" fmla="*/ 66 h 94"/>
                  <a:gd name="T88" fmla="*/ 7 w 112"/>
                  <a:gd name="T89" fmla="*/ 65 h 94"/>
                  <a:gd name="T90" fmla="*/ 0 w 112"/>
                  <a:gd name="T91" fmla="*/ 75 h 94"/>
                  <a:gd name="T92" fmla="*/ 2 w 112"/>
                  <a:gd name="T93" fmla="*/ 85 h 94"/>
                  <a:gd name="T94" fmla="*/ 8 w 112"/>
                  <a:gd name="T95" fmla="*/ 92 h 94"/>
                  <a:gd name="T96" fmla="*/ 11 w 112"/>
                  <a:gd name="T9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2" h="94">
                    <a:moveTo>
                      <a:pt x="11" y="94"/>
                    </a:moveTo>
                    <a:lnTo>
                      <a:pt x="24" y="93"/>
                    </a:lnTo>
                    <a:lnTo>
                      <a:pt x="37" y="89"/>
                    </a:lnTo>
                    <a:lnTo>
                      <a:pt x="52" y="84"/>
                    </a:lnTo>
                    <a:lnTo>
                      <a:pt x="66" y="77"/>
                    </a:lnTo>
                    <a:lnTo>
                      <a:pt x="79" y="70"/>
                    </a:lnTo>
                    <a:lnTo>
                      <a:pt x="92" y="62"/>
                    </a:lnTo>
                    <a:lnTo>
                      <a:pt x="104" y="55"/>
                    </a:lnTo>
                    <a:lnTo>
                      <a:pt x="112" y="49"/>
                    </a:lnTo>
                    <a:lnTo>
                      <a:pt x="112" y="42"/>
                    </a:lnTo>
                    <a:lnTo>
                      <a:pt x="111" y="34"/>
                    </a:lnTo>
                    <a:lnTo>
                      <a:pt x="106" y="25"/>
                    </a:lnTo>
                    <a:lnTo>
                      <a:pt x="101" y="17"/>
                    </a:lnTo>
                    <a:lnTo>
                      <a:pt x="94" y="10"/>
                    </a:lnTo>
                    <a:lnTo>
                      <a:pt x="87" y="4"/>
                    </a:lnTo>
                    <a:lnTo>
                      <a:pt x="82" y="1"/>
                    </a:lnTo>
                    <a:lnTo>
                      <a:pt x="76" y="0"/>
                    </a:lnTo>
                    <a:lnTo>
                      <a:pt x="64" y="3"/>
                    </a:lnTo>
                    <a:lnTo>
                      <a:pt x="55" y="8"/>
                    </a:lnTo>
                    <a:lnTo>
                      <a:pt x="49" y="11"/>
                    </a:lnTo>
                    <a:lnTo>
                      <a:pt x="47" y="14"/>
                    </a:lnTo>
                    <a:lnTo>
                      <a:pt x="49" y="17"/>
                    </a:lnTo>
                    <a:lnTo>
                      <a:pt x="53" y="18"/>
                    </a:lnTo>
                    <a:lnTo>
                      <a:pt x="55" y="18"/>
                    </a:lnTo>
                    <a:lnTo>
                      <a:pt x="56" y="18"/>
                    </a:lnTo>
                    <a:lnTo>
                      <a:pt x="60" y="17"/>
                    </a:lnTo>
                    <a:lnTo>
                      <a:pt x="66" y="14"/>
                    </a:lnTo>
                    <a:lnTo>
                      <a:pt x="70" y="12"/>
                    </a:lnTo>
                    <a:lnTo>
                      <a:pt x="72" y="11"/>
                    </a:lnTo>
                    <a:lnTo>
                      <a:pt x="76" y="14"/>
                    </a:lnTo>
                    <a:lnTo>
                      <a:pt x="83" y="24"/>
                    </a:lnTo>
                    <a:lnTo>
                      <a:pt x="89" y="36"/>
                    </a:lnTo>
                    <a:lnTo>
                      <a:pt x="89" y="49"/>
                    </a:lnTo>
                    <a:lnTo>
                      <a:pt x="81" y="52"/>
                    </a:lnTo>
                    <a:lnTo>
                      <a:pt x="70" y="57"/>
                    </a:lnTo>
                    <a:lnTo>
                      <a:pt x="59" y="61"/>
                    </a:lnTo>
                    <a:lnTo>
                      <a:pt x="46" y="65"/>
                    </a:lnTo>
                    <a:lnTo>
                      <a:pt x="33" y="70"/>
                    </a:lnTo>
                    <a:lnTo>
                      <a:pt x="24" y="72"/>
                    </a:lnTo>
                    <a:lnTo>
                      <a:pt x="17" y="74"/>
                    </a:lnTo>
                    <a:lnTo>
                      <a:pt x="14" y="75"/>
                    </a:lnTo>
                    <a:lnTo>
                      <a:pt x="13" y="74"/>
                    </a:lnTo>
                    <a:lnTo>
                      <a:pt x="11" y="70"/>
                    </a:lnTo>
                    <a:lnTo>
                      <a:pt x="9" y="66"/>
                    </a:lnTo>
                    <a:lnTo>
                      <a:pt x="7" y="65"/>
                    </a:lnTo>
                    <a:lnTo>
                      <a:pt x="0" y="75"/>
                    </a:lnTo>
                    <a:lnTo>
                      <a:pt x="2" y="85"/>
                    </a:lnTo>
                    <a:lnTo>
                      <a:pt x="8" y="92"/>
                    </a:lnTo>
                    <a:lnTo>
                      <a:pt x="11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80" name="Freeform 12">
                <a:extLst>
                  <a:ext uri="{FF2B5EF4-FFF2-40B4-BE49-F238E27FC236}">
                    <a16:creationId xmlns:a16="http://schemas.microsoft.com/office/drawing/2014/main" id="{59FAE503-5A04-FE4E-8B06-A32439FBF2A1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272" y="3305"/>
                <a:ext cx="43" cy="137"/>
              </a:xfrm>
              <a:custGeom>
                <a:avLst/>
                <a:gdLst>
                  <a:gd name="T0" fmla="*/ 14 w 81"/>
                  <a:gd name="T1" fmla="*/ 1 h 195"/>
                  <a:gd name="T2" fmla="*/ 19 w 81"/>
                  <a:gd name="T3" fmla="*/ 22 h 195"/>
                  <a:gd name="T4" fmla="*/ 24 w 81"/>
                  <a:gd name="T5" fmla="*/ 46 h 195"/>
                  <a:gd name="T6" fmla="*/ 30 w 81"/>
                  <a:gd name="T7" fmla="*/ 72 h 195"/>
                  <a:gd name="T8" fmla="*/ 37 w 81"/>
                  <a:gd name="T9" fmla="*/ 96 h 195"/>
                  <a:gd name="T10" fmla="*/ 43 w 81"/>
                  <a:gd name="T11" fmla="*/ 119 h 195"/>
                  <a:gd name="T12" fmla="*/ 48 w 81"/>
                  <a:gd name="T13" fmla="*/ 137 h 195"/>
                  <a:gd name="T14" fmla="*/ 51 w 81"/>
                  <a:gd name="T15" fmla="*/ 149 h 195"/>
                  <a:gd name="T16" fmla="*/ 52 w 81"/>
                  <a:gd name="T17" fmla="*/ 153 h 195"/>
                  <a:gd name="T18" fmla="*/ 51 w 81"/>
                  <a:gd name="T19" fmla="*/ 153 h 195"/>
                  <a:gd name="T20" fmla="*/ 46 w 81"/>
                  <a:gd name="T21" fmla="*/ 154 h 195"/>
                  <a:gd name="T22" fmla="*/ 42 w 81"/>
                  <a:gd name="T23" fmla="*/ 156 h 195"/>
                  <a:gd name="T24" fmla="*/ 35 w 81"/>
                  <a:gd name="T25" fmla="*/ 157 h 195"/>
                  <a:gd name="T26" fmla="*/ 28 w 81"/>
                  <a:gd name="T27" fmla="*/ 159 h 195"/>
                  <a:gd name="T28" fmla="*/ 21 w 81"/>
                  <a:gd name="T29" fmla="*/ 161 h 195"/>
                  <a:gd name="T30" fmla="*/ 14 w 81"/>
                  <a:gd name="T31" fmla="*/ 165 h 195"/>
                  <a:gd name="T32" fmla="*/ 9 w 81"/>
                  <a:gd name="T33" fmla="*/ 168 h 195"/>
                  <a:gd name="T34" fmla="*/ 5 w 81"/>
                  <a:gd name="T35" fmla="*/ 171 h 195"/>
                  <a:gd name="T36" fmla="*/ 1 w 81"/>
                  <a:gd name="T37" fmla="*/ 175 h 195"/>
                  <a:gd name="T38" fmla="*/ 0 w 81"/>
                  <a:gd name="T39" fmla="*/ 180 h 195"/>
                  <a:gd name="T40" fmla="*/ 0 w 81"/>
                  <a:gd name="T41" fmla="*/ 185 h 195"/>
                  <a:gd name="T42" fmla="*/ 3 w 81"/>
                  <a:gd name="T43" fmla="*/ 190 h 195"/>
                  <a:gd name="T44" fmla="*/ 7 w 81"/>
                  <a:gd name="T45" fmla="*/ 194 h 195"/>
                  <a:gd name="T46" fmla="*/ 12 w 81"/>
                  <a:gd name="T47" fmla="*/ 195 h 195"/>
                  <a:gd name="T48" fmla="*/ 18 w 81"/>
                  <a:gd name="T49" fmla="*/ 195 h 195"/>
                  <a:gd name="T50" fmla="*/ 21 w 81"/>
                  <a:gd name="T51" fmla="*/ 195 h 195"/>
                  <a:gd name="T52" fmla="*/ 28 w 81"/>
                  <a:gd name="T53" fmla="*/ 194 h 195"/>
                  <a:gd name="T54" fmla="*/ 37 w 81"/>
                  <a:gd name="T55" fmla="*/ 191 h 195"/>
                  <a:gd name="T56" fmla="*/ 48 w 81"/>
                  <a:gd name="T57" fmla="*/ 189 h 195"/>
                  <a:gd name="T58" fmla="*/ 58 w 81"/>
                  <a:gd name="T59" fmla="*/ 185 h 195"/>
                  <a:gd name="T60" fmla="*/ 67 w 81"/>
                  <a:gd name="T61" fmla="*/ 181 h 195"/>
                  <a:gd name="T62" fmla="*/ 75 w 81"/>
                  <a:gd name="T63" fmla="*/ 175 h 195"/>
                  <a:gd name="T64" fmla="*/ 80 w 81"/>
                  <a:gd name="T65" fmla="*/ 168 h 195"/>
                  <a:gd name="T66" fmla="*/ 81 w 81"/>
                  <a:gd name="T67" fmla="*/ 149 h 195"/>
                  <a:gd name="T68" fmla="*/ 74 w 81"/>
                  <a:gd name="T69" fmla="*/ 126 h 195"/>
                  <a:gd name="T70" fmla="*/ 64 w 81"/>
                  <a:gd name="T71" fmla="*/ 106 h 195"/>
                  <a:gd name="T72" fmla="*/ 58 w 81"/>
                  <a:gd name="T73" fmla="*/ 91 h 195"/>
                  <a:gd name="T74" fmla="*/ 54 w 81"/>
                  <a:gd name="T75" fmla="*/ 78 h 195"/>
                  <a:gd name="T76" fmla="*/ 50 w 81"/>
                  <a:gd name="T77" fmla="*/ 67 h 195"/>
                  <a:gd name="T78" fmla="*/ 45 w 81"/>
                  <a:gd name="T79" fmla="*/ 55 h 195"/>
                  <a:gd name="T80" fmla="*/ 41 w 81"/>
                  <a:gd name="T81" fmla="*/ 44 h 195"/>
                  <a:gd name="T82" fmla="*/ 36 w 81"/>
                  <a:gd name="T83" fmla="*/ 34 h 195"/>
                  <a:gd name="T84" fmla="*/ 30 w 81"/>
                  <a:gd name="T85" fmla="*/ 22 h 195"/>
                  <a:gd name="T86" fmla="*/ 26 w 81"/>
                  <a:gd name="T87" fmla="*/ 12 h 195"/>
                  <a:gd name="T88" fmla="*/ 20 w 81"/>
                  <a:gd name="T89" fmla="*/ 0 h 195"/>
                  <a:gd name="T90" fmla="*/ 19 w 81"/>
                  <a:gd name="T91" fmla="*/ 0 h 195"/>
                  <a:gd name="T92" fmla="*/ 18 w 81"/>
                  <a:gd name="T93" fmla="*/ 0 h 195"/>
                  <a:gd name="T94" fmla="*/ 15 w 81"/>
                  <a:gd name="T95" fmla="*/ 0 h 195"/>
                  <a:gd name="T96" fmla="*/ 14 w 81"/>
                  <a:gd name="T97" fmla="*/ 1 h 195"/>
                  <a:gd name="T98" fmla="*/ 14 w 81"/>
                  <a:gd name="T99" fmla="*/ 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1" h="195">
                    <a:moveTo>
                      <a:pt x="14" y="1"/>
                    </a:moveTo>
                    <a:lnTo>
                      <a:pt x="19" y="22"/>
                    </a:lnTo>
                    <a:lnTo>
                      <a:pt x="24" y="46"/>
                    </a:lnTo>
                    <a:lnTo>
                      <a:pt x="30" y="72"/>
                    </a:lnTo>
                    <a:lnTo>
                      <a:pt x="37" y="96"/>
                    </a:lnTo>
                    <a:lnTo>
                      <a:pt x="43" y="119"/>
                    </a:lnTo>
                    <a:lnTo>
                      <a:pt x="48" y="137"/>
                    </a:lnTo>
                    <a:lnTo>
                      <a:pt x="51" y="149"/>
                    </a:lnTo>
                    <a:lnTo>
                      <a:pt x="52" y="153"/>
                    </a:lnTo>
                    <a:lnTo>
                      <a:pt x="51" y="153"/>
                    </a:lnTo>
                    <a:lnTo>
                      <a:pt x="46" y="154"/>
                    </a:lnTo>
                    <a:lnTo>
                      <a:pt x="42" y="156"/>
                    </a:lnTo>
                    <a:lnTo>
                      <a:pt x="35" y="157"/>
                    </a:lnTo>
                    <a:lnTo>
                      <a:pt x="28" y="159"/>
                    </a:lnTo>
                    <a:lnTo>
                      <a:pt x="21" y="161"/>
                    </a:lnTo>
                    <a:lnTo>
                      <a:pt x="14" y="165"/>
                    </a:lnTo>
                    <a:lnTo>
                      <a:pt x="9" y="168"/>
                    </a:lnTo>
                    <a:lnTo>
                      <a:pt x="5" y="171"/>
                    </a:lnTo>
                    <a:lnTo>
                      <a:pt x="1" y="175"/>
                    </a:lnTo>
                    <a:lnTo>
                      <a:pt x="0" y="180"/>
                    </a:lnTo>
                    <a:lnTo>
                      <a:pt x="0" y="185"/>
                    </a:lnTo>
                    <a:lnTo>
                      <a:pt x="3" y="190"/>
                    </a:lnTo>
                    <a:lnTo>
                      <a:pt x="7" y="194"/>
                    </a:lnTo>
                    <a:lnTo>
                      <a:pt x="12" y="195"/>
                    </a:lnTo>
                    <a:lnTo>
                      <a:pt x="18" y="195"/>
                    </a:lnTo>
                    <a:lnTo>
                      <a:pt x="21" y="195"/>
                    </a:lnTo>
                    <a:lnTo>
                      <a:pt x="28" y="194"/>
                    </a:lnTo>
                    <a:lnTo>
                      <a:pt x="37" y="191"/>
                    </a:lnTo>
                    <a:lnTo>
                      <a:pt x="48" y="189"/>
                    </a:lnTo>
                    <a:lnTo>
                      <a:pt x="58" y="185"/>
                    </a:lnTo>
                    <a:lnTo>
                      <a:pt x="67" y="181"/>
                    </a:lnTo>
                    <a:lnTo>
                      <a:pt x="75" y="175"/>
                    </a:lnTo>
                    <a:lnTo>
                      <a:pt x="80" y="168"/>
                    </a:lnTo>
                    <a:lnTo>
                      <a:pt x="81" y="149"/>
                    </a:lnTo>
                    <a:lnTo>
                      <a:pt x="74" y="126"/>
                    </a:lnTo>
                    <a:lnTo>
                      <a:pt x="64" y="106"/>
                    </a:lnTo>
                    <a:lnTo>
                      <a:pt x="58" y="91"/>
                    </a:lnTo>
                    <a:lnTo>
                      <a:pt x="54" y="78"/>
                    </a:lnTo>
                    <a:lnTo>
                      <a:pt x="50" y="67"/>
                    </a:lnTo>
                    <a:lnTo>
                      <a:pt x="45" y="55"/>
                    </a:lnTo>
                    <a:lnTo>
                      <a:pt x="41" y="44"/>
                    </a:lnTo>
                    <a:lnTo>
                      <a:pt x="36" y="34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0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81" name="Freeform 13">
                <a:extLst>
                  <a:ext uri="{FF2B5EF4-FFF2-40B4-BE49-F238E27FC236}">
                    <a16:creationId xmlns:a16="http://schemas.microsoft.com/office/drawing/2014/main" id="{BF6DE035-B5C0-0C20-C27D-7F3E67CA22AC}"/>
                  </a:ext>
                </a:extLst>
              </p:cNvPr>
              <p:cNvSpPr>
                <a:spLocks/>
              </p:cNvSpPr>
              <p:nvPr/>
            </p:nvSpPr>
            <p:spPr bwMode="auto">
              <a:xfrm rot="3406287">
                <a:off x="5297" y="3385"/>
                <a:ext cx="15" cy="52"/>
              </a:xfrm>
              <a:custGeom>
                <a:avLst/>
                <a:gdLst>
                  <a:gd name="T0" fmla="*/ 13 w 29"/>
                  <a:gd name="T1" fmla="*/ 69 h 74"/>
                  <a:gd name="T2" fmla="*/ 14 w 29"/>
                  <a:gd name="T3" fmla="*/ 72 h 74"/>
                  <a:gd name="T4" fmla="*/ 16 w 29"/>
                  <a:gd name="T5" fmla="*/ 73 h 74"/>
                  <a:gd name="T6" fmla="*/ 20 w 29"/>
                  <a:gd name="T7" fmla="*/ 74 h 74"/>
                  <a:gd name="T8" fmla="*/ 22 w 29"/>
                  <a:gd name="T9" fmla="*/ 74 h 74"/>
                  <a:gd name="T10" fmla="*/ 25 w 29"/>
                  <a:gd name="T11" fmla="*/ 73 h 74"/>
                  <a:gd name="T12" fmla="*/ 28 w 29"/>
                  <a:gd name="T13" fmla="*/ 71 h 74"/>
                  <a:gd name="T14" fmla="*/ 29 w 29"/>
                  <a:gd name="T15" fmla="*/ 67 h 74"/>
                  <a:gd name="T16" fmla="*/ 29 w 29"/>
                  <a:gd name="T17" fmla="*/ 65 h 74"/>
                  <a:gd name="T18" fmla="*/ 23 w 29"/>
                  <a:gd name="T19" fmla="*/ 45 h 74"/>
                  <a:gd name="T20" fmla="*/ 16 w 29"/>
                  <a:gd name="T21" fmla="*/ 23 h 74"/>
                  <a:gd name="T22" fmla="*/ 8 w 29"/>
                  <a:gd name="T23" fmla="*/ 6 h 74"/>
                  <a:gd name="T24" fmla="*/ 1 w 29"/>
                  <a:gd name="T25" fmla="*/ 0 h 74"/>
                  <a:gd name="T26" fmla="*/ 0 w 29"/>
                  <a:gd name="T27" fmla="*/ 13 h 74"/>
                  <a:gd name="T28" fmla="*/ 2 w 29"/>
                  <a:gd name="T29" fmla="*/ 31 h 74"/>
                  <a:gd name="T30" fmla="*/ 7 w 29"/>
                  <a:gd name="T31" fmla="*/ 51 h 74"/>
                  <a:gd name="T32" fmla="*/ 13 w 29"/>
                  <a:gd name="T33" fmla="*/ 6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74">
                    <a:moveTo>
                      <a:pt x="13" y="69"/>
                    </a:moveTo>
                    <a:lnTo>
                      <a:pt x="14" y="72"/>
                    </a:lnTo>
                    <a:lnTo>
                      <a:pt x="16" y="73"/>
                    </a:lnTo>
                    <a:lnTo>
                      <a:pt x="20" y="74"/>
                    </a:lnTo>
                    <a:lnTo>
                      <a:pt x="22" y="74"/>
                    </a:lnTo>
                    <a:lnTo>
                      <a:pt x="25" y="73"/>
                    </a:lnTo>
                    <a:lnTo>
                      <a:pt x="28" y="71"/>
                    </a:lnTo>
                    <a:lnTo>
                      <a:pt x="29" y="67"/>
                    </a:lnTo>
                    <a:lnTo>
                      <a:pt x="29" y="65"/>
                    </a:lnTo>
                    <a:lnTo>
                      <a:pt x="23" y="45"/>
                    </a:lnTo>
                    <a:lnTo>
                      <a:pt x="16" y="23"/>
                    </a:lnTo>
                    <a:lnTo>
                      <a:pt x="8" y="6"/>
                    </a:lnTo>
                    <a:lnTo>
                      <a:pt x="1" y="0"/>
                    </a:lnTo>
                    <a:lnTo>
                      <a:pt x="0" y="13"/>
                    </a:lnTo>
                    <a:lnTo>
                      <a:pt x="2" y="31"/>
                    </a:lnTo>
                    <a:lnTo>
                      <a:pt x="7" y="51"/>
                    </a:lnTo>
                    <a:lnTo>
                      <a:pt x="13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8382" name="Group 14">
                <a:extLst>
                  <a:ext uri="{FF2B5EF4-FFF2-40B4-BE49-F238E27FC236}">
                    <a16:creationId xmlns:a16="http://schemas.microsoft.com/office/drawing/2014/main" id="{99528800-29BF-92C7-3963-BA097745CC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27198">
                <a:off x="4552" y="2107"/>
                <a:ext cx="968" cy="1033"/>
                <a:chOff x="1425" y="723"/>
                <a:chExt cx="922" cy="983"/>
              </a:xfrm>
            </p:grpSpPr>
            <p:sp>
              <p:nvSpPr>
                <p:cNvPr id="58383" name="Freeform 15">
                  <a:extLst>
                    <a:ext uri="{FF2B5EF4-FFF2-40B4-BE49-F238E27FC236}">
                      <a16:creationId xmlns:a16="http://schemas.microsoft.com/office/drawing/2014/main" id="{6B6228D2-6299-8AE0-0807-CF8499D4C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1" y="731"/>
                  <a:ext cx="901" cy="965"/>
                </a:xfrm>
                <a:custGeom>
                  <a:avLst/>
                  <a:gdLst>
                    <a:gd name="T0" fmla="*/ 186 w 901"/>
                    <a:gd name="T1" fmla="*/ 585 h 965"/>
                    <a:gd name="T2" fmla="*/ 109 w 901"/>
                    <a:gd name="T3" fmla="*/ 634 h 965"/>
                    <a:gd name="T4" fmla="*/ 14 w 901"/>
                    <a:gd name="T5" fmla="*/ 696 h 965"/>
                    <a:gd name="T6" fmla="*/ 4 w 901"/>
                    <a:gd name="T7" fmla="*/ 758 h 965"/>
                    <a:gd name="T8" fmla="*/ 0 w 901"/>
                    <a:gd name="T9" fmla="*/ 875 h 965"/>
                    <a:gd name="T10" fmla="*/ 142 w 901"/>
                    <a:gd name="T11" fmla="*/ 891 h 965"/>
                    <a:gd name="T12" fmla="*/ 302 w 901"/>
                    <a:gd name="T13" fmla="*/ 899 h 965"/>
                    <a:gd name="T14" fmla="*/ 539 w 901"/>
                    <a:gd name="T15" fmla="*/ 933 h 965"/>
                    <a:gd name="T16" fmla="*/ 714 w 901"/>
                    <a:gd name="T17" fmla="*/ 965 h 965"/>
                    <a:gd name="T18" fmla="*/ 794 w 901"/>
                    <a:gd name="T19" fmla="*/ 862 h 965"/>
                    <a:gd name="T20" fmla="*/ 901 w 901"/>
                    <a:gd name="T21" fmla="*/ 652 h 965"/>
                    <a:gd name="T22" fmla="*/ 898 w 901"/>
                    <a:gd name="T23" fmla="*/ 584 h 965"/>
                    <a:gd name="T24" fmla="*/ 875 w 901"/>
                    <a:gd name="T25" fmla="*/ 553 h 965"/>
                    <a:gd name="T26" fmla="*/ 795 w 901"/>
                    <a:gd name="T27" fmla="*/ 545 h 965"/>
                    <a:gd name="T28" fmla="*/ 860 w 901"/>
                    <a:gd name="T29" fmla="*/ 382 h 965"/>
                    <a:gd name="T30" fmla="*/ 873 w 901"/>
                    <a:gd name="T31" fmla="*/ 331 h 965"/>
                    <a:gd name="T32" fmla="*/ 875 w 901"/>
                    <a:gd name="T33" fmla="*/ 198 h 965"/>
                    <a:gd name="T34" fmla="*/ 871 w 901"/>
                    <a:gd name="T35" fmla="*/ 99 h 965"/>
                    <a:gd name="T36" fmla="*/ 846 w 901"/>
                    <a:gd name="T37" fmla="*/ 50 h 965"/>
                    <a:gd name="T38" fmla="*/ 820 w 901"/>
                    <a:gd name="T39" fmla="*/ 47 h 965"/>
                    <a:gd name="T40" fmla="*/ 756 w 901"/>
                    <a:gd name="T41" fmla="*/ 47 h 965"/>
                    <a:gd name="T42" fmla="*/ 651 w 901"/>
                    <a:gd name="T43" fmla="*/ 36 h 965"/>
                    <a:gd name="T44" fmla="*/ 585 w 901"/>
                    <a:gd name="T45" fmla="*/ 16 h 965"/>
                    <a:gd name="T46" fmla="*/ 513 w 901"/>
                    <a:gd name="T47" fmla="*/ 0 h 965"/>
                    <a:gd name="T48" fmla="*/ 484 w 901"/>
                    <a:gd name="T49" fmla="*/ 3 h 965"/>
                    <a:gd name="T50" fmla="*/ 416 w 901"/>
                    <a:gd name="T51" fmla="*/ 21 h 965"/>
                    <a:gd name="T52" fmla="*/ 322 w 901"/>
                    <a:gd name="T53" fmla="*/ 31 h 965"/>
                    <a:gd name="T54" fmla="*/ 198 w 901"/>
                    <a:gd name="T55" fmla="*/ 53 h 965"/>
                    <a:gd name="T56" fmla="*/ 150 w 901"/>
                    <a:gd name="T57" fmla="*/ 73 h 965"/>
                    <a:gd name="T58" fmla="*/ 102 w 901"/>
                    <a:gd name="T59" fmla="*/ 110 h 965"/>
                    <a:gd name="T60" fmla="*/ 84 w 901"/>
                    <a:gd name="T61" fmla="*/ 173 h 965"/>
                    <a:gd name="T62" fmla="*/ 68 w 901"/>
                    <a:gd name="T63" fmla="*/ 279 h 965"/>
                    <a:gd name="T64" fmla="*/ 52 w 901"/>
                    <a:gd name="T65" fmla="*/ 406 h 965"/>
                    <a:gd name="T66" fmla="*/ 49 w 901"/>
                    <a:gd name="T67" fmla="*/ 482 h 965"/>
                    <a:gd name="T68" fmla="*/ 60 w 901"/>
                    <a:gd name="T69" fmla="*/ 528 h 965"/>
                    <a:gd name="T70" fmla="*/ 83 w 901"/>
                    <a:gd name="T71" fmla="*/ 555 h 965"/>
                    <a:gd name="T72" fmla="*/ 114 w 901"/>
                    <a:gd name="T73" fmla="*/ 569 h 965"/>
                    <a:gd name="T74" fmla="*/ 186 w 901"/>
                    <a:gd name="T75" fmla="*/ 585 h 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1" h="965">
                      <a:moveTo>
                        <a:pt x="186" y="585"/>
                      </a:moveTo>
                      <a:lnTo>
                        <a:pt x="109" y="634"/>
                      </a:lnTo>
                      <a:lnTo>
                        <a:pt x="14" y="696"/>
                      </a:lnTo>
                      <a:lnTo>
                        <a:pt x="4" y="758"/>
                      </a:lnTo>
                      <a:lnTo>
                        <a:pt x="0" y="875"/>
                      </a:lnTo>
                      <a:lnTo>
                        <a:pt x="142" y="891"/>
                      </a:lnTo>
                      <a:lnTo>
                        <a:pt x="302" y="899"/>
                      </a:lnTo>
                      <a:lnTo>
                        <a:pt x="539" y="933"/>
                      </a:lnTo>
                      <a:lnTo>
                        <a:pt x="714" y="965"/>
                      </a:lnTo>
                      <a:lnTo>
                        <a:pt x="794" y="862"/>
                      </a:lnTo>
                      <a:lnTo>
                        <a:pt x="901" y="652"/>
                      </a:lnTo>
                      <a:lnTo>
                        <a:pt x="898" y="584"/>
                      </a:lnTo>
                      <a:lnTo>
                        <a:pt x="875" y="553"/>
                      </a:lnTo>
                      <a:lnTo>
                        <a:pt x="795" y="545"/>
                      </a:lnTo>
                      <a:lnTo>
                        <a:pt x="860" y="382"/>
                      </a:lnTo>
                      <a:lnTo>
                        <a:pt x="873" y="331"/>
                      </a:lnTo>
                      <a:lnTo>
                        <a:pt x="875" y="198"/>
                      </a:lnTo>
                      <a:lnTo>
                        <a:pt x="871" y="99"/>
                      </a:lnTo>
                      <a:lnTo>
                        <a:pt x="846" y="50"/>
                      </a:lnTo>
                      <a:lnTo>
                        <a:pt x="820" y="47"/>
                      </a:lnTo>
                      <a:lnTo>
                        <a:pt x="756" y="47"/>
                      </a:lnTo>
                      <a:lnTo>
                        <a:pt x="651" y="36"/>
                      </a:lnTo>
                      <a:lnTo>
                        <a:pt x="585" y="16"/>
                      </a:lnTo>
                      <a:lnTo>
                        <a:pt x="513" y="0"/>
                      </a:lnTo>
                      <a:lnTo>
                        <a:pt x="484" y="3"/>
                      </a:lnTo>
                      <a:lnTo>
                        <a:pt x="416" y="21"/>
                      </a:lnTo>
                      <a:lnTo>
                        <a:pt x="322" y="31"/>
                      </a:lnTo>
                      <a:lnTo>
                        <a:pt x="198" y="53"/>
                      </a:lnTo>
                      <a:lnTo>
                        <a:pt x="150" y="73"/>
                      </a:lnTo>
                      <a:lnTo>
                        <a:pt x="102" y="110"/>
                      </a:lnTo>
                      <a:lnTo>
                        <a:pt x="84" y="173"/>
                      </a:lnTo>
                      <a:lnTo>
                        <a:pt x="68" y="279"/>
                      </a:lnTo>
                      <a:lnTo>
                        <a:pt x="52" y="406"/>
                      </a:lnTo>
                      <a:lnTo>
                        <a:pt x="49" y="482"/>
                      </a:lnTo>
                      <a:lnTo>
                        <a:pt x="60" y="528"/>
                      </a:lnTo>
                      <a:lnTo>
                        <a:pt x="83" y="555"/>
                      </a:lnTo>
                      <a:lnTo>
                        <a:pt x="114" y="569"/>
                      </a:lnTo>
                      <a:lnTo>
                        <a:pt x="186" y="585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384" name="Freeform 16">
                  <a:extLst>
                    <a:ext uri="{FF2B5EF4-FFF2-40B4-BE49-F238E27FC236}">
                      <a16:creationId xmlns:a16="http://schemas.microsoft.com/office/drawing/2014/main" id="{4BF4C8DB-E426-B2BE-F692-3F4B015E16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0" y="864"/>
                  <a:ext cx="500" cy="448"/>
                </a:xfrm>
                <a:custGeom>
                  <a:avLst/>
                  <a:gdLst>
                    <a:gd name="T0" fmla="*/ 24 w 500"/>
                    <a:gd name="T1" fmla="*/ 92 h 448"/>
                    <a:gd name="T2" fmla="*/ 41 w 500"/>
                    <a:gd name="T3" fmla="*/ 21 h 448"/>
                    <a:gd name="T4" fmla="*/ 56 w 500"/>
                    <a:gd name="T5" fmla="*/ 3 h 448"/>
                    <a:gd name="T6" fmla="*/ 87 w 500"/>
                    <a:gd name="T7" fmla="*/ 0 h 448"/>
                    <a:gd name="T8" fmla="*/ 215 w 500"/>
                    <a:gd name="T9" fmla="*/ 16 h 448"/>
                    <a:gd name="T10" fmla="*/ 371 w 500"/>
                    <a:gd name="T11" fmla="*/ 39 h 448"/>
                    <a:gd name="T12" fmla="*/ 462 w 500"/>
                    <a:gd name="T13" fmla="*/ 55 h 448"/>
                    <a:gd name="T14" fmla="*/ 482 w 500"/>
                    <a:gd name="T15" fmla="*/ 72 h 448"/>
                    <a:gd name="T16" fmla="*/ 493 w 500"/>
                    <a:gd name="T17" fmla="*/ 102 h 448"/>
                    <a:gd name="T18" fmla="*/ 498 w 500"/>
                    <a:gd name="T19" fmla="*/ 219 h 448"/>
                    <a:gd name="T20" fmla="*/ 500 w 500"/>
                    <a:gd name="T21" fmla="*/ 348 h 448"/>
                    <a:gd name="T22" fmla="*/ 493 w 500"/>
                    <a:gd name="T23" fmla="*/ 430 h 448"/>
                    <a:gd name="T24" fmla="*/ 482 w 500"/>
                    <a:gd name="T25" fmla="*/ 444 h 448"/>
                    <a:gd name="T26" fmla="*/ 453 w 500"/>
                    <a:gd name="T27" fmla="*/ 448 h 448"/>
                    <a:gd name="T28" fmla="*/ 319 w 500"/>
                    <a:gd name="T29" fmla="*/ 424 h 448"/>
                    <a:gd name="T30" fmla="*/ 117 w 500"/>
                    <a:gd name="T31" fmla="*/ 382 h 448"/>
                    <a:gd name="T32" fmla="*/ 16 w 500"/>
                    <a:gd name="T33" fmla="*/ 355 h 448"/>
                    <a:gd name="T34" fmla="*/ 3 w 500"/>
                    <a:gd name="T35" fmla="*/ 333 h 448"/>
                    <a:gd name="T36" fmla="*/ 0 w 500"/>
                    <a:gd name="T37" fmla="*/ 289 h 448"/>
                    <a:gd name="T38" fmla="*/ 6 w 500"/>
                    <a:gd name="T39" fmla="*/ 189 h 448"/>
                    <a:gd name="T40" fmla="*/ 24 w 500"/>
                    <a:gd name="T41" fmla="*/ 92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00" h="448">
                      <a:moveTo>
                        <a:pt x="24" y="92"/>
                      </a:moveTo>
                      <a:lnTo>
                        <a:pt x="41" y="21"/>
                      </a:lnTo>
                      <a:lnTo>
                        <a:pt x="56" y="3"/>
                      </a:lnTo>
                      <a:lnTo>
                        <a:pt x="87" y="0"/>
                      </a:lnTo>
                      <a:lnTo>
                        <a:pt x="215" y="16"/>
                      </a:lnTo>
                      <a:lnTo>
                        <a:pt x="371" y="39"/>
                      </a:lnTo>
                      <a:lnTo>
                        <a:pt x="462" y="55"/>
                      </a:lnTo>
                      <a:lnTo>
                        <a:pt x="482" y="72"/>
                      </a:lnTo>
                      <a:lnTo>
                        <a:pt x="493" y="102"/>
                      </a:lnTo>
                      <a:lnTo>
                        <a:pt x="498" y="219"/>
                      </a:lnTo>
                      <a:lnTo>
                        <a:pt x="500" y="348"/>
                      </a:lnTo>
                      <a:lnTo>
                        <a:pt x="493" y="430"/>
                      </a:lnTo>
                      <a:lnTo>
                        <a:pt x="482" y="444"/>
                      </a:lnTo>
                      <a:lnTo>
                        <a:pt x="453" y="448"/>
                      </a:lnTo>
                      <a:lnTo>
                        <a:pt x="319" y="424"/>
                      </a:lnTo>
                      <a:lnTo>
                        <a:pt x="117" y="382"/>
                      </a:lnTo>
                      <a:lnTo>
                        <a:pt x="16" y="355"/>
                      </a:lnTo>
                      <a:lnTo>
                        <a:pt x="3" y="333"/>
                      </a:lnTo>
                      <a:lnTo>
                        <a:pt x="0" y="289"/>
                      </a:lnTo>
                      <a:lnTo>
                        <a:pt x="6" y="189"/>
                      </a:lnTo>
                      <a:lnTo>
                        <a:pt x="24" y="9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8385" name="Group 17">
                  <a:extLst>
                    <a:ext uri="{FF2B5EF4-FFF2-40B4-BE49-F238E27FC236}">
                      <a16:creationId xmlns:a16="http://schemas.microsoft.com/office/drawing/2014/main" id="{B776C75B-8D56-5E38-FE23-793D97B064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25" y="723"/>
                  <a:ext cx="922" cy="983"/>
                  <a:chOff x="1425" y="723"/>
                  <a:chExt cx="922" cy="983"/>
                </a:xfrm>
              </p:grpSpPr>
              <p:sp>
                <p:nvSpPr>
                  <p:cNvPr id="58386" name="Freeform 18">
                    <a:extLst>
                      <a:ext uri="{FF2B5EF4-FFF2-40B4-BE49-F238E27FC236}">
                        <a16:creationId xmlns:a16="http://schemas.microsoft.com/office/drawing/2014/main" id="{8167381F-64BB-1D3D-22F9-425B107436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5" y="1270"/>
                    <a:ext cx="922" cy="436"/>
                  </a:xfrm>
                  <a:custGeom>
                    <a:avLst/>
                    <a:gdLst>
                      <a:gd name="T0" fmla="*/ 15 w 922"/>
                      <a:gd name="T1" fmla="*/ 153 h 436"/>
                      <a:gd name="T2" fmla="*/ 139 w 922"/>
                      <a:gd name="T3" fmla="*/ 76 h 436"/>
                      <a:gd name="T4" fmla="*/ 139 w 922"/>
                      <a:gd name="T5" fmla="*/ 98 h 436"/>
                      <a:gd name="T6" fmla="*/ 54 w 922"/>
                      <a:gd name="T7" fmla="*/ 154 h 436"/>
                      <a:gd name="T8" fmla="*/ 186 w 922"/>
                      <a:gd name="T9" fmla="*/ 168 h 436"/>
                      <a:gd name="T10" fmla="*/ 460 w 922"/>
                      <a:gd name="T11" fmla="*/ 215 h 436"/>
                      <a:gd name="T12" fmla="*/ 607 w 922"/>
                      <a:gd name="T13" fmla="*/ 227 h 436"/>
                      <a:gd name="T14" fmla="*/ 701 w 922"/>
                      <a:gd name="T15" fmla="*/ 224 h 436"/>
                      <a:gd name="T16" fmla="*/ 727 w 922"/>
                      <a:gd name="T17" fmla="*/ 221 h 436"/>
                      <a:gd name="T18" fmla="*/ 869 w 922"/>
                      <a:gd name="T19" fmla="*/ 22 h 436"/>
                      <a:gd name="T20" fmla="*/ 821 w 922"/>
                      <a:gd name="T21" fmla="*/ 0 h 436"/>
                      <a:gd name="T22" fmla="*/ 896 w 922"/>
                      <a:gd name="T23" fmla="*/ 0 h 436"/>
                      <a:gd name="T24" fmla="*/ 922 w 922"/>
                      <a:gd name="T25" fmla="*/ 28 h 436"/>
                      <a:gd name="T26" fmla="*/ 921 w 922"/>
                      <a:gd name="T27" fmla="*/ 110 h 436"/>
                      <a:gd name="T28" fmla="*/ 889 w 922"/>
                      <a:gd name="T29" fmla="*/ 172 h 436"/>
                      <a:gd name="T30" fmla="*/ 786 w 922"/>
                      <a:gd name="T31" fmla="*/ 373 h 436"/>
                      <a:gd name="T32" fmla="*/ 742 w 922"/>
                      <a:gd name="T33" fmla="*/ 433 h 436"/>
                      <a:gd name="T34" fmla="*/ 712 w 922"/>
                      <a:gd name="T35" fmla="*/ 436 h 436"/>
                      <a:gd name="T36" fmla="*/ 490 w 922"/>
                      <a:gd name="T37" fmla="*/ 396 h 436"/>
                      <a:gd name="T38" fmla="*/ 256 w 922"/>
                      <a:gd name="T39" fmla="*/ 365 h 436"/>
                      <a:gd name="T40" fmla="*/ 34 w 922"/>
                      <a:gd name="T41" fmla="*/ 346 h 436"/>
                      <a:gd name="T42" fmla="*/ 0 w 922"/>
                      <a:gd name="T43" fmla="*/ 343 h 436"/>
                      <a:gd name="T44" fmla="*/ 7 w 922"/>
                      <a:gd name="T45" fmla="*/ 280 h 436"/>
                      <a:gd name="T46" fmla="*/ 12 w 922"/>
                      <a:gd name="T47" fmla="*/ 218 h 436"/>
                      <a:gd name="T48" fmla="*/ 16 w 922"/>
                      <a:gd name="T49" fmla="*/ 184 h 436"/>
                      <a:gd name="T50" fmla="*/ 31 w 922"/>
                      <a:gd name="T51" fmla="*/ 208 h 436"/>
                      <a:gd name="T52" fmla="*/ 27 w 922"/>
                      <a:gd name="T53" fmla="*/ 260 h 436"/>
                      <a:gd name="T54" fmla="*/ 26 w 922"/>
                      <a:gd name="T55" fmla="*/ 313 h 436"/>
                      <a:gd name="T56" fmla="*/ 87 w 922"/>
                      <a:gd name="T57" fmla="*/ 333 h 436"/>
                      <a:gd name="T58" fmla="*/ 234 w 922"/>
                      <a:gd name="T59" fmla="*/ 342 h 436"/>
                      <a:gd name="T60" fmla="*/ 359 w 922"/>
                      <a:gd name="T61" fmla="*/ 351 h 436"/>
                      <a:gd name="T62" fmla="*/ 462 w 922"/>
                      <a:gd name="T63" fmla="*/ 368 h 436"/>
                      <a:gd name="T64" fmla="*/ 615 w 922"/>
                      <a:gd name="T65" fmla="*/ 393 h 436"/>
                      <a:gd name="T66" fmla="*/ 713 w 922"/>
                      <a:gd name="T67" fmla="*/ 407 h 436"/>
                      <a:gd name="T68" fmla="*/ 721 w 922"/>
                      <a:gd name="T69" fmla="*/ 380 h 436"/>
                      <a:gd name="T70" fmla="*/ 721 w 922"/>
                      <a:gd name="T71" fmla="*/ 318 h 436"/>
                      <a:gd name="T72" fmla="*/ 723 w 922"/>
                      <a:gd name="T73" fmla="*/ 250 h 436"/>
                      <a:gd name="T74" fmla="*/ 734 w 922"/>
                      <a:gd name="T75" fmla="*/ 268 h 436"/>
                      <a:gd name="T76" fmla="*/ 736 w 922"/>
                      <a:gd name="T77" fmla="*/ 344 h 436"/>
                      <a:gd name="T78" fmla="*/ 744 w 922"/>
                      <a:gd name="T79" fmla="*/ 384 h 436"/>
                      <a:gd name="T80" fmla="*/ 764 w 922"/>
                      <a:gd name="T81" fmla="*/ 367 h 436"/>
                      <a:gd name="T82" fmla="*/ 801 w 922"/>
                      <a:gd name="T83" fmla="*/ 298 h 436"/>
                      <a:gd name="T84" fmla="*/ 856 w 922"/>
                      <a:gd name="T85" fmla="*/ 200 h 436"/>
                      <a:gd name="T86" fmla="*/ 897 w 922"/>
                      <a:gd name="T87" fmla="*/ 120 h 436"/>
                      <a:gd name="T88" fmla="*/ 906 w 922"/>
                      <a:gd name="T89" fmla="*/ 97 h 436"/>
                      <a:gd name="T90" fmla="*/ 901 w 922"/>
                      <a:gd name="T91" fmla="*/ 36 h 436"/>
                      <a:gd name="T92" fmla="*/ 888 w 922"/>
                      <a:gd name="T93" fmla="*/ 28 h 436"/>
                      <a:gd name="T94" fmla="*/ 848 w 922"/>
                      <a:gd name="T95" fmla="*/ 94 h 436"/>
                      <a:gd name="T96" fmla="*/ 782 w 922"/>
                      <a:gd name="T97" fmla="*/ 177 h 436"/>
                      <a:gd name="T98" fmla="*/ 732 w 922"/>
                      <a:gd name="T99" fmla="*/ 242 h 436"/>
                      <a:gd name="T100" fmla="*/ 693 w 922"/>
                      <a:gd name="T101" fmla="*/ 247 h 436"/>
                      <a:gd name="T102" fmla="*/ 559 w 922"/>
                      <a:gd name="T103" fmla="*/ 243 h 436"/>
                      <a:gd name="T104" fmla="*/ 397 w 922"/>
                      <a:gd name="T105" fmla="*/ 227 h 436"/>
                      <a:gd name="T106" fmla="*/ 243 w 922"/>
                      <a:gd name="T107" fmla="*/ 203 h 436"/>
                      <a:gd name="T108" fmla="*/ 66 w 922"/>
                      <a:gd name="T109" fmla="*/ 175 h 436"/>
                      <a:gd name="T110" fmla="*/ 15 w 922"/>
                      <a:gd name="T111" fmla="*/ 153 h 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922" h="436">
                        <a:moveTo>
                          <a:pt x="15" y="153"/>
                        </a:moveTo>
                        <a:lnTo>
                          <a:pt x="139" y="76"/>
                        </a:lnTo>
                        <a:lnTo>
                          <a:pt x="139" y="98"/>
                        </a:lnTo>
                        <a:lnTo>
                          <a:pt x="54" y="154"/>
                        </a:lnTo>
                        <a:lnTo>
                          <a:pt x="186" y="168"/>
                        </a:lnTo>
                        <a:lnTo>
                          <a:pt x="460" y="215"/>
                        </a:lnTo>
                        <a:lnTo>
                          <a:pt x="607" y="227"/>
                        </a:lnTo>
                        <a:lnTo>
                          <a:pt x="701" y="224"/>
                        </a:lnTo>
                        <a:lnTo>
                          <a:pt x="727" y="221"/>
                        </a:lnTo>
                        <a:lnTo>
                          <a:pt x="869" y="22"/>
                        </a:lnTo>
                        <a:lnTo>
                          <a:pt x="821" y="0"/>
                        </a:lnTo>
                        <a:lnTo>
                          <a:pt x="896" y="0"/>
                        </a:lnTo>
                        <a:lnTo>
                          <a:pt x="922" y="28"/>
                        </a:lnTo>
                        <a:lnTo>
                          <a:pt x="921" y="110"/>
                        </a:lnTo>
                        <a:lnTo>
                          <a:pt x="889" y="172"/>
                        </a:lnTo>
                        <a:lnTo>
                          <a:pt x="786" y="373"/>
                        </a:lnTo>
                        <a:lnTo>
                          <a:pt x="742" y="433"/>
                        </a:lnTo>
                        <a:lnTo>
                          <a:pt x="712" y="436"/>
                        </a:lnTo>
                        <a:lnTo>
                          <a:pt x="490" y="396"/>
                        </a:lnTo>
                        <a:lnTo>
                          <a:pt x="256" y="365"/>
                        </a:lnTo>
                        <a:lnTo>
                          <a:pt x="34" y="346"/>
                        </a:lnTo>
                        <a:lnTo>
                          <a:pt x="0" y="343"/>
                        </a:lnTo>
                        <a:lnTo>
                          <a:pt x="7" y="280"/>
                        </a:lnTo>
                        <a:lnTo>
                          <a:pt x="12" y="218"/>
                        </a:lnTo>
                        <a:lnTo>
                          <a:pt x="16" y="184"/>
                        </a:lnTo>
                        <a:lnTo>
                          <a:pt x="31" y="208"/>
                        </a:lnTo>
                        <a:lnTo>
                          <a:pt x="27" y="260"/>
                        </a:lnTo>
                        <a:lnTo>
                          <a:pt x="26" y="313"/>
                        </a:lnTo>
                        <a:lnTo>
                          <a:pt x="87" y="333"/>
                        </a:lnTo>
                        <a:lnTo>
                          <a:pt x="234" y="342"/>
                        </a:lnTo>
                        <a:lnTo>
                          <a:pt x="359" y="351"/>
                        </a:lnTo>
                        <a:lnTo>
                          <a:pt x="462" y="368"/>
                        </a:lnTo>
                        <a:lnTo>
                          <a:pt x="615" y="393"/>
                        </a:lnTo>
                        <a:lnTo>
                          <a:pt x="713" y="407"/>
                        </a:lnTo>
                        <a:lnTo>
                          <a:pt x="721" y="380"/>
                        </a:lnTo>
                        <a:lnTo>
                          <a:pt x="721" y="318"/>
                        </a:lnTo>
                        <a:lnTo>
                          <a:pt x="723" y="250"/>
                        </a:lnTo>
                        <a:lnTo>
                          <a:pt x="734" y="268"/>
                        </a:lnTo>
                        <a:lnTo>
                          <a:pt x="736" y="344"/>
                        </a:lnTo>
                        <a:lnTo>
                          <a:pt x="744" y="384"/>
                        </a:lnTo>
                        <a:lnTo>
                          <a:pt x="764" y="367"/>
                        </a:lnTo>
                        <a:lnTo>
                          <a:pt x="801" y="298"/>
                        </a:lnTo>
                        <a:lnTo>
                          <a:pt x="856" y="200"/>
                        </a:lnTo>
                        <a:lnTo>
                          <a:pt x="897" y="120"/>
                        </a:lnTo>
                        <a:lnTo>
                          <a:pt x="906" y="97"/>
                        </a:lnTo>
                        <a:lnTo>
                          <a:pt x="901" y="36"/>
                        </a:lnTo>
                        <a:lnTo>
                          <a:pt x="888" y="28"/>
                        </a:lnTo>
                        <a:lnTo>
                          <a:pt x="848" y="94"/>
                        </a:lnTo>
                        <a:lnTo>
                          <a:pt x="782" y="177"/>
                        </a:lnTo>
                        <a:lnTo>
                          <a:pt x="732" y="242"/>
                        </a:lnTo>
                        <a:lnTo>
                          <a:pt x="693" y="247"/>
                        </a:lnTo>
                        <a:lnTo>
                          <a:pt x="559" y="243"/>
                        </a:lnTo>
                        <a:lnTo>
                          <a:pt x="397" y="227"/>
                        </a:lnTo>
                        <a:lnTo>
                          <a:pt x="243" y="203"/>
                        </a:lnTo>
                        <a:lnTo>
                          <a:pt x="66" y="175"/>
                        </a:lnTo>
                        <a:lnTo>
                          <a:pt x="15" y="1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8387" name="Freeform 19">
                    <a:extLst>
                      <a:ext uri="{FF2B5EF4-FFF2-40B4-BE49-F238E27FC236}">
                        <a16:creationId xmlns:a16="http://schemas.microsoft.com/office/drawing/2014/main" id="{9F979C4B-5F3C-F2FA-5AEB-F1D5887BE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15" y="1332"/>
                    <a:ext cx="460" cy="136"/>
                  </a:xfrm>
                  <a:custGeom>
                    <a:avLst/>
                    <a:gdLst>
                      <a:gd name="T0" fmla="*/ 15 w 460"/>
                      <a:gd name="T1" fmla="*/ 13 h 136"/>
                      <a:gd name="T2" fmla="*/ 50 w 460"/>
                      <a:gd name="T3" fmla="*/ 0 h 136"/>
                      <a:gd name="T4" fmla="*/ 65 w 460"/>
                      <a:gd name="T5" fmla="*/ 7 h 136"/>
                      <a:gd name="T6" fmla="*/ 51 w 460"/>
                      <a:gd name="T7" fmla="*/ 29 h 136"/>
                      <a:gd name="T8" fmla="*/ 25 w 460"/>
                      <a:gd name="T9" fmla="*/ 39 h 136"/>
                      <a:gd name="T10" fmla="*/ 67 w 460"/>
                      <a:gd name="T11" fmla="*/ 68 h 136"/>
                      <a:gd name="T12" fmla="*/ 134 w 460"/>
                      <a:gd name="T13" fmla="*/ 83 h 136"/>
                      <a:gd name="T14" fmla="*/ 195 w 460"/>
                      <a:gd name="T15" fmla="*/ 87 h 136"/>
                      <a:gd name="T16" fmla="*/ 238 w 460"/>
                      <a:gd name="T17" fmla="*/ 90 h 136"/>
                      <a:gd name="T18" fmla="*/ 320 w 460"/>
                      <a:gd name="T19" fmla="*/ 95 h 136"/>
                      <a:gd name="T20" fmla="*/ 372 w 460"/>
                      <a:gd name="T21" fmla="*/ 98 h 136"/>
                      <a:gd name="T22" fmla="*/ 408 w 460"/>
                      <a:gd name="T23" fmla="*/ 94 h 136"/>
                      <a:gd name="T24" fmla="*/ 442 w 460"/>
                      <a:gd name="T25" fmla="*/ 80 h 136"/>
                      <a:gd name="T26" fmla="*/ 441 w 460"/>
                      <a:gd name="T27" fmla="*/ 65 h 136"/>
                      <a:gd name="T28" fmla="*/ 460 w 460"/>
                      <a:gd name="T29" fmla="*/ 73 h 136"/>
                      <a:gd name="T30" fmla="*/ 447 w 460"/>
                      <a:gd name="T31" fmla="*/ 121 h 136"/>
                      <a:gd name="T32" fmla="*/ 396 w 460"/>
                      <a:gd name="T33" fmla="*/ 136 h 136"/>
                      <a:gd name="T34" fmla="*/ 287 w 460"/>
                      <a:gd name="T35" fmla="*/ 124 h 136"/>
                      <a:gd name="T36" fmla="*/ 177 w 460"/>
                      <a:gd name="T37" fmla="*/ 117 h 136"/>
                      <a:gd name="T38" fmla="*/ 114 w 460"/>
                      <a:gd name="T39" fmla="*/ 115 h 136"/>
                      <a:gd name="T40" fmla="*/ 42 w 460"/>
                      <a:gd name="T41" fmla="*/ 84 h 136"/>
                      <a:gd name="T42" fmla="*/ 7 w 460"/>
                      <a:gd name="T43" fmla="*/ 67 h 136"/>
                      <a:gd name="T44" fmla="*/ 0 w 460"/>
                      <a:gd name="T45" fmla="*/ 36 h 136"/>
                      <a:gd name="T46" fmla="*/ 15 w 460"/>
                      <a:gd name="T47" fmla="*/ 13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60" h="136">
                        <a:moveTo>
                          <a:pt x="15" y="13"/>
                        </a:moveTo>
                        <a:lnTo>
                          <a:pt x="50" y="0"/>
                        </a:lnTo>
                        <a:lnTo>
                          <a:pt x="65" y="7"/>
                        </a:lnTo>
                        <a:lnTo>
                          <a:pt x="51" y="29"/>
                        </a:lnTo>
                        <a:lnTo>
                          <a:pt x="25" y="39"/>
                        </a:lnTo>
                        <a:lnTo>
                          <a:pt x="67" y="68"/>
                        </a:lnTo>
                        <a:lnTo>
                          <a:pt x="134" y="83"/>
                        </a:lnTo>
                        <a:lnTo>
                          <a:pt x="195" y="87"/>
                        </a:lnTo>
                        <a:lnTo>
                          <a:pt x="238" y="90"/>
                        </a:lnTo>
                        <a:lnTo>
                          <a:pt x="320" y="95"/>
                        </a:lnTo>
                        <a:lnTo>
                          <a:pt x="372" y="98"/>
                        </a:lnTo>
                        <a:lnTo>
                          <a:pt x="408" y="94"/>
                        </a:lnTo>
                        <a:lnTo>
                          <a:pt x="442" y="80"/>
                        </a:lnTo>
                        <a:lnTo>
                          <a:pt x="441" y="65"/>
                        </a:lnTo>
                        <a:lnTo>
                          <a:pt x="460" y="73"/>
                        </a:lnTo>
                        <a:lnTo>
                          <a:pt x="447" y="121"/>
                        </a:lnTo>
                        <a:lnTo>
                          <a:pt x="396" y="136"/>
                        </a:lnTo>
                        <a:lnTo>
                          <a:pt x="287" y="124"/>
                        </a:lnTo>
                        <a:lnTo>
                          <a:pt x="177" y="117"/>
                        </a:lnTo>
                        <a:lnTo>
                          <a:pt x="114" y="115"/>
                        </a:lnTo>
                        <a:lnTo>
                          <a:pt x="42" y="84"/>
                        </a:lnTo>
                        <a:lnTo>
                          <a:pt x="7" y="67"/>
                        </a:lnTo>
                        <a:lnTo>
                          <a:pt x="0" y="36"/>
                        </a:lnTo>
                        <a:lnTo>
                          <a:pt x="15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8388" name="Freeform 20">
                    <a:extLst>
                      <a:ext uri="{FF2B5EF4-FFF2-40B4-BE49-F238E27FC236}">
                        <a16:creationId xmlns:a16="http://schemas.microsoft.com/office/drawing/2014/main" id="{9833A1B9-E341-1B65-FD13-40F64D2C64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8" y="1491"/>
                    <a:ext cx="52" cy="46"/>
                  </a:xfrm>
                  <a:custGeom>
                    <a:avLst/>
                    <a:gdLst>
                      <a:gd name="T0" fmla="*/ 9 w 52"/>
                      <a:gd name="T1" fmla="*/ 0 h 46"/>
                      <a:gd name="T2" fmla="*/ 52 w 52"/>
                      <a:gd name="T3" fmla="*/ 5 h 46"/>
                      <a:gd name="T4" fmla="*/ 47 w 52"/>
                      <a:gd name="T5" fmla="*/ 46 h 46"/>
                      <a:gd name="T6" fmla="*/ 0 w 52"/>
                      <a:gd name="T7" fmla="*/ 39 h 46"/>
                      <a:gd name="T8" fmla="*/ 9 w 52"/>
                      <a:gd name="T9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46">
                        <a:moveTo>
                          <a:pt x="9" y="0"/>
                        </a:moveTo>
                        <a:lnTo>
                          <a:pt x="52" y="5"/>
                        </a:lnTo>
                        <a:lnTo>
                          <a:pt x="47" y="46"/>
                        </a:lnTo>
                        <a:lnTo>
                          <a:pt x="0" y="39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8389" name="Freeform 21">
                    <a:extLst>
                      <a:ext uri="{FF2B5EF4-FFF2-40B4-BE49-F238E27FC236}">
                        <a16:creationId xmlns:a16="http://schemas.microsoft.com/office/drawing/2014/main" id="{297EA3C4-9752-33FB-9808-0A0A3E538B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8" y="1500"/>
                    <a:ext cx="51" cy="46"/>
                  </a:xfrm>
                  <a:custGeom>
                    <a:avLst/>
                    <a:gdLst>
                      <a:gd name="T0" fmla="*/ 8 w 51"/>
                      <a:gd name="T1" fmla="*/ 0 h 46"/>
                      <a:gd name="T2" fmla="*/ 51 w 51"/>
                      <a:gd name="T3" fmla="*/ 5 h 46"/>
                      <a:gd name="T4" fmla="*/ 47 w 51"/>
                      <a:gd name="T5" fmla="*/ 46 h 46"/>
                      <a:gd name="T6" fmla="*/ 0 w 51"/>
                      <a:gd name="T7" fmla="*/ 39 h 46"/>
                      <a:gd name="T8" fmla="*/ 8 w 51"/>
                      <a:gd name="T9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1" h="46">
                        <a:moveTo>
                          <a:pt x="8" y="0"/>
                        </a:moveTo>
                        <a:lnTo>
                          <a:pt x="51" y="5"/>
                        </a:lnTo>
                        <a:lnTo>
                          <a:pt x="47" y="46"/>
                        </a:lnTo>
                        <a:lnTo>
                          <a:pt x="0" y="39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8390" name="Freeform 22">
                    <a:extLst>
                      <a:ext uri="{FF2B5EF4-FFF2-40B4-BE49-F238E27FC236}">
                        <a16:creationId xmlns:a16="http://schemas.microsoft.com/office/drawing/2014/main" id="{314B63D2-3B6E-84D9-EF88-2BAEF678F1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96" y="1544"/>
                    <a:ext cx="194" cy="51"/>
                  </a:xfrm>
                  <a:custGeom>
                    <a:avLst/>
                    <a:gdLst>
                      <a:gd name="T0" fmla="*/ 4 w 194"/>
                      <a:gd name="T1" fmla="*/ 0 h 51"/>
                      <a:gd name="T2" fmla="*/ 193 w 194"/>
                      <a:gd name="T3" fmla="*/ 18 h 51"/>
                      <a:gd name="T4" fmla="*/ 194 w 194"/>
                      <a:gd name="T5" fmla="*/ 51 h 51"/>
                      <a:gd name="T6" fmla="*/ 0 w 194"/>
                      <a:gd name="T7" fmla="*/ 33 h 51"/>
                      <a:gd name="T8" fmla="*/ 4 w 194"/>
                      <a:gd name="T9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4" h="51">
                        <a:moveTo>
                          <a:pt x="4" y="0"/>
                        </a:moveTo>
                        <a:lnTo>
                          <a:pt x="193" y="18"/>
                        </a:lnTo>
                        <a:lnTo>
                          <a:pt x="194" y="51"/>
                        </a:lnTo>
                        <a:lnTo>
                          <a:pt x="0" y="33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8391" name="Freeform 23">
                    <a:extLst>
                      <a:ext uri="{FF2B5EF4-FFF2-40B4-BE49-F238E27FC236}">
                        <a16:creationId xmlns:a16="http://schemas.microsoft.com/office/drawing/2014/main" id="{B00B242E-9683-CC82-7BA6-A1B9989828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79" y="723"/>
                    <a:ext cx="848" cy="658"/>
                  </a:xfrm>
                  <a:custGeom>
                    <a:avLst/>
                    <a:gdLst>
                      <a:gd name="T0" fmla="*/ 47 w 848"/>
                      <a:gd name="T1" fmla="*/ 551 h 658"/>
                      <a:gd name="T2" fmla="*/ 28 w 848"/>
                      <a:gd name="T3" fmla="*/ 523 h 658"/>
                      <a:gd name="T4" fmla="*/ 20 w 848"/>
                      <a:gd name="T5" fmla="*/ 481 h 658"/>
                      <a:gd name="T6" fmla="*/ 31 w 848"/>
                      <a:gd name="T7" fmla="*/ 389 h 658"/>
                      <a:gd name="T8" fmla="*/ 54 w 848"/>
                      <a:gd name="T9" fmla="*/ 240 h 658"/>
                      <a:gd name="T10" fmla="*/ 76 w 848"/>
                      <a:gd name="T11" fmla="*/ 129 h 658"/>
                      <a:gd name="T12" fmla="*/ 94 w 848"/>
                      <a:gd name="T13" fmla="*/ 104 h 658"/>
                      <a:gd name="T14" fmla="*/ 123 w 848"/>
                      <a:gd name="T15" fmla="*/ 76 h 658"/>
                      <a:gd name="T16" fmla="*/ 189 w 848"/>
                      <a:gd name="T17" fmla="*/ 61 h 658"/>
                      <a:gd name="T18" fmla="*/ 300 w 848"/>
                      <a:gd name="T19" fmla="*/ 48 h 658"/>
                      <a:gd name="T20" fmla="*/ 392 w 848"/>
                      <a:gd name="T21" fmla="*/ 38 h 658"/>
                      <a:gd name="T22" fmla="*/ 434 w 848"/>
                      <a:gd name="T23" fmla="*/ 21 h 658"/>
                      <a:gd name="T24" fmla="*/ 506 w 848"/>
                      <a:gd name="T25" fmla="*/ 25 h 658"/>
                      <a:gd name="T26" fmla="*/ 628 w 848"/>
                      <a:gd name="T27" fmla="*/ 57 h 658"/>
                      <a:gd name="T28" fmla="*/ 731 w 848"/>
                      <a:gd name="T29" fmla="*/ 67 h 658"/>
                      <a:gd name="T30" fmla="*/ 776 w 848"/>
                      <a:gd name="T31" fmla="*/ 65 h 658"/>
                      <a:gd name="T32" fmla="*/ 811 w 848"/>
                      <a:gd name="T33" fmla="*/ 80 h 658"/>
                      <a:gd name="T34" fmla="*/ 825 w 848"/>
                      <a:gd name="T35" fmla="*/ 144 h 658"/>
                      <a:gd name="T36" fmla="*/ 823 w 848"/>
                      <a:gd name="T37" fmla="*/ 262 h 658"/>
                      <a:gd name="T38" fmla="*/ 823 w 848"/>
                      <a:gd name="T39" fmla="*/ 354 h 658"/>
                      <a:gd name="T40" fmla="*/ 810 w 848"/>
                      <a:gd name="T41" fmla="*/ 394 h 658"/>
                      <a:gd name="T42" fmla="*/ 766 w 848"/>
                      <a:gd name="T43" fmla="*/ 491 h 658"/>
                      <a:gd name="T44" fmla="*/ 714 w 848"/>
                      <a:gd name="T45" fmla="*/ 589 h 658"/>
                      <a:gd name="T46" fmla="*/ 683 w 848"/>
                      <a:gd name="T47" fmla="*/ 625 h 658"/>
                      <a:gd name="T48" fmla="*/ 665 w 848"/>
                      <a:gd name="T49" fmla="*/ 640 h 658"/>
                      <a:gd name="T50" fmla="*/ 686 w 848"/>
                      <a:gd name="T51" fmla="*/ 658 h 658"/>
                      <a:gd name="T52" fmla="*/ 719 w 848"/>
                      <a:gd name="T53" fmla="*/ 619 h 658"/>
                      <a:gd name="T54" fmla="*/ 769 w 848"/>
                      <a:gd name="T55" fmla="*/ 531 h 658"/>
                      <a:gd name="T56" fmla="*/ 815 w 848"/>
                      <a:gd name="T57" fmla="*/ 438 h 658"/>
                      <a:gd name="T58" fmla="*/ 831 w 848"/>
                      <a:gd name="T59" fmla="*/ 392 h 658"/>
                      <a:gd name="T60" fmla="*/ 841 w 848"/>
                      <a:gd name="T61" fmla="*/ 347 h 658"/>
                      <a:gd name="T62" fmla="*/ 844 w 848"/>
                      <a:gd name="T63" fmla="*/ 270 h 658"/>
                      <a:gd name="T64" fmla="*/ 848 w 848"/>
                      <a:gd name="T65" fmla="*/ 153 h 658"/>
                      <a:gd name="T66" fmla="*/ 836 w 848"/>
                      <a:gd name="T67" fmla="*/ 89 h 658"/>
                      <a:gd name="T68" fmla="*/ 819 w 848"/>
                      <a:gd name="T69" fmla="*/ 57 h 658"/>
                      <a:gd name="T70" fmla="*/ 787 w 848"/>
                      <a:gd name="T71" fmla="*/ 44 h 658"/>
                      <a:gd name="T72" fmla="*/ 744 w 848"/>
                      <a:gd name="T73" fmla="*/ 50 h 658"/>
                      <a:gd name="T74" fmla="*/ 679 w 848"/>
                      <a:gd name="T75" fmla="*/ 45 h 658"/>
                      <a:gd name="T76" fmla="*/ 599 w 848"/>
                      <a:gd name="T77" fmla="*/ 31 h 658"/>
                      <a:gd name="T78" fmla="*/ 516 w 848"/>
                      <a:gd name="T79" fmla="*/ 6 h 658"/>
                      <a:gd name="T80" fmla="*/ 460 w 848"/>
                      <a:gd name="T81" fmla="*/ 0 h 658"/>
                      <a:gd name="T82" fmla="*/ 430 w 848"/>
                      <a:gd name="T83" fmla="*/ 6 h 658"/>
                      <a:gd name="T84" fmla="*/ 360 w 848"/>
                      <a:gd name="T85" fmla="*/ 28 h 658"/>
                      <a:gd name="T86" fmla="*/ 235 w 848"/>
                      <a:gd name="T87" fmla="*/ 40 h 658"/>
                      <a:gd name="T88" fmla="*/ 112 w 848"/>
                      <a:gd name="T89" fmla="*/ 60 h 658"/>
                      <a:gd name="T90" fmla="*/ 72 w 848"/>
                      <a:gd name="T91" fmla="*/ 96 h 658"/>
                      <a:gd name="T92" fmla="*/ 44 w 848"/>
                      <a:gd name="T93" fmla="*/ 147 h 658"/>
                      <a:gd name="T94" fmla="*/ 24 w 848"/>
                      <a:gd name="T95" fmla="*/ 255 h 658"/>
                      <a:gd name="T96" fmla="*/ 13 w 848"/>
                      <a:gd name="T97" fmla="*/ 358 h 658"/>
                      <a:gd name="T98" fmla="*/ 0 w 848"/>
                      <a:gd name="T99" fmla="*/ 467 h 658"/>
                      <a:gd name="T100" fmla="*/ 10 w 848"/>
                      <a:gd name="T101" fmla="*/ 529 h 658"/>
                      <a:gd name="T102" fmla="*/ 24 w 848"/>
                      <a:gd name="T103" fmla="*/ 566 h 658"/>
                      <a:gd name="T104" fmla="*/ 55 w 848"/>
                      <a:gd name="T105" fmla="*/ 582 h 658"/>
                      <a:gd name="T106" fmla="*/ 73 w 848"/>
                      <a:gd name="T107" fmla="*/ 579 h 658"/>
                      <a:gd name="T108" fmla="*/ 47 w 848"/>
                      <a:gd name="T109" fmla="*/ 551 h 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48" h="658">
                        <a:moveTo>
                          <a:pt x="47" y="551"/>
                        </a:moveTo>
                        <a:lnTo>
                          <a:pt x="28" y="523"/>
                        </a:lnTo>
                        <a:lnTo>
                          <a:pt x="20" y="481"/>
                        </a:lnTo>
                        <a:lnTo>
                          <a:pt x="31" y="389"/>
                        </a:lnTo>
                        <a:lnTo>
                          <a:pt x="54" y="240"/>
                        </a:lnTo>
                        <a:lnTo>
                          <a:pt x="76" y="129"/>
                        </a:lnTo>
                        <a:lnTo>
                          <a:pt x="94" y="104"/>
                        </a:lnTo>
                        <a:lnTo>
                          <a:pt x="123" y="76"/>
                        </a:lnTo>
                        <a:lnTo>
                          <a:pt x="189" y="61"/>
                        </a:lnTo>
                        <a:lnTo>
                          <a:pt x="300" y="48"/>
                        </a:lnTo>
                        <a:lnTo>
                          <a:pt x="392" y="38"/>
                        </a:lnTo>
                        <a:lnTo>
                          <a:pt x="434" y="21"/>
                        </a:lnTo>
                        <a:lnTo>
                          <a:pt x="506" y="25"/>
                        </a:lnTo>
                        <a:lnTo>
                          <a:pt x="628" y="57"/>
                        </a:lnTo>
                        <a:lnTo>
                          <a:pt x="731" y="67"/>
                        </a:lnTo>
                        <a:lnTo>
                          <a:pt x="776" y="65"/>
                        </a:lnTo>
                        <a:lnTo>
                          <a:pt x="811" y="80"/>
                        </a:lnTo>
                        <a:lnTo>
                          <a:pt x="825" y="144"/>
                        </a:lnTo>
                        <a:lnTo>
                          <a:pt x="823" y="262"/>
                        </a:lnTo>
                        <a:lnTo>
                          <a:pt x="823" y="354"/>
                        </a:lnTo>
                        <a:lnTo>
                          <a:pt x="810" y="394"/>
                        </a:lnTo>
                        <a:lnTo>
                          <a:pt x="766" y="491"/>
                        </a:lnTo>
                        <a:lnTo>
                          <a:pt x="714" y="589"/>
                        </a:lnTo>
                        <a:lnTo>
                          <a:pt x="683" y="625"/>
                        </a:lnTo>
                        <a:lnTo>
                          <a:pt x="665" y="640"/>
                        </a:lnTo>
                        <a:lnTo>
                          <a:pt x="686" y="658"/>
                        </a:lnTo>
                        <a:lnTo>
                          <a:pt x="719" y="619"/>
                        </a:lnTo>
                        <a:lnTo>
                          <a:pt x="769" y="531"/>
                        </a:lnTo>
                        <a:lnTo>
                          <a:pt x="815" y="438"/>
                        </a:lnTo>
                        <a:lnTo>
                          <a:pt x="831" y="392"/>
                        </a:lnTo>
                        <a:lnTo>
                          <a:pt x="841" y="347"/>
                        </a:lnTo>
                        <a:lnTo>
                          <a:pt x="844" y="270"/>
                        </a:lnTo>
                        <a:lnTo>
                          <a:pt x="848" y="153"/>
                        </a:lnTo>
                        <a:lnTo>
                          <a:pt x="836" y="89"/>
                        </a:lnTo>
                        <a:lnTo>
                          <a:pt x="819" y="57"/>
                        </a:lnTo>
                        <a:lnTo>
                          <a:pt x="787" y="44"/>
                        </a:lnTo>
                        <a:lnTo>
                          <a:pt x="744" y="50"/>
                        </a:lnTo>
                        <a:lnTo>
                          <a:pt x="679" y="45"/>
                        </a:lnTo>
                        <a:lnTo>
                          <a:pt x="599" y="31"/>
                        </a:lnTo>
                        <a:lnTo>
                          <a:pt x="516" y="6"/>
                        </a:lnTo>
                        <a:lnTo>
                          <a:pt x="460" y="0"/>
                        </a:lnTo>
                        <a:lnTo>
                          <a:pt x="430" y="6"/>
                        </a:lnTo>
                        <a:lnTo>
                          <a:pt x="360" y="28"/>
                        </a:lnTo>
                        <a:lnTo>
                          <a:pt x="235" y="40"/>
                        </a:lnTo>
                        <a:lnTo>
                          <a:pt x="112" y="60"/>
                        </a:lnTo>
                        <a:lnTo>
                          <a:pt x="72" y="96"/>
                        </a:lnTo>
                        <a:lnTo>
                          <a:pt x="44" y="147"/>
                        </a:lnTo>
                        <a:lnTo>
                          <a:pt x="24" y="255"/>
                        </a:lnTo>
                        <a:lnTo>
                          <a:pt x="13" y="358"/>
                        </a:lnTo>
                        <a:lnTo>
                          <a:pt x="0" y="467"/>
                        </a:lnTo>
                        <a:lnTo>
                          <a:pt x="10" y="529"/>
                        </a:lnTo>
                        <a:lnTo>
                          <a:pt x="24" y="566"/>
                        </a:lnTo>
                        <a:lnTo>
                          <a:pt x="55" y="582"/>
                        </a:lnTo>
                        <a:lnTo>
                          <a:pt x="73" y="579"/>
                        </a:lnTo>
                        <a:lnTo>
                          <a:pt x="47" y="55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8392" name="Freeform 24">
                    <a:extLst>
                      <a:ext uri="{FF2B5EF4-FFF2-40B4-BE49-F238E27FC236}">
                        <a16:creationId xmlns:a16="http://schemas.microsoft.com/office/drawing/2014/main" id="{DAFE81EB-D2ED-1933-EA2F-DE007CBFB6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3" y="781"/>
                    <a:ext cx="778" cy="607"/>
                  </a:xfrm>
                  <a:custGeom>
                    <a:avLst/>
                    <a:gdLst>
                      <a:gd name="T0" fmla="*/ 0 w 778"/>
                      <a:gd name="T1" fmla="*/ 499 h 607"/>
                      <a:gd name="T2" fmla="*/ 115 w 778"/>
                      <a:gd name="T3" fmla="*/ 525 h 607"/>
                      <a:gd name="T4" fmla="*/ 276 w 778"/>
                      <a:gd name="T5" fmla="*/ 554 h 607"/>
                      <a:gd name="T6" fmla="*/ 407 w 778"/>
                      <a:gd name="T7" fmla="*/ 576 h 607"/>
                      <a:gd name="T8" fmla="*/ 526 w 778"/>
                      <a:gd name="T9" fmla="*/ 580 h 607"/>
                      <a:gd name="T10" fmla="*/ 604 w 778"/>
                      <a:gd name="T11" fmla="*/ 580 h 607"/>
                      <a:gd name="T12" fmla="*/ 627 w 778"/>
                      <a:gd name="T13" fmla="*/ 573 h 607"/>
                      <a:gd name="T14" fmla="*/ 637 w 778"/>
                      <a:gd name="T15" fmla="*/ 516 h 607"/>
                      <a:gd name="T16" fmla="*/ 633 w 778"/>
                      <a:gd name="T17" fmla="*/ 362 h 607"/>
                      <a:gd name="T18" fmla="*/ 628 w 778"/>
                      <a:gd name="T19" fmla="*/ 174 h 607"/>
                      <a:gd name="T20" fmla="*/ 622 w 778"/>
                      <a:gd name="T21" fmla="*/ 106 h 607"/>
                      <a:gd name="T22" fmla="*/ 610 w 778"/>
                      <a:gd name="T23" fmla="*/ 79 h 607"/>
                      <a:gd name="T24" fmla="*/ 405 w 778"/>
                      <a:gd name="T25" fmla="*/ 69 h 607"/>
                      <a:gd name="T26" fmla="*/ 209 w 778"/>
                      <a:gd name="T27" fmla="*/ 42 h 607"/>
                      <a:gd name="T28" fmla="*/ 101 w 778"/>
                      <a:gd name="T29" fmla="*/ 26 h 607"/>
                      <a:gd name="T30" fmla="*/ 63 w 778"/>
                      <a:gd name="T31" fmla="*/ 26 h 607"/>
                      <a:gd name="T32" fmla="*/ 87 w 778"/>
                      <a:gd name="T33" fmla="*/ 3 h 607"/>
                      <a:gd name="T34" fmla="*/ 133 w 778"/>
                      <a:gd name="T35" fmla="*/ 15 h 607"/>
                      <a:gd name="T36" fmla="*/ 268 w 778"/>
                      <a:gd name="T37" fmla="*/ 32 h 607"/>
                      <a:gd name="T38" fmla="*/ 396 w 778"/>
                      <a:gd name="T39" fmla="*/ 45 h 607"/>
                      <a:gd name="T40" fmla="*/ 511 w 778"/>
                      <a:gd name="T41" fmla="*/ 53 h 607"/>
                      <a:gd name="T42" fmla="*/ 619 w 778"/>
                      <a:gd name="T43" fmla="*/ 60 h 607"/>
                      <a:gd name="T44" fmla="*/ 709 w 778"/>
                      <a:gd name="T45" fmla="*/ 35 h 607"/>
                      <a:gd name="T46" fmla="*/ 763 w 778"/>
                      <a:gd name="T47" fmla="*/ 0 h 607"/>
                      <a:gd name="T48" fmla="*/ 778 w 778"/>
                      <a:gd name="T49" fmla="*/ 24 h 607"/>
                      <a:gd name="T50" fmla="*/ 730 w 778"/>
                      <a:gd name="T51" fmla="*/ 45 h 607"/>
                      <a:gd name="T52" fmla="*/ 660 w 778"/>
                      <a:gd name="T53" fmla="*/ 75 h 607"/>
                      <a:gd name="T54" fmla="*/ 638 w 778"/>
                      <a:gd name="T55" fmla="*/ 86 h 607"/>
                      <a:gd name="T56" fmla="*/ 645 w 778"/>
                      <a:gd name="T57" fmla="*/ 186 h 607"/>
                      <a:gd name="T58" fmla="*/ 649 w 778"/>
                      <a:gd name="T59" fmla="*/ 283 h 607"/>
                      <a:gd name="T60" fmla="*/ 651 w 778"/>
                      <a:gd name="T61" fmla="*/ 371 h 607"/>
                      <a:gd name="T62" fmla="*/ 652 w 778"/>
                      <a:gd name="T63" fmla="*/ 456 h 607"/>
                      <a:gd name="T64" fmla="*/ 655 w 778"/>
                      <a:gd name="T65" fmla="*/ 520 h 607"/>
                      <a:gd name="T66" fmla="*/ 654 w 778"/>
                      <a:gd name="T67" fmla="*/ 574 h 607"/>
                      <a:gd name="T68" fmla="*/ 640 w 778"/>
                      <a:gd name="T69" fmla="*/ 599 h 607"/>
                      <a:gd name="T70" fmla="*/ 547 w 778"/>
                      <a:gd name="T71" fmla="*/ 607 h 607"/>
                      <a:gd name="T72" fmla="*/ 389 w 778"/>
                      <a:gd name="T73" fmla="*/ 593 h 607"/>
                      <a:gd name="T74" fmla="*/ 227 w 778"/>
                      <a:gd name="T75" fmla="*/ 561 h 607"/>
                      <a:gd name="T76" fmla="*/ 108 w 778"/>
                      <a:gd name="T77" fmla="*/ 542 h 607"/>
                      <a:gd name="T78" fmla="*/ 9 w 778"/>
                      <a:gd name="T79" fmla="*/ 524 h 607"/>
                      <a:gd name="T80" fmla="*/ 0 w 778"/>
                      <a:gd name="T81" fmla="*/ 499 h 6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778" h="607">
                        <a:moveTo>
                          <a:pt x="0" y="499"/>
                        </a:moveTo>
                        <a:lnTo>
                          <a:pt x="115" y="525"/>
                        </a:lnTo>
                        <a:lnTo>
                          <a:pt x="276" y="554"/>
                        </a:lnTo>
                        <a:lnTo>
                          <a:pt x="407" y="576"/>
                        </a:lnTo>
                        <a:lnTo>
                          <a:pt x="526" y="580"/>
                        </a:lnTo>
                        <a:lnTo>
                          <a:pt x="604" y="580"/>
                        </a:lnTo>
                        <a:lnTo>
                          <a:pt x="627" y="573"/>
                        </a:lnTo>
                        <a:lnTo>
                          <a:pt x="637" y="516"/>
                        </a:lnTo>
                        <a:lnTo>
                          <a:pt x="633" y="362"/>
                        </a:lnTo>
                        <a:lnTo>
                          <a:pt x="628" y="174"/>
                        </a:lnTo>
                        <a:lnTo>
                          <a:pt x="622" y="106"/>
                        </a:lnTo>
                        <a:lnTo>
                          <a:pt x="610" y="79"/>
                        </a:lnTo>
                        <a:lnTo>
                          <a:pt x="405" y="69"/>
                        </a:lnTo>
                        <a:lnTo>
                          <a:pt x="209" y="42"/>
                        </a:lnTo>
                        <a:lnTo>
                          <a:pt x="101" y="26"/>
                        </a:lnTo>
                        <a:lnTo>
                          <a:pt x="63" y="26"/>
                        </a:lnTo>
                        <a:lnTo>
                          <a:pt x="87" y="3"/>
                        </a:lnTo>
                        <a:lnTo>
                          <a:pt x="133" y="15"/>
                        </a:lnTo>
                        <a:lnTo>
                          <a:pt x="268" y="32"/>
                        </a:lnTo>
                        <a:lnTo>
                          <a:pt x="396" y="45"/>
                        </a:lnTo>
                        <a:lnTo>
                          <a:pt x="511" y="53"/>
                        </a:lnTo>
                        <a:lnTo>
                          <a:pt x="619" y="60"/>
                        </a:lnTo>
                        <a:lnTo>
                          <a:pt x="709" y="35"/>
                        </a:lnTo>
                        <a:lnTo>
                          <a:pt x="763" y="0"/>
                        </a:lnTo>
                        <a:lnTo>
                          <a:pt x="778" y="24"/>
                        </a:lnTo>
                        <a:lnTo>
                          <a:pt x="730" y="45"/>
                        </a:lnTo>
                        <a:lnTo>
                          <a:pt x="660" y="75"/>
                        </a:lnTo>
                        <a:lnTo>
                          <a:pt x="638" y="86"/>
                        </a:lnTo>
                        <a:lnTo>
                          <a:pt x="645" y="186"/>
                        </a:lnTo>
                        <a:lnTo>
                          <a:pt x="649" y="283"/>
                        </a:lnTo>
                        <a:lnTo>
                          <a:pt x="651" y="371"/>
                        </a:lnTo>
                        <a:lnTo>
                          <a:pt x="652" y="456"/>
                        </a:lnTo>
                        <a:lnTo>
                          <a:pt x="655" y="520"/>
                        </a:lnTo>
                        <a:lnTo>
                          <a:pt x="654" y="574"/>
                        </a:lnTo>
                        <a:lnTo>
                          <a:pt x="640" y="599"/>
                        </a:lnTo>
                        <a:lnTo>
                          <a:pt x="547" y="607"/>
                        </a:lnTo>
                        <a:lnTo>
                          <a:pt x="389" y="593"/>
                        </a:lnTo>
                        <a:lnTo>
                          <a:pt x="227" y="561"/>
                        </a:lnTo>
                        <a:lnTo>
                          <a:pt x="108" y="542"/>
                        </a:lnTo>
                        <a:lnTo>
                          <a:pt x="9" y="524"/>
                        </a:lnTo>
                        <a:lnTo>
                          <a:pt x="0" y="49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8393" name="Freeform 25">
                    <a:extLst>
                      <a:ext uri="{FF2B5EF4-FFF2-40B4-BE49-F238E27FC236}">
                        <a16:creationId xmlns:a16="http://schemas.microsoft.com/office/drawing/2014/main" id="{51898A5D-C757-DAF7-8514-0636AD9306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58" y="858"/>
                    <a:ext cx="430" cy="466"/>
                  </a:xfrm>
                  <a:custGeom>
                    <a:avLst/>
                    <a:gdLst>
                      <a:gd name="T0" fmla="*/ 0 w 430"/>
                      <a:gd name="T1" fmla="*/ 0 h 466"/>
                      <a:gd name="T2" fmla="*/ 159 w 430"/>
                      <a:gd name="T3" fmla="*/ 19 h 466"/>
                      <a:gd name="T4" fmla="*/ 271 w 430"/>
                      <a:gd name="T5" fmla="*/ 32 h 466"/>
                      <a:gd name="T6" fmla="*/ 394 w 430"/>
                      <a:gd name="T7" fmla="*/ 54 h 466"/>
                      <a:gd name="T8" fmla="*/ 412 w 430"/>
                      <a:gd name="T9" fmla="*/ 70 h 466"/>
                      <a:gd name="T10" fmla="*/ 422 w 430"/>
                      <a:gd name="T11" fmla="*/ 95 h 466"/>
                      <a:gd name="T12" fmla="*/ 430 w 430"/>
                      <a:gd name="T13" fmla="*/ 213 h 466"/>
                      <a:gd name="T14" fmla="*/ 430 w 430"/>
                      <a:gd name="T15" fmla="*/ 346 h 466"/>
                      <a:gd name="T16" fmla="*/ 426 w 430"/>
                      <a:gd name="T17" fmla="*/ 438 h 466"/>
                      <a:gd name="T18" fmla="*/ 412 w 430"/>
                      <a:gd name="T19" fmla="*/ 464 h 466"/>
                      <a:gd name="T20" fmla="*/ 385 w 430"/>
                      <a:gd name="T21" fmla="*/ 466 h 466"/>
                      <a:gd name="T22" fmla="*/ 246 w 430"/>
                      <a:gd name="T23" fmla="*/ 428 h 466"/>
                      <a:gd name="T24" fmla="*/ 395 w 430"/>
                      <a:gd name="T25" fmla="*/ 440 h 466"/>
                      <a:gd name="T26" fmla="*/ 405 w 430"/>
                      <a:gd name="T27" fmla="*/ 435 h 466"/>
                      <a:gd name="T28" fmla="*/ 412 w 430"/>
                      <a:gd name="T29" fmla="*/ 373 h 466"/>
                      <a:gd name="T30" fmla="*/ 414 w 430"/>
                      <a:gd name="T31" fmla="*/ 285 h 466"/>
                      <a:gd name="T32" fmla="*/ 409 w 430"/>
                      <a:gd name="T33" fmla="*/ 165 h 466"/>
                      <a:gd name="T34" fmla="*/ 401 w 430"/>
                      <a:gd name="T35" fmla="*/ 88 h 466"/>
                      <a:gd name="T36" fmla="*/ 385 w 430"/>
                      <a:gd name="T37" fmla="*/ 73 h 466"/>
                      <a:gd name="T38" fmla="*/ 297 w 430"/>
                      <a:gd name="T39" fmla="*/ 56 h 466"/>
                      <a:gd name="T40" fmla="*/ 176 w 430"/>
                      <a:gd name="T41" fmla="*/ 41 h 466"/>
                      <a:gd name="T42" fmla="*/ 78 w 430"/>
                      <a:gd name="T43" fmla="*/ 22 h 466"/>
                      <a:gd name="T44" fmla="*/ 0 w 430"/>
                      <a:gd name="T45" fmla="*/ 0 h 4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430" h="466">
                        <a:moveTo>
                          <a:pt x="0" y="0"/>
                        </a:moveTo>
                        <a:lnTo>
                          <a:pt x="159" y="19"/>
                        </a:lnTo>
                        <a:lnTo>
                          <a:pt x="271" y="32"/>
                        </a:lnTo>
                        <a:lnTo>
                          <a:pt x="394" y="54"/>
                        </a:lnTo>
                        <a:lnTo>
                          <a:pt x="412" y="70"/>
                        </a:lnTo>
                        <a:lnTo>
                          <a:pt x="422" y="95"/>
                        </a:lnTo>
                        <a:lnTo>
                          <a:pt x="430" y="213"/>
                        </a:lnTo>
                        <a:lnTo>
                          <a:pt x="430" y="346"/>
                        </a:lnTo>
                        <a:lnTo>
                          <a:pt x="426" y="438"/>
                        </a:lnTo>
                        <a:lnTo>
                          <a:pt x="412" y="464"/>
                        </a:lnTo>
                        <a:lnTo>
                          <a:pt x="385" y="466"/>
                        </a:lnTo>
                        <a:lnTo>
                          <a:pt x="246" y="428"/>
                        </a:lnTo>
                        <a:lnTo>
                          <a:pt x="395" y="440"/>
                        </a:lnTo>
                        <a:lnTo>
                          <a:pt x="405" y="435"/>
                        </a:lnTo>
                        <a:lnTo>
                          <a:pt x="412" y="373"/>
                        </a:lnTo>
                        <a:lnTo>
                          <a:pt x="414" y="285"/>
                        </a:lnTo>
                        <a:lnTo>
                          <a:pt x="409" y="165"/>
                        </a:lnTo>
                        <a:lnTo>
                          <a:pt x="401" y="88"/>
                        </a:lnTo>
                        <a:lnTo>
                          <a:pt x="385" y="73"/>
                        </a:lnTo>
                        <a:lnTo>
                          <a:pt x="297" y="56"/>
                        </a:lnTo>
                        <a:lnTo>
                          <a:pt x="176" y="41"/>
                        </a:lnTo>
                        <a:lnTo>
                          <a:pt x="78" y="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8394" name="Freeform 26">
                    <a:extLst>
                      <a:ext uri="{FF2B5EF4-FFF2-40B4-BE49-F238E27FC236}">
                        <a16:creationId xmlns:a16="http://schemas.microsoft.com/office/drawing/2014/main" id="{1ECB6D15-653A-740E-4F60-4827902A96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4" y="853"/>
                    <a:ext cx="453" cy="464"/>
                  </a:xfrm>
                  <a:custGeom>
                    <a:avLst/>
                    <a:gdLst>
                      <a:gd name="T0" fmla="*/ 257 w 453"/>
                      <a:gd name="T1" fmla="*/ 27 h 464"/>
                      <a:gd name="T2" fmla="*/ 102 w 453"/>
                      <a:gd name="T3" fmla="*/ 2 h 464"/>
                      <a:gd name="T4" fmla="*/ 57 w 453"/>
                      <a:gd name="T5" fmla="*/ 0 h 464"/>
                      <a:gd name="T6" fmla="*/ 45 w 453"/>
                      <a:gd name="T7" fmla="*/ 17 h 464"/>
                      <a:gd name="T8" fmla="*/ 32 w 453"/>
                      <a:gd name="T9" fmla="*/ 50 h 464"/>
                      <a:gd name="T10" fmla="*/ 12 w 453"/>
                      <a:gd name="T11" fmla="*/ 141 h 464"/>
                      <a:gd name="T12" fmla="*/ 2 w 453"/>
                      <a:gd name="T13" fmla="*/ 232 h 464"/>
                      <a:gd name="T14" fmla="*/ 0 w 453"/>
                      <a:gd name="T15" fmla="*/ 325 h 464"/>
                      <a:gd name="T16" fmla="*/ 14 w 453"/>
                      <a:gd name="T17" fmla="*/ 362 h 464"/>
                      <a:gd name="T18" fmla="*/ 21 w 453"/>
                      <a:gd name="T19" fmla="*/ 374 h 464"/>
                      <a:gd name="T20" fmla="*/ 119 w 453"/>
                      <a:gd name="T21" fmla="*/ 400 h 464"/>
                      <a:gd name="T22" fmla="*/ 245 w 453"/>
                      <a:gd name="T23" fmla="*/ 425 h 464"/>
                      <a:gd name="T24" fmla="*/ 340 w 453"/>
                      <a:gd name="T25" fmla="*/ 441 h 464"/>
                      <a:gd name="T26" fmla="*/ 453 w 453"/>
                      <a:gd name="T27" fmla="*/ 464 h 464"/>
                      <a:gd name="T28" fmla="*/ 450 w 453"/>
                      <a:gd name="T29" fmla="*/ 449 h 464"/>
                      <a:gd name="T30" fmla="*/ 363 w 453"/>
                      <a:gd name="T31" fmla="*/ 429 h 464"/>
                      <a:gd name="T32" fmla="*/ 248 w 453"/>
                      <a:gd name="T33" fmla="*/ 403 h 464"/>
                      <a:gd name="T34" fmla="*/ 92 w 453"/>
                      <a:gd name="T35" fmla="*/ 375 h 464"/>
                      <a:gd name="T36" fmla="*/ 36 w 453"/>
                      <a:gd name="T37" fmla="*/ 349 h 464"/>
                      <a:gd name="T38" fmla="*/ 20 w 453"/>
                      <a:gd name="T39" fmla="*/ 333 h 464"/>
                      <a:gd name="T40" fmla="*/ 18 w 453"/>
                      <a:gd name="T41" fmla="*/ 305 h 464"/>
                      <a:gd name="T42" fmla="*/ 21 w 453"/>
                      <a:gd name="T43" fmla="*/ 228 h 464"/>
                      <a:gd name="T44" fmla="*/ 35 w 453"/>
                      <a:gd name="T45" fmla="*/ 135 h 464"/>
                      <a:gd name="T46" fmla="*/ 56 w 453"/>
                      <a:gd name="T47" fmla="*/ 43 h 464"/>
                      <a:gd name="T48" fmla="*/ 69 w 453"/>
                      <a:gd name="T49" fmla="*/ 22 h 464"/>
                      <a:gd name="T50" fmla="*/ 176 w 453"/>
                      <a:gd name="T51" fmla="*/ 24 h 464"/>
                      <a:gd name="T52" fmla="*/ 257 w 453"/>
                      <a:gd name="T53" fmla="*/ 27 h 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453" h="464">
                        <a:moveTo>
                          <a:pt x="257" y="27"/>
                        </a:moveTo>
                        <a:lnTo>
                          <a:pt x="102" y="2"/>
                        </a:lnTo>
                        <a:lnTo>
                          <a:pt x="57" y="0"/>
                        </a:lnTo>
                        <a:lnTo>
                          <a:pt x="45" y="17"/>
                        </a:lnTo>
                        <a:lnTo>
                          <a:pt x="32" y="50"/>
                        </a:lnTo>
                        <a:lnTo>
                          <a:pt x="12" y="141"/>
                        </a:lnTo>
                        <a:lnTo>
                          <a:pt x="2" y="232"/>
                        </a:lnTo>
                        <a:lnTo>
                          <a:pt x="0" y="325"/>
                        </a:lnTo>
                        <a:lnTo>
                          <a:pt x="14" y="362"/>
                        </a:lnTo>
                        <a:lnTo>
                          <a:pt x="21" y="374"/>
                        </a:lnTo>
                        <a:lnTo>
                          <a:pt x="119" y="400"/>
                        </a:lnTo>
                        <a:lnTo>
                          <a:pt x="245" y="425"/>
                        </a:lnTo>
                        <a:lnTo>
                          <a:pt x="340" y="441"/>
                        </a:lnTo>
                        <a:lnTo>
                          <a:pt x="453" y="464"/>
                        </a:lnTo>
                        <a:lnTo>
                          <a:pt x="450" y="449"/>
                        </a:lnTo>
                        <a:lnTo>
                          <a:pt x="363" y="429"/>
                        </a:lnTo>
                        <a:lnTo>
                          <a:pt x="248" y="403"/>
                        </a:lnTo>
                        <a:lnTo>
                          <a:pt x="92" y="375"/>
                        </a:lnTo>
                        <a:lnTo>
                          <a:pt x="36" y="349"/>
                        </a:lnTo>
                        <a:lnTo>
                          <a:pt x="20" y="333"/>
                        </a:lnTo>
                        <a:lnTo>
                          <a:pt x="18" y="305"/>
                        </a:lnTo>
                        <a:lnTo>
                          <a:pt x="21" y="228"/>
                        </a:lnTo>
                        <a:lnTo>
                          <a:pt x="35" y="135"/>
                        </a:lnTo>
                        <a:lnTo>
                          <a:pt x="56" y="43"/>
                        </a:lnTo>
                        <a:lnTo>
                          <a:pt x="69" y="22"/>
                        </a:lnTo>
                        <a:lnTo>
                          <a:pt x="176" y="24"/>
                        </a:lnTo>
                        <a:lnTo>
                          <a:pt x="257" y="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58395" name="Group 27">
              <a:extLst>
                <a:ext uri="{FF2B5EF4-FFF2-40B4-BE49-F238E27FC236}">
                  <a16:creationId xmlns:a16="http://schemas.microsoft.com/office/drawing/2014/main" id="{9B85CA0E-9954-FFD1-F8F6-3AD79009F3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2688"/>
              <a:ext cx="796" cy="654"/>
              <a:chOff x="2543" y="3163"/>
              <a:chExt cx="973" cy="799"/>
            </a:xfrm>
          </p:grpSpPr>
          <p:sp>
            <p:nvSpPr>
              <p:cNvPr id="58396" name="Freeform 28">
                <a:extLst>
                  <a:ext uri="{FF2B5EF4-FFF2-40B4-BE49-F238E27FC236}">
                    <a16:creationId xmlns:a16="http://schemas.microsoft.com/office/drawing/2014/main" id="{0912F908-D823-F49D-D0FC-2FD55B858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" y="3163"/>
                <a:ext cx="353" cy="287"/>
              </a:xfrm>
              <a:custGeom>
                <a:avLst/>
                <a:gdLst>
                  <a:gd name="T0" fmla="*/ 221 w 353"/>
                  <a:gd name="T1" fmla="*/ 76 h 287"/>
                  <a:gd name="T2" fmla="*/ 194 w 353"/>
                  <a:gd name="T3" fmla="*/ 41 h 287"/>
                  <a:gd name="T4" fmla="*/ 164 w 353"/>
                  <a:gd name="T5" fmla="*/ 18 h 287"/>
                  <a:gd name="T6" fmla="*/ 130 w 353"/>
                  <a:gd name="T7" fmla="*/ 5 h 287"/>
                  <a:gd name="T8" fmla="*/ 103 w 353"/>
                  <a:gd name="T9" fmla="*/ 0 h 287"/>
                  <a:gd name="T10" fmla="*/ 67 w 353"/>
                  <a:gd name="T11" fmla="*/ 8 h 287"/>
                  <a:gd name="T12" fmla="*/ 39 w 353"/>
                  <a:gd name="T13" fmla="*/ 23 h 287"/>
                  <a:gd name="T14" fmla="*/ 17 w 353"/>
                  <a:gd name="T15" fmla="*/ 44 h 287"/>
                  <a:gd name="T16" fmla="*/ 5 w 353"/>
                  <a:gd name="T17" fmla="*/ 78 h 287"/>
                  <a:gd name="T18" fmla="*/ 0 w 353"/>
                  <a:gd name="T19" fmla="*/ 113 h 287"/>
                  <a:gd name="T20" fmla="*/ 8 w 353"/>
                  <a:gd name="T21" fmla="*/ 150 h 287"/>
                  <a:gd name="T22" fmla="*/ 18 w 353"/>
                  <a:gd name="T23" fmla="*/ 195 h 287"/>
                  <a:gd name="T24" fmla="*/ 44 w 353"/>
                  <a:gd name="T25" fmla="*/ 235 h 287"/>
                  <a:gd name="T26" fmla="*/ 68 w 353"/>
                  <a:gd name="T27" fmla="*/ 260 h 287"/>
                  <a:gd name="T28" fmla="*/ 103 w 353"/>
                  <a:gd name="T29" fmla="*/ 278 h 287"/>
                  <a:gd name="T30" fmla="*/ 135 w 353"/>
                  <a:gd name="T31" fmla="*/ 287 h 287"/>
                  <a:gd name="T32" fmla="*/ 171 w 353"/>
                  <a:gd name="T33" fmla="*/ 287 h 287"/>
                  <a:gd name="T34" fmla="*/ 200 w 353"/>
                  <a:gd name="T35" fmla="*/ 273 h 287"/>
                  <a:gd name="T36" fmla="*/ 221 w 353"/>
                  <a:gd name="T37" fmla="*/ 255 h 287"/>
                  <a:gd name="T38" fmla="*/ 236 w 353"/>
                  <a:gd name="T39" fmla="*/ 226 h 287"/>
                  <a:gd name="T40" fmla="*/ 241 w 353"/>
                  <a:gd name="T41" fmla="*/ 205 h 287"/>
                  <a:gd name="T42" fmla="*/ 244 w 353"/>
                  <a:gd name="T43" fmla="*/ 173 h 287"/>
                  <a:gd name="T44" fmla="*/ 236 w 353"/>
                  <a:gd name="T45" fmla="*/ 140 h 287"/>
                  <a:gd name="T46" fmla="*/ 232 w 353"/>
                  <a:gd name="T47" fmla="*/ 108 h 287"/>
                  <a:gd name="T48" fmla="*/ 280 w 353"/>
                  <a:gd name="T49" fmla="*/ 81 h 287"/>
                  <a:gd name="T50" fmla="*/ 330 w 353"/>
                  <a:gd name="T51" fmla="*/ 63 h 287"/>
                  <a:gd name="T52" fmla="*/ 348 w 353"/>
                  <a:gd name="T53" fmla="*/ 49 h 287"/>
                  <a:gd name="T54" fmla="*/ 353 w 353"/>
                  <a:gd name="T55" fmla="*/ 27 h 287"/>
                  <a:gd name="T56" fmla="*/ 341 w 353"/>
                  <a:gd name="T57" fmla="*/ 17 h 287"/>
                  <a:gd name="T58" fmla="*/ 321 w 353"/>
                  <a:gd name="T59" fmla="*/ 9 h 287"/>
                  <a:gd name="T60" fmla="*/ 295 w 353"/>
                  <a:gd name="T61" fmla="*/ 21 h 287"/>
                  <a:gd name="T62" fmla="*/ 268 w 353"/>
                  <a:gd name="T63" fmla="*/ 53 h 287"/>
                  <a:gd name="T64" fmla="*/ 221 w 353"/>
                  <a:gd name="T65" fmla="*/ 76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3" h="287">
                    <a:moveTo>
                      <a:pt x="221" y="76"/>
                    </a:moveTo>
                    <a:lnTo>
                      <a:pt x="194" y="41"/>
                    </a:lnTo>
                    <a:lnTo>
                      <a:pt x="164" y="18"/>
                    </a:lnTo>
                    <a:lnTo>
                      <a:pt x="130" y="5"/>
                    </a:lnTo>
                    <a:lnTo>
                      <a:pt x="103" y="0"/>
                    </a:lnTo>
                    <a:lnTo>
                      <a:pt x="67" y="8"/>
                    </a:lnTo>
                    <a:lnTo>
                      <a:pt x="39" y="23"/>
                    </a:lnTo>
                    <a:lnTo>
                      <a:pt x="17" y="44"/>
                    </a:lnTo>
                    <a:lnTo>
                      <a:pt x="5" y="78"/>
                    </a:lnTo>
                    <a:lnTo>
                      <a:pt x="0" y="113"/>
                    </a:lnTo>
                    <a:lnTo>
                      <a:pt x="8" y="150"/>
                    </a:lnTo>
                    <a:lnTo>
                      <a:pt x="18" y="195"/>
                    </a:lnTo>
                    <a:lnTo>
                      <a:pt x="44" y="235"/>
                    </a:lnTo>
                    <a:lnTo>
                      <a:pt x="68" y="260"/>
                    </a:lnTo>
                    <a:lnTo>
                      <a:pt x="103" y="278"/>
                    </a:lnTo>
                    <a:lnTo>
                      <a:pt x="135" y="287"/>
                    </a:lnTo>
                    <a:lnTo>
                      <a:pt x="171" y="287"/>
                    </a:lnTo>
                    <a:lnTo>
                      <a:pt x="200" y="273"/>
                    </a:lnTo>
                    <a:lnTo>
                      <a:pt x="221" y="255"/>
                    </a:lnTo>
                    <a:lnTo>
                      <a:pt x="236" y="226"/>
                    </a:lnTo>
                    <a:lnTo>
                      <a:pt x="241" y="205"/>
                    </a:lnTo>
                    <a:lnTo>
                      <a:pt x="244" y="173"/>
                    </a:lnTo>
                    <a:lnTo>
                      <a:pt x="236" y="140"/>
                    </a:lnTo>
                    <a:lnTo>
                      <a:pt x="232" y="108"/>
                    </a:lnTo>
                    <a:lnTo>
                      <a:pt x="280" y="81"/>
                    </a:lnTo>
                    <a:lnTo>
                      <a:pt x="330" y="63"/>
                    </a:lnTo>
                    <a:lnTo>
                      <a:pt x="348" y="49"/>
                    </a:lnTo>
                    <a:lnTo>
                      <a:pt x="353" y="27"/>
                    </a:lnTo>
                    <a:lnTo>
                      <a:pt x="341" y="17"/>
                    </a:lnTo>
                    <a:lnTo>
                      <a:pt x="321" y="9"/>
                    </a:lnTo>
                    <a:lnTo>
                      <a:pt x="295" y="21"/>
                    </a:lnTo>
                    <a:lnTo>
                      <a:pt x="268" y="53"/>
                    </a:lnTo>
                    <a:lnTo>
                      <a:pt x="221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97" name="Freeform 29">
                <a:extLst>
                  <a:ext uri="{FF2B5EF4-FFF2-40B4-BE49-F238E27FC236}">
                    <a16:creationId xmlns:a16="http://schemas.microsoft.com/office/drawing/2014/main" id="{4510DBE3-DF30-ACF7-F9D5-1C23D2ED7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3451"/>
                <a:ext cx="297" cy="493"/>
              </a:xfrm>
              <a:custGeom>
                <a:avLst/>
                <a:gdLst>
                  <a:gd name="T0" fmla="*/ 40 w 297"/>
                  <a:gd name="T1" fmla="*/ 170 h 493"/>
                  <a:gd name="T2" fmla="*/ 14 w 297"/>
                  <a:gd name="T3" fmla="*/ 143 h 493"/>
                  <a:gd name="T4" fmla="*/ 3 w 297"/>
                  <a:gd name="T5" fmla="*/ 112 h 493"/>
                  <a:gd name="T6" fmla="*/ 0 w 297"/>
                  <a:gd name="T7" fmla="*/ 86 h 493"/>
                  <a:gd name="T8" fmla="*/ 9 w 297"/>
                  <a:gd name="T9" fmla="*/ 62 h 493"/>
                  <a:gd name="T10" fmla="*/ 21 w 297"/>
                  <a:gd name="T11" fmla="*/ 39 h 493"/>
                  <a:gd name="T12" fmla="*/ 49 w 297"/>
                  <a:gd name="T13" fmla="*/ 21 h 493"/>
                  <a:gd name="T14" fmla="*/ 78 w 297"/>
                  <a:gd name="T15" fmla="*/ 3 h 493"/>
                  <a:gd name="T16" fmla="*/ 122 w 297"/>
                  <a:gd name="T17" fmla="*/ 0 h 493"/>
                  <a:gd name="T18" fmla="*/ 149 w 297"/>
                  <a:gd name="T19" fmla="*/ 8 h 493"/>
                  <a:gd name="T20" fmla="*/ 169 w 297"/>
                  <a:gd name="T21" fmla="*/ 21 h 493"/>
                  <a:gd name="T22" fmla="*/ 201 w 297"/>
                  <a:gd name="T23" fmla="*/ 48 h 493"/>
                  <a:gd name="T24" fmla="*/ 224 w 297"/>
                  <a:gd name="T25" fmla="*/ 90 h 493"/>
                  <a:gd name="T26" fmla="*/ 245 w 297"/>
                  <a:gd name="T27" fmla="*/ 130 h 493"/>
                  <a:gd name="T28" fmla="*/ 263 w 297"/>
                  <a:gd name="T29" fmla="*/ 198 h 493"/>
                  <a:gd name="T30" fmla="*/ 274 w 297"/>
                  <a:gd name="T31" fmla="*/ 249 h 493"/>
                  <a:gd name="T32" fmla="*/ 282 w 297"/>
                  <a:gd name="T33" fmla="*/ 311 h 493"/>
                  <a:gd name="T34" fmla="*/ 288 w 297"/>
                  <a:gd name="T35" fmla="*/ 360 h 493"/>
                  <a:gd name="T36" fmla="*/ 297 w 297"/>
                  <a:gd name="T37" fmla="*/ 398 h 493"/>
                  <a:gd name="T38" fmla="*/ 297 w 297"/>
                  <a:gd name="T39" fmla="*/ 433 h 493"/>
                  <a:gd name="T40" fmla="*/ 288 w 297"/>
                  <a:gd name="T41" fmla="*/ 461 h 493"/>
                  <a:gd name="T42" fmla="*/ 274 w 297"/>
                  <a:gd name="T43" fmla="*/ 479 h 493"/>
                  <a:gd name="T44" fmla="*/ 251 w 297"/>
                  <a:gd name="T45" fmla="*/ 488 h 493"/>
                  <a:gd name="T46" fmla="*/ 222 w 297"/>
                  <a:gd name="T47" fmla="*/ 493 h 493"/>
                  <a:gd name="T48" fmla="*/ 90 w 297"/>
                  <a:gd name="T49" fmla="*/ 487 h 493"/>
                  <a:gd name="T50" fmla="*/ 62 w 297"/>
                  <a:gd name="T51" fmla="*/ 470 h 493"/>
                  <a:gd name="T52" fmla="*/ 44 w 297"/>
                  <a:gd name="T53" fmla="*/ 430 h 493"/>
                  <a:gd name="T54" fmla="*/ 37 w 297"/>
                  <a:gd name="T55" fmla="*/ 392 h 493"/>
                  <a:gd name="T56" fmla="*/ 40 w 297"/>
                  <a:gd name="T57" fmla="*/ 339 h 493"/>
                  <a:gd name="T58" fmla="*/ 53 w 297"/>
                  <a:gd name="T59" fmla="*/ 303 h 493"/>
                  <a:gd name="T60" fmla="*/ 73 w 297"/>
                  <a:gd name="T61" fmla="*/ 280 h 493"/>
                  <a:gd name="T62" fmla="*/ 78 w 297"/>
                  <a:gd name="T63" fmla="*/ 262 h 493"/>
                  <a:gd name="T64" fmla="*/ 73 w 297"/>
                  <a:gd name="T65" fmla="*/ 244 h 493"/>
                  <a:gd name="T66" fmla="*/ 64 w 297"/>
                  <a:gd name="T67" fmla="*/ 217 h 493"/>
                  <a:gd name="T68" fmla="*/ 49 w 297"/>
                  <a:gd name="T69" fmla="*/ 193 h 493"/>
                  <a:gd name="T70" fmla="*/ 40 w 297"/>
                  <a:gd name="T71" fmla="*/ 17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7" h="493">
                    <a:moveTo>
                      <a:pt x="40" y="170"/>
                    </a:moveTo>
                    <a:lnTo>
                      <a:pt x="14" y="143"/>
                    </a:lnTo>
                    <a:lnTo>
                      <a:pt x="3" y="112"/>
                    </a:lnTo>
                    <a:lnTo>
                      <a:pt x="0" y="86"/>
                    </a:lnTo>
                    <a:lnTo>
                      <a:pt x="9" y="62"/>
                    </a:lnTo>
                    <a:lnTo>
                      <a:pt x="21" y="39"/>
                    </a:lnTo>
                    <a:lnTo>
                      <a:pt x="49" y="21"/>
                    </a:lnTo>
                    <a:lnTo>
                      <a:pt x="78" y="3"/>
                    </a:lnTo>
                    <a:lnTo>
                      <a:pt x="122" y="0"/>
                    </a:lnTo>
                    <a:lnTo>
                      <a:pt x="149" y="8"/>
                    </a:lnTo>
                    <a:lnTo>
                      <a:pt x="169" y="21"/>
                    </a:lnTo>
                    <a:lnTo>
                      <a:pt x="201" y="48"/>
                    </a:lnTo>
                    <a:lnTo>
                      <a:pt x="224" y="90"/>
                    </a:lnTo>
                    <a:lnTo>
                      <a:pt x="245" y="130"/>
                    </a:lnTo>
                    <a:lnTo>
                      <a:pt x="263" y="198"/>
                    </a:lnTo>
                    <a:lnTo>
                      <a:pt x="274" y="249"/>
                    </a:lnTo>
                    <a:lnTo>
                      <a:pt x="282" y="311"/>
                    </a:lnTo>
                    <a:lnTo>
                      <a:pt x="288" y="360"/>
                    </a:lnTo>
                    <a:lnTo>
                      <a:pt x="297" y="398"/>
                    </a:lnTo>
                    <a:lnTo>
                      <a:pt x="297" y="433"/>
                    </a:lnTo>
                    <a:lnTo>
                      <a:pt x="288" y="461"/>
                    </a:lnTo>
                    <a:lnTo>
                      <a:pt x="274" y="479"/>
                    </a:lnTo>
                    <a:lnTo>
                      <a:pt x="251" y="488"/>
                    </a:lnTo>
                    <a:lnTo>
                      <a:pt x="222" y="493"/>
                    </a:lnTo>
                    <a:lnTo>
                      <a:pt x="90" y="487"/>
                    </a:lnTo>
                    <a:lnTo>
                      <a:pt x="62" y="470"/>
                    </a:lnTo>
                    <a:lnTo>
                      <a:pt x="44" y="430"/>
                    </a:lnTo>
                    <a:lnTo>
                      <a:pt x="37" y="392"/>
                    </a:lnTo>
                    <a:lnTo>
                      <a:pt x="40" y="339"/>
                    </a:lnTo>
                    <a:lnTo>
                      <a:pt x="53" y="303"/>
                    </a:lnTo>
                    <a:lnTo>
                      <a:pt x="73" y="280"/>
                    </a:lnTo>
                    <a:lnTo>
                      <a:pt x="78" y="262"/>
                    </a:lnTo>
                    <a:lnTo>
                      <a:pt x="73" y="244"/>
                    </a:lnTo>
                    <a:lnTo>
                      <a:pt x="64" y="217"/>
                    </a:lnTo>
                    <a:lnTo>
                      <a:pt x="49" y="193"/>
                    </a:lnTo>
                    <a:lnTo>
                      <a:pt x="40" y="1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98" name="Freeform 30">
                <a:extLst>
                  <a:ext uri="{FF2B5EF4-FFF2-40B4-BE49-F238E27FC236}">
                    <a16:creationId xmlns:a16="http://schemas.microsoft.com/office/drawing/2014/main" id="{751E4740-5C38-72AA-2589-7515683E3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3494"/>
                <a:ext cx="250" cy="455"/>
              </a:xfrm>
              <a:custGeom>
                <a:avLst/>
                <a:gdLst>
                  <a:gd name="T0" fmla="*/ 153 w 250"/>
                  <a:gd name="T1" fmla="*/ 74 h 455"/>
                  <a:gd name="T2" fmla="*/ 186 w 250"/>
                  <a:gd name="T3" fmla="*/ 24 h 455"/>
                  <a:gd name="T4" fmla="*/ 209 w 250"/>
                  <a:gd name="T5" fmla="*/ 5 h 455"/>
                  <a:gd name="T6" fmla="*/ 235 w 250"/>
                  <a:gd name="T7" fmla="*/ 0 h 455"/>
                  <a:gd name="T8" fmla="*/ 250 w 250"/>
                  <a:gd name="T9" fmla="*/ 45 h 455"/>
                  <a:gd name="T10" fmla="*/ 227 w 250"/>
                  <a:gd name="T11" fmla="*/ 83 h 455"/>
                  <a:gd name="T12" fmla="*/ 209 w 250"/>
                  <a:gd name="T13" fmla="*/ 97 h 455"/>
                  <a:gd name="T14" fmla="*/ 175 w 250"/>
                  <a:gd name="T15" fmla="*/ 132 h 455"/>
                  <a:gd name="T16" fmla="*/ 144 w 250"/>
                  <a:gd name="T17" fmla="*/ 187 h 455"/>
                  <a:gd name="T18" fmla="*/ 129 w 250"/>
                  <a:gd name="T19" fmla="*/ 254 h 455"/>
                  <a:gd name="T20" fmla="*/ 124 w 250"/>
                  <a:gd name="T21" fmla="*/ 314 h 455"/>
                  <a:gd name="T22" fmla="*/ 121 w 250"/>
                  <a:gd name="T23" fmla="*/ 369 h 455"/>
                  <a:gd name="T24" fmla="*/ 124 w 250"/>
                  <a:gd name="T25" fmla="*/ 408 h 455"/>
                  <a:gd name="T26" fmla="*/ 135 w 250"/>
                  <a:gd name="T27" fmla="*/ 408 h 455"/>
                  <a:gd name="T28" fmla="*/ 161 w 250"/>
                  <a:gd name="T29" fmla="*/ 387 h 455"/>
                  <a:gd name="T30" fmla="*/ 193 w 250"/>
                  <a:gd name="T31" fmla="*/ 399 h 455"/>
                  <a:gd name="T32" fmla="*/ 172 w 250"/>
                  <a:gd name="T33" fmla="*/ 419 h 455"/>
                  <a:gd name="T34" fmla="*/ 130 w 250"/>
                  <a:gd name="T35" fmla="*/ 437 h 455"/>
                  <a:gd name="T36" fmla="*/ 117 w 250"/>
                  <a:gd name="T37" fmla="*/ 453 h 455"/>
                  <a:gd name="T38" fmla="*/ 80 w 250"/>
                  <a:gd name="T39" fmla="*/ 455 h 455"/>
                  <a:gd name="T40" fmla="*/ 46 w 250"/>
                  <a:gd name="T41" fmla="*/ 440 h 455"/>
                  <a:gd name="T42" fmla="*/ 0 w 250"/>
                  <a:gd name="T43" fmla="*/ 419 h 455"/>
                  <a:gd name="T44" fmla="*/ 5 w 250"/>
                  <a:gd name="T45" fmla="*/ 392 h 455"/>
                  <a:gd name="T46" fmla="*/ 20 w 250"/>
                  <a:gd name="T47" fmla="*/ 387 h 455"/>
                  <a:gd name="T48" fmla="*/ 57 w 250"/>
                  <a:gd name="T49" fmla="*/ 413 h 455"/>
                  <a:gd name="T50" fmla="*/ 37 w 250"/>
                  <a:gd name="T51" fmla="*/ 372 h 455"/>
                  <a:gd name="T52" fmla="*/ 48 w 250"/>
                  <a:gd name="T53" fmla="*/ 364 h 455"/>
                  <a:gd name="T54" fmla="*/ 66 w 250"/>
                  <a:gd name="T55" fmla="*/ 369 h 455"/>
                  <a:gd name="T56" fmla="*/ 87 w 250"/>
                  <a:gd name="T57" fmla="*/ 399 h 455"/>
                  <a:gd name="T58" fmla="*/ 87 w 250"/>
                  <a:gd name="T59" fmla="*/ 333 h 455"/>
                  <a:gd name="T60" fmla="*/ 87 w 250"/>
                  <a:gd name="T61" fmla="*/ 263 h 455"/>
                  <a:gd name="T62" fmla="*/ 97 w 250"/>
                  <a:gd name="T63" fmla="*/ 200 h 455"/>
                  <a:gd name="T64" fmla="*/ 115 w 250"/>
                  <a:gd name="T65" fmla="*/ 147 h 455"/>
                  <a:gd name="T66" fmla="*/ 133 w 250"/>
                  <a:gd name="T67" fmla="*/ 100 h 455"/>
                  <a:gd name="T68" fmla="*/ 153 w 250"/>
                  <a:gd name="T69" fmla="*/ 74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455">
                    <a:moveTo>
                      <a:pt x="153" y="74"/>
                    </a:moveTo>
                    <a:lnTo>
                      <a:pt x="186" y="24"/>
                    </a:lnTo>
                    <a:lnTo>
                      <a:pt x="209" y="5"/>
                    </a:lnTo>
                    <a:lnTo>
                      <a:pt x="235" y="0"/>
                    </a:lnTo>
                    <a:lnTo>
                      <a:pt x="250" y="45"/>
                    </a:lnTo>
                    <a:lnTo>
                      <a:pt x="227" y="83"/>
                    </a:lnTo>
                    <a:lnTo>
                      <a:pt x="209" y="97"/>
                    </a:lnTo>
                    <a:lnTo>
                      <a:pt x="175" y="132"/>
                    </a:lnTo>
                    <a:lnTo>
                      <a:pt x="144" y="187"/>
                    </a:lnTo>
                    <a:lnTo>
                      <a:pt x="129" y="254"/>
                    </a:lnTo>
                    <a:lnTo>
                      <a:pt x="124" y="314"/>
                    </a:lnTo>
                    <a:lnTo>
                      <a:pt x="121" y="369"/>
                    </a:lnTo>
                    <a:lnTo>
                      <a:pt x="124" y="408"/>
                    </a:lnTo>
                    <a:lnTo>
                      <a:pt x="135" y="408"/>
                    </a:lnTo>
                    <a:lnTo>
                      <a:pt x="161" y="387"/>
                    </a:lnTo>
                    <a:lnTo>
                      <a:pt x="193" y="399"/>
                    </a:lnTo>
                    <a:lnTo>
                      <a:pt x="172" y="419"/>
                    </a:lnTo>
                    <a:lnTo>
                      <a:pt x="130" y="437"/>
                    </a:lnTo>
                    <a:lnTo>
                      <a:pt x="117" y="453"/>
                    </a:lnTo>
                    <a:lnTo>
                      <a:pt x="80" y="455"/>
                    </a:lnTo>
                    <a:lnTo>
                      <a:pt x="46" y="440"/>
                    </a:lnTo>
                    <a:lnTo>
                      <a:pt x="0" y="419"/>
                    </a:lnTo>
                    <a:lnTo>
                      <a:pt x="5" y="392"/>
                    </a:lnTo>
                    <a:lnTo>
                      <a:pt x="20" y="387"/>
                    </a:lnTo>
                    <a:lnTo>
                      <a:pt x="57" y="413"/>
                    </a:lnTo>
                    <a:lnTo>
                      <a:pt x="37" y="372"/>
                    </a:lnTo>
                    <a:lnTo>
                      <a:pt x="48" y="364"/>
                    </a:lnTo>
                    <a:lnTo>
                      <a:pt x="66" y="369"/>
                    </a:lnTo>
                    <a:lnTo>
                      <a:pt x="87" y="399"/>
                    </a:lnTo>
                    <a:lnTo>
                      <a:pt x="87" y="333"/>
                    </a:lnTo>
                    <a:lnTo>
                      <a:pt x="87" y="263"/>
                    </a:lnTo>
                    <a:lnTo>
                      <a:pt x="97" y="200"/>
                    </a:lnTo>
                    <a:lnTo>
                      <a:pt x="115" y="147"/>
                    </a:lnTo>
                    <a:lnTo>
                      <a:pt x="133" y="100"/>
                    </a:lnTo>
                    <a:lnTo>
                      <a:pt x="153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399" name="Freeform 31">
                <a:extLst>
                  <a:ext uri="{FF2B5EF4-FFF2-40B4-BE49-F238E27FC236}">
                    <a16:creationId xmlns:a16="http://schemas.microsoft.com/office/drawing/2014/main" id="{A4BA01D5-9B5B-B845-579A-C86C14259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3469"/>
                <a:ext cx="457" cy="493"/>
              </a:xfrm>
              <a:custGeom>
                <a:avLst/>
                <a:gdLst>
                  <a:gd name="T0" fmla="*/ 53 w 457"/>
                  <a:gd name="T1" fmla="*/ 3 h 493"/>
                  <a:gd name="T2" fmla="*/ 80 w 457"/>
                  <a:gd name="T3" fmla="*/ 5 h 493"/>
                  <a:gd name="T4" fmla="*/ 118 w 457"/>
                  <a:gd name="T5" fmla="*/ 23 h 493"/>
                  <a:gd name="T6" fmla="*/ 161 w 457"/>
                  <a:gd name="T7" fmla="*/ 62 h 493"/>
                  <a:gd name="T8" fmla="*/ 208 w 457"/>
                  <a:gd name="T9" fmla="*/ 116 h 493"/>
                  <a:gd name="T10" fmla="*/ 261 w 457"/>
                  <a:gd name="T11" fmla="*/ 190 h 493"/>
                  <a:gd name="T12" fmla="*/ 302 w 457"/>
                  <a:gd name="T13" fmla="*/ 271 h 493"/>
                  <a:gd name="T14" fmla="*/ 324 w 457"/>
                  <a:gd name="T15" fmla="*/ 365 h 493"/>
                  <a:gd name="T16" fmla="*/ 347 w 457"/>
                  <a:gd name="T17" fmla="*/ 421 h 493"/>
                  <a:gd name="T18" fmla="*/ 360 w 457"/>
                  <a:gd name="T19" fmla="*/ 452 h 493"/>
                  <a:gd name="T20" fmla="*/ 388 w 457"/>
                  <a:gd name="T21" fmla="*/ 460 h 493"/>
                  <a:gd name="T22" fmla="*/ 428 w 457"/>
                  <a:gd name="T23" fmla="*/ 460 h 493"/>
                  <a:gd name="T24" fmla="*/ 448 w 457"/>
                  <a:gd name="T25" fmla="*/ 461 h 493"/>
                  <a:gd name="T26" fmla="*/ 457 w 457"/>
                  <a:gd name="T27" fmla="*/ 484 h 493"/>
                  <a:gd name="T28" fmla="*/ 430 w 457"/>
                  <a:gd name="T29" fmla="*/ 491 h 493"/>
                  <a:gd name="T30" fmla="*/ 392 w 457"/>
                  <a:gd name="T31" fmla="*/ 488 h 493"/>
                  <a:gd name="T32" fmla="*/ 356 w 457"/>
                  <a:gd name="T33" fmla="*/ 484 h 493"/>
                  <a:gd name="T34" fmla="*/ 333 w 457"/>
                  <a:gd name="T35" fmla="*/ 464 h 493"/>
                  <a:gd name="T36" fmla="*/ 315 w 457"/>
                  <a:gd name="T37" fmla="*/ 470 h 493"/>
                  <a:gd name="T38" fmla="*/ 308 w 457"/>
                  <a:gd name="T39" fmla="*/ 488 h 493"/>
                  <a:gd name="T40" fmla="*/ 284 w 457"/>
                  <a:gd name="T41" fmla="*/ 493 h 493"/>
                  <a:gd name="T42" fmla="*/ 271 w 457"/>
                  <a:gd name="T43" fmla="*/ 482 h 493"/>
                  <a:gd name="T44" fmla="*/ 279 w 457"/>
                  <a:gd name="T45" fmla="*/ 460 h 493"/>
                  <a:gd name="T46" fmla="*/ 303 w 457"/>
                  <a:gd name="T47" fmla="*/ 433 h 493"/>
                  <a:gd name="T48" fmla="*/ 306 w 457"/>
                  <a:gd name="T49" fmla="*/ 398 h 493"/>
                  <a:gd name="T50" fmla="*/ 294 w 457"/>
                  <a:gd name="T51" fmla="*/ 362 h 493"/>
                  <a:gd name="T52" fmla="*/ 270 w 457"/>
                  <a:gd name="T53" fmla="*/ 294 h 493"/>
                  <a:gd name="T54" fmla="*/ 238 w 457"/>
                  <a:gd name="T55" fmla="*/ 244 h 493"/>
                  <a:gd name="T56" fmla="*/ 207 w 457"/>
                  <a:gd name="T57" fmla="*/ 193 h 493"/>
                  <a:gd name="T58" fmla="*/ 175 w 457"/>
                  <a:gd name="T59" fmla="*/ 154 h 493"/>
                  <a:gd name="T60" fmla="*/ 130 w 457"/>
                  <a:gd name="T61" fmla="*/ 112 h 493"/>
                  <a:gd name="T62" fmla="*/ 80 w 457"/>
                  <a:gd name="T63" fmla="*/ 84 h 493"/>
                  <a:gd name="T64" fmla="*/ 12 w 457"/>
                  <a:gd name="T65" fmla="*/ 57 h 493"/>
                  <a:gd name="T66" fmla="*/ 0 w 457"/>
                  <a:gd name="T67" fmla="*/ 23 h 493"/>
                  <a:gd name="T68" fmla="*/ 21 w 457"/>
                  <a:gd name="T69" fmla="*/ 0 h 493"/>
                  <a:gd name="T70" fmla="*/ 53 w 457"/>
                  <a:gd name="T71" fmla="*/ 3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57" h="493">
                    <a:moveTo>
                      <a:pt x="53" y="3"/>
                    </a:moveTo>
                    <a:lnTo>
                      <a:pt x="80" y="5"/>
                    </a:lnTo>
                    <a:lnTo>
                      <a:pt x="118" y="23"/>
                    </a:lnTo>
                    <a:lnTo>
                      <a:pt x="161" y="62"/>
                    </a:lnTo>
                    <a:lnTo>
                      <a:pt x="208" y="116"/>
                    </a:lnTo>
                    <a:lnTo>
                      <a:pt x="261" y="190"/>
                    </a:lnTo>
                    <a:lnTo>
                      <a:pt x="302" y="271"/>
                    </a:lnTo>
                    <a:lnTo>
                      <a:pt x="324" y="365"/>
                    </a:lnTo>
                    <a:lnTo>
                      <a:pt x="347" y="421"/>
                    </a:lnTo>
                    <a:lnTo>
                      <a:pt x="360" y="452"/>
                    </a:lnTo>
                    <a:lnTo>
                      <a:pt x="388" y="460"/>
                    </a:lnTo>
                    <a:lnTo>
                      <a:pt x="428" y="460"/>
                    </a:lnTo>
                    <a:lnTo>
                      <a:pt x="448" y="461"/>
                    </a:lnTo>
                    <a:lnTo>
                      <a:pt x="457" y="484"/>
                    </a:lnTo>
                    <a:lnTo>
                      <a:pt x="430" y="491"/>
                    </a:lnTo>
                    <a:lnTo>
                      <a:pt x="392" y="488"/>
                    </a:lnTo>
                    <a:lnTo>
                      <a:pt x="356" y="484"/>
                    </a:lnTo>
                    <a:lnTo>
                      <a:pt x="333" y="464"/>
                    </a:lnTo>
                    <a:lnTo>
                      <a:pt x="315" y="470"/>
                    </a:lnTo>
                    <a:lnTo>
                      <a:pt x="308" y="488"/>
                    </a:lnTo>
                    <a:lnTo>
                      <a:pt x="284" y="493"/>
                    </a:lnTo>
                    <a:lnTo>
                      <a:pt x="271" y="482"/>
                    </a:lnTo>
                    <a:lnTo>
                      <a:pt x="279" y="460"/>
                    </a:lnTo>
                    <a:lnTo>
                      <a:pt x="303" y="433"/>
                    </a:lnTo>
                    <a:lnTo>
                      <a:pt x="306" y="398"/>
                    </a:lnTo>
                    <a:lnTo>
                      <a:pt x="294" y="362"/>
                    </a:lnTo>
                    <a:lnTo>
                      <a:pt x="270" y="294"/>
                    </a:lnTo>
                    <a:lnTo>
                      <a:pt x="238" y="244"/>
                    </a:lnTo>
                    <a:lnTo>
                      <a:pt x="207" y="193"/>
                    </a:lnTo>
                    <a:lnTo>
                      <a:pt x="175" y="154"/>
                    </a:lnTo>
                    <a:lnTo>
                      <a:pt x="130" y="112"/>
                    </a:lnTo>
                    <a:lnTo>
                      <a:pt x="80" y="84"/>
                    </a:lnTo>
                    <a:lnTo>
                      <a:pt x="12" y="57"/>
                    </a:lnTo>
                    <a:lnTo>
                      <a:pt x="0" y="23"/>
                    </a:lnTo>
                    <a:lnTo>
                      <a:pt x="21" y="0"/>
                    </a:ln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400" name="Freeform 32">
                <a:extLst>
                  <a:ext uri="{FF2B5EF4-FFF2-40B4-BE49-F238E27FC236}">
                    <a16:creationId xmlns:a16="http://schemas.microsoft.com/office/drawing/2014/main" id="{46BE3BD9-8380-45B6-96E3-1E4E927E1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" y="3579"/>
                <a:ext cx="599" cy="359"/>
              </a:xfrm>
              <a:custGeom>
                <a:avLst/>
                <a:gdLst>
                  <a:gd name="T0" fmla="*/ 29 w 599"/>
                  <a:gd name="T1" fmla="*/ 247 h 359"/>
                  <a:gd name="T2" fmla="*/ 5 w 599"/>
                  <a:gd name="T3" fmla="*/ 264 h 359"/>
                  <a:gd name="T4" fmla="*/ 0 w 599"/>
                  <a:gd name="T5" fmla="*/ 292 h 359"/>
                  <a:gd name="T6" fmla="*/ 5 w 599"/>
                  <a:gd name="T7" fmla="*/ 341 h 359"/>
                  <a:gd name="T8" fmla="*/ 27 w 599"/>
                  <a:gd name="T9" fmla="*/ 359 h 359"/>
                  <a:gd name="T10" fmla="*/ 86 w 599"/>
                  <a:gd name="T11" fmla="*/ 345 h 359"/>
                  <a:gd name="T12" fmla="*/ 150 w 599"/>
                  <a:gd name="T13" fmla="*/ 306 h 359"/>
                  <a:gd name="T14" fmla="*/ 234 w 599"/>
                  <a:gd name="T15" fmla="*/ 259 h 359"/>
                  <a:gd name="T16" fmla="*/ 293 w 599"/>
                  <a:gd name="T17" fmla="*/ 232 h 359"/>
                  <a:gd name="T18" fmla="*/ 329 w 599"/>
                  <a:gd name="T19" fmla="*/ 227 h 359"/>
                  <a:gd name="T20" fmla="*/ 383 w 599"/>
                  <a:gd name="T21" fmla="*/ 224 h 359"/>
                  <a:gd name="T22" fmla="*/ 414 w 599"/>
                  <a:gd name="T23" fmla="*/ 220 h 359"/>
                  <a:gd name="T24" fmla="*/ 452 w 599"/>
                  <a:gd name="T25" fmla="*/ 197 h 359"/>
                  <a:gd name="T26" fmla="*/ 489 w 599"/>
                  <a:gd name="T27" fmla="*/ 186 h 359"/>
                  <a:gd name="T28" fmla="*/ 507 w 599"/>
                  <a:gd name="T29" fmla="*/ 186 h 359"/>
                  <a:gd name="T30" fmla="*/ 536 w 599"/>
                  <a:gd name="T31" fmla="*/ 186 h 359"/>
                  <a:gd name="T32" fmla="*/ 545 w 599"/>
                  <a:gd name="T33" fmla="*/ 173 h 359"/>
                  <a:gd name="T34" fmla="*/ 549 w 599"/>
                  <a:gd name="T35" fmla="*/ 136 h 359"/>
                  <a:gd name="T36" fmla="*/ 566 w 599"/>
                  <a:gd name="T37" fmla="*/ 97 h 359"/>
                  <a:gd name="T38" fmla="*/ 590 w 599"/>
                  <a:gd name="T39" fmla="*/ 59 h 359"/>
                  <a:gd name="T40" fmla="*/ 599 w 599"/>
                  <a:gd name="T41" fmla="*/ 41 h 359"/>
                  <a:gd name="T42" fmla="*/ 593 w 599"/>
                  <a:gd name="T43" fmla="*/ 18 h 359"/>
                  <a:gd name="T44" fmla="*/ 557 w 599"/>
                  <a:gd name="T45" fmla="*/ 0 h 359"/>
                  <a:gd name="T46" fmla="*/ 531 w 599"/>
                  <a:gd name="T47" fmla="*/ 5 h 359"/>
                  <a:gd name="T48" fmla="*/ 504 w 599"/>
                  <a:gd name="T49" fmla="*/ 86 h 359"/>
                  <a:gd name="T50" fmla="*/ 494 w 599"/>
                  <a:gd name="T51" fmla="*/ 150 h 359"/>
                  <a:gd name="T52" fmla="*/ 476 w 599"/>
                  <a:gd name="T53" fmla="*/ 159 h 359"/>
                  <a:gd name="T54" fmla="*/ 401 w 599"/>
                  <a:gd name="T55" fmla="*/ 165 h 359"/>
                  <a:gd name="T56" fmla="*/ 321 w 599"/>
                  <a:gd name="T57" fmla="*/ 173 h 359"/>
                  <a:gd name="T58" fmla="*/ 270 w 599"/>
                  <a:gd name="T59" fmla="*/ 170 h 359"/>
                  <a:gd name="T60" fmla="*/ 243 w 599"/>
                  <a:gd name="T61" fmla="*/ 182 h 359"/>
                  <a:gd name="T62" fmla="*/ 189 w 599"/>
                  <a:gd name="T63" fmla="*/ 200 h 359"/>
                  <a:gd name="T64" fmla="*/ 99 w 599"/>
                  <a:gd name="T65" fmla="*/ 227 h 359"/>
                  <a:gd name="T66" fmla="*/ 29 w 599"/>
                  <a:gd name="T67" fmla="*/ 247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99" h="359">
                    <a:moveTo>
                      <a:pt x="29" y="247"/>
                    </a:moveTo>
                    <a:lnTo>
                      <a:pt x="5" y="264"/>
                    </a:lnTo>
                    <a:lnTo>
                      <a:pt x="0" y="292"/>
                    </a:lnTo>
                    <a:lnTo>
                      <a:pt x="5" y="341"/>
                    </a:lnTo>
                    <a:lnTo>
                      <a:pt x="27" y="359"/>
                    </a:lnTo>
                    <a:lnTo>
                      <a:pt x="86" y="345"/>
                    </a:lnTo>
                    <a:lnTo>
                      <a:pt x="150" y="306"/>
                    </a:lnTo>
                    <a:lnTo>
                      <a:pt x="234" y="259"/>
                    </a:lnTo>
                    <a:lnTo>
                      <a:pt x="293" y="232"/>
                    </a:lnTo>
                    <a:lnTo>
                      <a:pt x="329" y="227"/>
                    </a:lnTo>
                    <a:lnTo>
                      <a:pt x="383" y="224"/>
                    </a:lnTo>
                    <a:lnTo>
                      <a:pt x="414" y="220"/>
                    </a:lnTo>
                    <a:lnTo>
                      <a:pt x="452" y="197"/>
                    </a:lnTo>
                    <a:lnTo>
                      <a:pt x="489" y="186"/>
                    </a:lnTo>
                    <a:lnTo>
                      <a:pt x="507" y="186"/>
                    </a:lnTo>
                    <a:lnTo>
                      <a:pt x="536" y="186"/>
                    </a:lnTo>
                    <a:lnTo>
                      <a:pt x="545" y="173"/>
                    </a:lnTo>
                    <a:lnTo>
                      <a:pt x="549" y="136"/>
                    </a:lnTo>
                    <a:lnTo>
                      <a:pt x="566" y="97"/>
                    </a:lnTo>
                    <a:lnTo>
                      <a:pt x="590" y="59"/>
                    </a:lnTo>
                    <a:lnTo>
                      <a:pt x="599" y="41"/>
                    </a:lnTo>
                    <a:lnTo>
                      <a:pt x="593" y="18"/>
                    </a:lnTo>
                    <a:lnTo>
                      <a:pt x="557" y="0"/>
                    </a:lnTo>
                    <a:lnTo>
                      <a:pt x="531" y="5"/>
                    </a:lnTo>
                    <a:lnTo>
                      <a:pt x="504" y="86"/>
                    </a:lnTo>
                    <a:lnTo>
                      <a:pt x="494" y="150"/>
                    </a:lnTo>
                    <a:lnTo>
                      <a:pt x="476" y="159"/>
                    </a:lnTo>
                    <a:lnTo>
                      <a:pt x="401" y="165"/>
                    </a:lnTo>
                    <a:lnTo>
                      <a:pt x="321" y="173"/>
                    </a:lnTo>
                    <a:lnTo>
                      <a:pt x="270" y="170"/>
                    </a:lnTo>
                    <a:lnTo>
                      <a:pt x="243" y="182"/>
                    </a:lnTo>
                    <a:lnTo>
                      <a:pt x="189" y="200"/>
                    </a:lnTo>
                    <a:lnTo>
                      <a:pt x="99" y="227"/>
                    </a:lnTo>
                    <a:lnTo>
                      <a:pt x="29" y="2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401" name="Freeform 33">
                <a:extLst>
                  <a:ext uri="{FF2B5EF4-FFF2-40B4-BE49-F238E27FC236}">
                    <a16:creationId xmlns:a16="http://schemas.microsoft.com/office/drawing/2014/main" id="{AC6B9657-37F4-616B-B700-A78E1097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3521"/>
                <a:ext cx="488" cy="411"/>
              </a:xfrm>
              <a:custGeom>
                <a:avLst/>
                <a:gdLst>
                  <a:gd name="T0" fmla="*/ 18 w 488"/>
                  <a:gd name="T1" fmla="*/ 310 h 411"/>
                  <a:gd name="T2" fmla="*/ 0 w 488"/>
                  <a:gd name="T3" fmla="*/ 329 h 411"/>
                  <a:gd name="T4" fmla="*/ 0 w 488"/>
                  <a:gd name="T5" fmla="*/ 356 h 411"/>
                  <a:gd name="T6" fmla="*/ 12 w 488"/>
                  <a:gd name="T7" fmla="*/ 397 h 411"/>
                  <a:gd name="T8" fmla="*/ 35 w 488"/>
                  <a:gd name="T9" fmla="*/ 411 h 411"/>
                  <a:gd name="T10" fmla="*/ 85 w 488"/>
                  <a:gd name="T11" fmla="*/ 388 h 411"/>
                  <a:gd name="T12" fmla="*/ 136 w 488"/>
                  <a:gd name="T13" fmla="*/ 341 h 411"/>
                  <a:gd name="T14" fmla="*/ 202 w 488"/>
                  <a:gd name="T15" fmla="*/ 285 h 411"/>
                  <a:gd name="T16" fmla="*/ 249 w 488"/>
                  <a:gd name="T17" fmla="*/ 251 h 411"/>
                  <a:gd name="T18" fmla="*/ 281 w 488"/>
                  <a:gd name="T19" fmla="*/ 240 h 411"/>
                  <a:gd name="T20" fmla="*/ 328 w 488"/>
                  <a:gd name="T21" fmla="*/ 228 h 411"/>
                  <a:gd name="T22" fmla="*/ 355 w 488"/>
                  <a:gd name="T23" fmla="*/ 220 h 411"/>
                  <a:gd name="T24" fmla="*/ 384 w 488"/>
                  <a:gd name="T25" fmla="*/ 194 h 411"/>
                  <a:gd name="T26" fmla="*/ 416 w 488"/>
                  <a:gd name="T27" fmla="*/ 178 h 411"/>
                  <a:gd name="T28" fmla="*/ 431 w 488"/>
                  <a:gd name="T29" fmla="*/ 173 h 411"/>
                  <a:gd name="T30" fmla="*/ 457 w 488"/>
                  <a:gd name="T31" fmla="*/ 169 h 411"/>
                  <a:gd name="T32" fmla="*/ 462 w 488"/>
                  <a:gd name="T33" fmla="*/ 156 h 411"/>
                  <a:gd name="T34" fmla="*/ 461 w 488"/>
                  <a:gd name="T35" fmla="*/ 123 h 411"/>
                  <a:gd name="T36" fmla="*/ 469 w 488"/>
                  <a:gd name="T37" fmla="*/ 85 h 411"/>
                  <a:gd name="T38" fmla="*/ 483 w 488"/>
                  <a:gd name="T39" fmla="*/ 46 h 411"/>
                  <a:gd name="T40" fmla="*/ 488 w 488"/>
                  <a:gd name="T41" fmla="*/ 30 h 411"/>
                  <a:gd name="T42" fmla="*/ 479 w 488"/>
                  <a:gd name="T43" fmla="*/ 11 h 411"/>
                  <a:gd name="T44" fmla="*/ 443 w 488"/>
                  <a:gd name="T45" fmla="*/ 0 h 411"/>
                  <a:gd name="T46" fmla="*/ 422 w 488"/>
                  <a:gd name="T47" fmla="*/ 8 h 411"/>
                  <a:gd name="T48" fmla="*/ 411 w 488"/>
                  <a:gd name="T49" fmla="*/ 86 h 411"/>
                  <a:gd name="T50" fmla="*/ 413 w 488"/>
                  <a:gd name="T51" fmla="*/ 143 h 411"/>
                  <a:gd name="T52" fmla="*/ 400 w 488"/>
                  <a:gd name="T53" fmla="*/ 154 h 411"/>
                  <a:gd name="T54" fmla="*/ 333 w 488"/>
                  <a:gd name="T55" fmla="*/ 173 h 411"/>
                  <a:gd name="T56" fmla="*/ 264 w 488"/>
                  <a:gd name="T57" fmla="*/ 194 h 411"/>
                  <a:gd name="T58" fmla="*/ 218 w 488"/>
                  <a:gd name="T59" fmla="*/ 201 h 411"/>
                  <a:gd name="T60" fmla="*/ 197 w 488"/>
                  <a:gd name="T61" fmla="*/ 216 h 411"/>
                  <a:gd name="T62" fmla="*/ 152 w 488"/>
                  <a:gd name="T63" fmla="*/ 242 h 411"/>
                  <a:gd name="T64" fmla="*/ 76 w 488"/>
                  <a:gd name="T65" fmla="*/ 280 h 411"/>
                  <a:gd name="T66" fmla="*/ 18 w 488"/>
                  <a:gd name="T67" fmla="*/ 3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88" h="411">
                    <a:moveTo>
                      <a:pt x="18" y="310"/>
                    </a:moveTo>
                    <a:lnTo>
                      <a:pt x="0" y="329"/>
                    </a:lnTo>
                    <a:lnTo>
                      <a:pt x="0" y="356"/>
                    </a:lnTo>
                    <a:lnTo>
                      <a:pt x="12" y="397"/>
                    </a:lnTo>
                    <a:lnTo>
                      <a:pt x="35" y="411"/>
                    </a:lnTo>
                    <a:lnTo>
                      <a:pt x="85" y="388"/>
                    </a:lnTo>
                    <a:lnTo>
                      <a:pt x="136" y="341"/>
                    </a:lnTo>
                    <a:lnTo>
                      <a:pt x="202" y="285"/>
                    </a:lnTo>
                    <a:lnTo>
                      <a:pt x="249" y="251"/>
                    </a:lnTo>
                    <a:lnTo>
                      <a:pt x="281" y="240"/>
                    </a:lnTo>
                    <a:lnTo>
                      <a:pt x="328" y="228"/>
                    </a:lnTo>
                    <a:lnTo>
                      <a:pt x="355" y="220"/>
                    </a:lnTo>
                    <a:lnTo>
                      <a:pt x="384" y="194"/>
                    </a:lnTo>
                    <a:lnTo>
                      <a:pt x="416" y="178"/>
                    </a:lnTo>
                    <a:lnTo>
                      <a:pt x="431" y="173"/>
                    </a:lnTo>
                    <a:lnTo>
                      <a:pt x="457" y="169"/>
                    </a:lnTo>
                    <a:lnTo>
                      <a:pt x="462" y="156"/>
                    </a:lnTo>
                    <a:lnTo>
                      <a:pt x="461" y="123"/>
                    </a:lnTo>
                    <a:lnTo>
                      <a:pt x="469" y="85"/>
                    </a:lnTo>
                    <a:lnTo>
                      <a:pt x="483" y="46"/>
                    </a:lnTo>
                    <a:lnTo>
                      <a:pt x="488" y="30"/>
                    </a:lnTo>
                    <a:lnTo>
                      <a:pt x="479" y="11"/>
                    </a:lnTo>
                    <a:lnTo>
                      <a:pt x="443" y="0"/>
                    </a:lnTo>
                    <a:lnTo>
                      <a:pt x="422" y="8"/>
                    </a:lnTo>
                    <a:lnTo>
                      <a:pt x="411" y="86"/>
                    </a:lnTo>
                    <a:lnTo>
                      <a:pt x="413" y="143"/>
                    </a:lnTo>
                    <a:lnTo>
                      <a:pt x="400" y="154"/>
                    </a:lnTo>
                    <a:lnTo>
                      <a:pt x="333" y="173"/>
                    </a:lnTo>
                    <a:lnTo>
                      <a:pt x="264" y="194"/>
                    </a:lnTo>
                    <a:lnTo>
                      <a:pt x="218" y="201"/>
                    </a:lnTo>
                    <a:lnTo>
                      <a:pt x="197" y="216"/>
                    </a:lnTo>
                    <a:lnTo>
                      <a:pt x="152" y="242"/>
                    </a:lnTo>
                    <a:lnTo>
                      <a:pt x="76" y="280"/>
                    </a:lnTo>
                    <a:lnTo>
                      <a:pt x="18" y="3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58402" name="Rectangle 34">
            <a:extLst>
              <a:ext uri="{FF2B5EF4-FFF2-40B4-BE49-F238E27FC236}">
                <a16:creationId xmlns:a16="http://schemas.microsoft.com/office/drawing/2014/main" id="{682A9B6C-321C-BFE1-F208-55D1F7F069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Paradigm Shifts</a:t>
            </a:r>
          </a:p>
        </p:txBody>
      </p:sp>
      <p:sp>
        <p:nvSpPr>
          <p:cNvPr id="58403" name="Rectangle 35">
            <a:extLst>
              <a:ext uri="{FF2B5EF4-FFF2-40B4-BE49-F238E27FC236}">
                <a16:creationId xmlns:a16="http://schemas.microsoft.com/office/drawing/2014/main" id="{D65304A5-8882-E5DE-2939-E0ECD23C5CF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1" y="1981200"/>
            <a:ext cx="3813175" cy="4114800"/>
          </a:xfrm>
        </p:spPr>
        <p:txBody>
          <a:bodyPr/>
          <a:lstStyle/>
          <a:p>
            <a:r>
              <a:rPr lang="en-US" altLang="en-US"/>
              <a:t>Batch processing</a:t>
            </a:r>
          </a:p>
          <a:p>
            <a:r>
              <a:rPr lang="en-US" altLang="en-US"/>
              <a:t>Timesharing</a:t>
            </a:r>
          </a:p>
          <a:p>
            <a:r>
              <a:rPr lang="en-US" altLang="en-US"/>
              <a:t>Networking</a:t>
            </a:r>
          </a:p>
          <a:p>
            <a:r>
              <a:rPr lang="en-US" altLang="en-US">
                <a:solidFill>
                  <a:srgbClr val="FF0000"/>
                </a:solidFill>
              </a:rPr>
              <a:t>Graphical displays</a:t>
            </a:r>
            <a:endParaRPr lang="en-US" altLang="en-US"/>
          </a:p>
          <a:p>
            <a:endParaRPr lang="en-US" altLang="en-US"/>
          </a:p>
        </p:txBody>
      </p:sp>
      <p:pic>
        <p:nvPicPr>
          <p:cNvPr id="58404" name="Picture 36">
            <a:extLst>
              <a:ext uri="{FF2B5EF4-FFF2-40B4-BE49-F238E27FC236}">
                <a16:creationId xmlns:a16="http://schemas.microsoft.com/office/drawing/2014/main" id="{4376C80C-51F2-1301-8688-96275552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3741739"/>
            <a:ext cx="908050" cy="7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405" name="Group 37">
            <a:extLst>
              <a:ext uri="{FF2B5EF4-FFF2-40B4-BE49-F238E27FC236}">
                <a16:creationId xmlns:a16="http://schemas.microsoft.com/office/drawing/2014/main" id="{4F3C156D-D6AD-7C63-40E8-726A6DD4F7A9}"/>
              </a:ext>
            </a:extLst>
          </p:cNvPr>
          <p:cNvGrpSpPr>
            <a:grpSpLocks/>
          </p:cNvGrpSpPr>
          <p:nvPr/>
        </p:nvGrpSpPr>
        <p:grpSpPr bwMode="auto">
          <a:xfrm>
            <a:off x="5791201" y="3389314"/>
            <a:ext cx="2163763" cy="2020887"/>
            <a:chOff x="2688" y="2064"/>
            <a:chExt cx="1363" cy="1230"/>
          </a:xfrm>
        </p:grpSpPr>
        <p:grpSp>
          <p:nvGrpSpPr>
            <p:cNvPr id="58406" name="Group 38">
              <a:extLst>
                <a:ext uri="{FF2B5EF4-FFF2-40B4-BE49-F238E27FC236}">
                  <a16:creationId xmlns:a16="http://schemas.microsoft.com/office/drawing/2014/main" id="{A3649378-CCF6-BA95-9656-5F4B4A6B2E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3" y="2064"/>
              <a:ext cx="968" cy="1033"/>
              <a:chOff x="3083" y="2082"/>
              <a:chExt cx="968" cy="1033"/>
            </a:xfrm>
          </p:grpSpPr>
          <p:sp>
            <p:nvSpPr>
              <p:cNvPr id="58407" name="Freeform 39">
                <a:extLst>
                  <a:ext uri="{FF2B5EF4-FFF2-40B4-BE49-F238E27FC236}">
                    <a16:creationId xmlns:a16="http://schemas.microsoft.com/office/drawing/2014/main" id="{7D73D893-EC3E-3265-2AB5-86C84879D5FF}"/>
                  </a:ext>
                </a:extLst>
              </p:cNvPr>
              <p:cNvSpPr>
                <a:spLocks/>
              </p:cNvSpPr>
              <p:nvPr/>
            </p:nvSpPr>
            <p:spPr bwMode="auto">
              <a:xfrm rot="-327198">
                <a:off x="3099" y="2089"/>
                <a:ext cx="946" cy="1014"/>
              </a:xfrm>
              <a:custGeom>
                <a:avLst/>
                <a:gdLst>
                  <a:gd name="T0" fmla="*/ 186 w 901"/>
                  <a:gd name="T1" fmla="*/ 585 h 965"/>
                  <a:gd name="T2" fmla="*/ 109 w 901"/>
                  <a:gd name="T3" fmla="*/ 634 h 965"/>
                  <a:gd name="T4" fmla="*/ 14 w 901"/>
                  <a:gd name="T5" fmla="*/ 696 h 965"/>
                  <a:gd name="T6" fmla="*/ 4 w 901"/>
                  <a:gd name="T7" fmla="*/ 758 h 965"/>
                  <a:gd name="T8" fmla="*/ 0 w 901"/>
                  <a:gd name="T9" fmla="*/ 875 h 965"/>
                  <a:gd name="T10" fmla="*/ 142 w 901"/>
                  <a:gd name="T11" fmla="*/ 891 h 965"/>
                  <a:gd name="T12" fmla="*/ 302 w 901"/>
                  <a:gd name="T13" fmla="*/ 899 h 965"/>
                  <a:gd name="T14" fmla="*/ 539 w 901"/>
                  <a:gd name="T15" fmla="*/ 933 h 965"/>
                  <a:gd name="T16" fmla="*/ 714 w 901"/>
                  <a:gd name="T17" fmla="*/ 965 h 965"/>
                  <a:gd name="T18" fmla="*/ 794 w 901"/>
                  <a:gd name="T19" fmla="*/ 862 h 965"/>
                  <a:gd name="T20" fmla="*/ 901 w 901"/>
                  <a:gd name="T21" fmla="*/ 652 h 965"/>
                  <a:gd name="T22" fmla="*/ 898 w 901"/>
                  <a:gd name="T23" fmla="*/ 584 h 965"/>
                  <a:gd name="T24" fmla="*/ 875 w 901"/>
                  <a:gd name="T25" fmla="*/ 553 h 965"/>
                  <a:gd name="T26" fmla="*/ 795 w 901"/>
                  <a:gd name="T27" fmla="*/ 545 h 965"/>
                  <a:gd name="T28" fmla="*/ 860 w 901"/>
                  <a:gd name="T29" fmla="*/ 382 h 965"/>
                  <a:gd name="T30" fmla="*/ 873 w 901"/>
                  <a:gd name="T31" fmla="*/ 331 h 965"/>
                  <a:gd name="T32" fmla="*/ 875 w 901"/>
                  <a:gd name="T33" fmla="*/ 198 h 965"/>
                  <a:gd name="T34" fmla="*/ 871 w 901"/>
                  <a:gd name="T35" fmla="*/ 99 h 965"/>
                  <a:gd name="T36" fmla="*/ 846 w 901"/>
                  <a:gd name="T37" fmla="*/ 50 h 965"/>
                  <a:gd name="T38" fmla="*/ 820 w 901"/>
                  <a:gd name="T39" fmla="*/ 47 h 965"/>
                  <a:gd name="T40" fmla="*/ 756 w 901"/>
                  <a:gd name="T41" fmla="*/ 47 h 965"/>
                  <a:gd name="T42" fmla="*/ 651 w 901"/>
                  <a:gd name="T43" fmla="*/ 36 h 965"/>
                  <a:gd name="T44" fmla="*/ 585 w 901"/>
                  <a:gd name="T45" fmla="*/ 16 h 965"/>
                  <a:gd name="T46" fmla="*/ 513 w 901"/>
                  <a:gd name="T47" fmla="*/ 0 h 965"/>
                  <a:gd name="T48" fmla="*/ 484 w 901"/>
                  <a:gd name="T49" fmla="*/ 3 h 965"/>
                  <a:gd name="T50" fmla="*/ 416 w 901"/>
                  <a:gd name="T51" fmla="*/ 21 h 965"/>
                  <a:gd name="T52" fmla="*/ 322 w 901"/>
                  <a:gd name="T53" fmla="*/ 31 h 965"/>
                  <a:gd name="T54" fmla="*/ 198 w 901"/>
                  <a:gd name="T55" fmla="*/ 53 h 965"/>
                  <a:gd name="T56" fmla="*/ 150 w 901"/>
                  <a:gd name="T57" fmla="*/ 73 h 965"/>
                  <a:gd name="T58" fmla="*/ 102 w 901"/>
                  <a:gd name="T59" fmla="*/ 110 h 965"/>
                  <a:gd name="T60" fmla="*/ 84 w 901"/>
                  <a:gd name="T61" fmla="*/ 173 h 965"/>
                  <a:gd name="T62" fmla="*/ 68 w 901"/>
                  <a:gd name="T63" fmla="*/ 279 h 965"/>
                  <a:gd name="T64" fmla="*/ 52 w 901"/>
                  <a:gd name="T65" fmla="*/ 406 h 965"/>
                  <a:gd name="T66" fmla="*/ 49 w 901"/>
                  <a:gd name="T67" fmla="*/ 482 h 965"/>
                  <a:gd name="T68" fmla="*/ 60 w 901"/>
                  <a:gd name="T69" fmla="*/ 528 h 965"/>
                  <a:gd name="T70" fmla="*/ 83 w 901"/>
                  <a:gd name="T71" fmla="*/ 555 h 965"/>
                  <a:gd name="T72" fmla="*/ 114 w 901"/>
                  <a:gd name="T73" fmla="*/ 569 h 965"/>
                  <a:gd name="T74" fmla="*/ 186 w 901"/>
                  <a:gd name="T75" fmla="*/ 585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1" h="965">
                    <a:moveTo>
                      <a:pt x="186" y="585"/>
                    </a:moveTo>
                    <a:lnTo>
                      <a:pt x="109" y="634"/>
                    </a:lnTo>
                    <a:lnTo>
                      <a:pt x="14" y="696"/>
                    </a:lnTo>
                    <a:lnTo>
                      <a:pt x="4" y="758"/>
                    </a:lnTo>
                    <a:lnTo>
                      <a:pt x="0" y="875"/>
                    </a:lnTo>
                    <a:lnTo>
                      <a:pt x="142" y="891"/>
                    </a:lnTo>
                    <a:lnTo>
                      <a:pt x="302" y="899"/>
                    </a:lnTo>
                    <a:lnTo>
                      <a:pt x="539" y="933"/>
                    </a:lnTo>
                    <a:lnTo>
                      <a:pt x="714" y="965"/>
                    </a:lnTo>
                    <a:lnTo>
                      <a:pt x="794" y="862"/>
                    </a:lnTo>
                    <a:lnTo>
                      <a:pt x="901" y="652"/>
                    </a:lnTo>
                    <a:lnTo>
                      <a:pt x="898" y="584"/>
                    </a:lnTo>
                    <a:lnTo>
                      <a:pt x="875" y="553"/>
                    </a:lnTo>
                    <a:lnTo>
                      <a:pt x="795" y="545"/>
                    </a:lnTo>
                    <a:lnTo>
                      <a:pt x="860" y="382"/>
                    </a:lnTo>
                    <a:lnTo>
                      <a:pt x="873" y="331"/>
                    </a:lnTo>
                    <a:lnTo>
                      <a:pt x="875" y="198"/>
                    </a:lnTo>
                    <a:lnTo>
                      <a:pt x="871" y="99"/>
                    </a:lnTo>
                    <a:lnTo>
                      <a:pt x="846" y="50"/>
                    </a:lnTo>
                    <a:lnTo>
                      <a:pt x="820" y="47"/>
                    </a:lnTo>
                    <a:lnTo>
                      <a:pt x="756" y="47"/>
                    </a:lnTo>
                    <a:lnTo>
                      <a:pt x="651" y="36"/>
                    </a:lnTo>
                    <a:lnTo>
                      <a:pt x="585" y="16"/>
                    </a:lnTo>
                    <a:lnTo>
                      <a:pt x="513" y="0"/>
                    </a:lnTo>
                    <a:lnTo>
                      <a:pt x="484" y="3"/>
                    </a:lnTo>
                    <a:lnTo>
                      <a:pt x="416" y="21"/>
                    </a:lnTo>
                    <a:lnTo>
                      <a:pt x="322" y="31"/>
                    </a:lnTo>
                    <a:lnTo>
                      <a:pt x="198" y="53"/>
                    </a:lnTo>
                    <a:lnTo>
                      <a:pt x="150" y="73"/>
                    </a:lnTo>
                    <a:lnTo>
                      <a:pt x="102" y="110"/>
                    </a:lnTo>
                    <a:lnTo>
                      <a:pt x="84" y="173"/>
                    </a:lnTo>
                    <a:lnTo>
                      <a:pt x="68" y="279"/>
                    </a:lnTo>
                    <a:lnTo>
                      <a:pt x="52" y="406"/>
                    </a:lnTo>
                    <a:lnTo>
                      <a:pt x="49" y="482"/>
                    </a:lnTo>
                    <a:lnTo>
                      <a:pt x="60" y="528"/>
                    </a:lnTo>
                    <a:lnTo>
                      <a:pt x="83" y="555"/>
                    </a:lnTo>
                    <a:lnTo>
                      <a:pt x="114" y="569"/>
                    </a:lnTo>
                    <a:lnTo>
                      <a:pt x="186" y="585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408" name="Freeform 40">
                <a:extLst>
                  <a:ext uri="{FF2B5EF4-FFF2-40B4-BE49-F238E27FC236}">
                    <a16:creationId xmlns:a16="http://schemas.microsoft.com/office/drawing/2014/main" id="{D084723F-C082-2045-F593-5D0FE88E9B34}"/>
                  </a:ext>
                </a:extLst>
              </p:cNvPr>
              <p:cNvSpPr>
                <a:spLocks/>
              </p:cNvSpPr>
              <p:nvPr/>
            </p:nvSpPr>
            <p:spPr bwMode="auto">
              <a:xfrm rot="-327198">
                <a:off x="3233" y="2236"/>
                <a:ext cx="525" cy="471"/>
              </a:xfrm>
              <a:custGeom>
                <a:avLst/>
                <a:gdLst>
                  <a:gd name="T0" fmla="*/ 24 w 500"/>
                  <a:gd name="T1" fmla="*/ 92 h 448"/>
                  <a:gd name="T2" fmla="*/ 41 w 500"/>
                  <a:gd name="T3" fmla="*/ 21 h 448"/>
                  <a:gd name="T4" fmla="*/ 56 w 500"/>
                  <a:gd name="T5" fmla="*/ 3 h 448"/>
                  <a:gd name="T6" fmla="*/ 87 w 500"/>
                  <a:gd name="T7" fmla="*/ 0 h 448"/>
                  <a:gd name="T8" fmla="*/ 215 w 500"/>
                  <a:gd name="T9" fmla="*/ 16 h 448"/>
                  <a:gd name="T10" fmla="*/ 371 w 500"/>
                  <a:gd name="T11" fmla="*/ 39 h 448"/>
                  <a:gd name="T12" fmla="*/ 462 w 500"/>
                  <a:gd name="T13" fmla="*/ 55 h 448"/>
                  <a:gd name="T14" fmla="*/ 482 w 500"/>
                  <a:gd name="T15" fmla="*/ 72 h 448"/>
                  <a:gd name="T16" fmla="*/ 493 w 500"/>
                  <a:gd name="T17" fmla="*/ 102 h 448"/>
                  <a:gd name="T18" fmla="*/ 498 w 500"/>
                  <a:gd name="T19" fmla="*/ 219 h 448"/>
                  <a:gd name="T20" fmla="*/ 500 w 500"/>
                  <a:gd name="T21" fmla="*/ 348 h 448"/>
                  <a:gd name="T22" fmla="*/ 493 w 500"/>
                  <a:gd name="T23" fmla="*/ 430 h 448"/>
                  <a:gd name="T24" fmla="*/ 482 w 500"/>
                  <a:gd name="T25" fmla="*/ 444 h 448"/>
                  <a:gd name="T26" fmla="*/ 453 w 500"/>
                  <a:gd name="T27" fmla="*/ 448 h 448"/>
                  <a:gd name="T28" fmla="*/ 319 w 500"/>
                  <a:gd name="T29" fmla="*/ 424 h 448"/>
                  <a:gd name="T30" fmla="*/ 117 w 500"/>
                  <a:gd name="T31" fmla="*/ 382 h 448"/>
                  <a:gd name="T32" fmla="*/ 16 w 500"/>
                  <a:gd name="T33" fmla="*/ 355 h 448"/>
                  <a:gd name="T34" fmla="*/ 3 w 500"/>
                  <a:gd name="T35" fmla="*/ 333 h 448"/>
                  <a:gd name="T36" fmla="*/ 0 w 500"/>
                  <a:gd name="T37" fmla="*/ 289 h 448"/>
                  <a:gd name="T38" fmla="*/ 6 w 500"/>
                  <a:gd name="T39" fmla="*/ 189 h 448"/>
                  <a:gd name="T40" fmla="*/ 24 w 500"/>
                  <a:gd name="T41" fmla="*/ 9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0" h="448">
                    <a:moveTo>
                      <a:pt x="24" y="92"/>
                    </a:moveTo>
                    <a:lnTo>
                      <a:pt x="41" y="21"/>
                    </a:lnTo>
                    <a:lnTo>
                      <a:pt x="56" y="3"/>
                    </a:lnTo>
                    <a:lnTo>
                      <a:pt x="87" y="0"/>
                    </a:lnTo>
                    <a:lnTo>
                      <a:pt x="215" y="16"/>
                    </a:lnTo>
                    <a:lnTo>
                      <a:pt x="371" y="39"/>
                    </a:lnTo>
                    <a:lnTo>
                      <a:pt x="462" y="55"/>
                    </a:lnTo>
                    <a:lnTo>
                      <a:pt x="482" y="72"/>
                    </a:lnTo>
                    <a:lnTo>
                      <a:pt x="493" y="102"/>
                    </a:lnTo>
                    <a:lnTo>
                      <a:pt x="498" y="219"/>
                    </a:lnTo>
                    <a:lnTo>
                      <a:pt x="500" y="348"/>
                    </a:lnTo>
                    <a:lnTo>
                      <a:pt x="493" y="430"/>
                    </a:lnTo>
                    <a:lnTo>
                      <a:pt x="482" y="444"/>
                    </a:lnTo>
                    <a:lnTo>
                      <a:pt x="453" y="448"/>
                    </a:lnTo>
                    <a:lnTo>
                      <a:pt x="319" y="424"/>
                    </a:lnTo>
                    <a:lnTo>
                      <a:pt x="117" y="382"/>
                    </a:lnTo>
                    <a:lnTo>
                      <a:pt x="16" y="355"/>
                    </a:lnTo>
                    <a:lnTo>
                      <a:pt x="3" y="333"/>
                    </a:lnTo>
                    <a:lnTo>
                      <a:pt x="0" y="289"/>
                    </a:lnTo>
                    <a:lnTo>
                      <a:pt x="6" y="189"/>
                    </a:lnTo>
                    <a:lnTo>
                      <a:pt x="24" y="9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8409" name="Group 41">
                <a:extLst>
                  <a:ext uri="{FF2B5EF4-FFF2-40B4-BE49-F238E27FC236}">
                    <a16:creationId xmlns:a16="http://schemas.microsoft.com/office/drawing/2014/main" id="{B1081211-0023-182D-C55B-55948C82CC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27198">
                <a:off x="3083" y="2082"/>
                <a:ext cx="968" cy="1033"/>
                <a:chOff x="1425" y="723"/>
                <a:chExt cx="922" cy="983"/>
              </a:xfrm>
            </p:grpSpPr>
            <p:sp>
              <p:nvSpPr>
                <p:cNvPr id="58410" name="Freeform 42">
                  <a:extLst>
                    <a:ext uri="{FF2B5EF4-FFF2-40B4-BE49-F238E27FC236}">
                      <a16:creationId xmlns:a16="http://schemas.microsoft.com/office/drawing/2014/main" id="{715E3D57-ABFE-32AB-C8C4-E6EA7E56E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5" y="1270"/>
                  <a:ext cx="922" cy="436"/>
                </a:xfrm>
                <a:custGeom>
                  <a:avLst/>
                  <a:gdLst>
                    <a:gd name="T0" fmla="*/ 15 w 922"/>
                    <a:gd name="T1" fmla="*/ 153 h 436"/>
                    <a:gd name="T2" fmla="*/ 139 w 922"/>
                    <a:gd name="T3" fmla="*/ 76 h 436"/>
                    <a:gd name="T4" fmla="*/ 139 w 922"/>
                    <a:gd name="T5" fmla="*/ 98 h 436"/>
                    <a:gd name="T6" fmla="*/ 54 w 922"/>
                    <a:gd name="T7" fmla="*/ 154 h 436"/>
                    <a:gd name="T8" fmla="*/ 186 w 922"/>
                    <a:gd name="T9" fmla="*/ 168 h 436"/>
                    <a:gd name="T10" fmla="*/ 460 w 922"/>
                    <a:gd name="T11" fmla="*/ 215 h 436"/>
                    <a:gd name="T12" fmla="*/ 607 w 922"/>
                    <a:gd name="T13" fmla="*/ 227 h 436"/>
                    <a:gd name="T14" fmla="*/ 701 w 922"/>
                    <a:gd name="T15" fmla="*/ 224 h 436"/>
                    <a:gd name="T16" fmla="*/ 727 w 922"/>
                    <a:gd name="T17" fmla="*/ 221 h 436"/>
                    <a:gd name="T18" fmla="*/ 869 w 922"/>
                    <a:gd name="T19" fmla="*/ 22 h 436"/>
                    <a:gd name="T20" fmla="*/ 821 w 922"/>
                    <a:gd name="T21" fmla="*/ 0 h 436"/>
                    <a:gd name="T22" fmla="*/ 896 w 922"/>
                    <a:gd name="T23" fmla="*/ 0 h 436"/>
                    <a:gd name="T24" fmla="*/ 922 w 922"/>
                    <a:gd name="T25" fmla="*/ 28 h 436"/>
                    <a:gd name="T26" fmla="*/ 921 w 922"/>
                    <a:gd name="T27" fmla="*/ 110 h 436"/>
                    <a:gd name="T28" fmla="*/ 889 w 922"/>
                    <a:gd name="T29" fmla="*/ 172 h 436"/>
                    <a:gd name="T30" fmla="*/ 786 w 922"/>
                    <a:gd name="T31" fmla="*/ 373 h 436"/>
                    <a:gd name="T32" fmla="*/ 742 w 922"/>
                    <a:gd name="T33" fmla="*/ 433 h 436"/>
                    <a:gd name="T34" fmla="*/ 712 w 922"/>
                    <a:gd name="T35" fmla="*/ 436 h 436"/>
                    <a:gd name="T36" fmla="*/ 490 w 922"/>
                    <a:gd name="T37" fmla="*/ 396 h 436"/>
                    <a:gd name="T38" fmla="*/ 256 w 922"/>
                    <a:gd name="T39" fmla="*/ 365 h 436"/>
                    <a:gd name="T40" fmla="*/ 34 w 922"/>
                    <a:gd name="T41" fmla="*/ 346 h 436"/>
                    <a:gd name="T42" fmla="*/ 0 w 922"/>
                    <a:gd name="T43" fmla="*/ 343 h 436"/>
                    <a:gd name="T44" fmla="*/ 7 w 922"/>
                    <a:gd name="T45" fmla="*/ 280 h 436"/>
                    <a:gd name="T46" fmla="*/ 12 w 922"/>
                    <a:gd name="T47" fmla="*/ 218 h 436"/>
                    <a:gd name="T48" fmla="*/ 16 w 922"/>
                    <a:gd name="T49" fmla="*/ 184 h 436"/>
                    <a:gd name="T50" fmla="*/ 31 w 922"/>
                    <a:gd name="T51" fmla="*/ 208 h 436"/>
                    <a:gd name="T52" fmla="*/ 27 w 922"/>
                    <a:gd name="T53" fmla="*/ 260 h 436"/>
                    <a:gd name="T54" fmla="*/ 26 w 922"/>
                    <a:gd name="T55" fmla="*/ 313 h 436"/>
                    <a:gd name="T56" fmla="*/ 87 w 922"/>
                    <a:gd name="T57" fmla="*/ 333 h 436"/>
                    <a:gd name="T58" fmla="*/ 234 w 922"/>
                    <a:gd name="T59" fmla="*/ 342 h 436"/>
                    <a:gd name="T60" fmla="*/ 359 w 922"/>
                    <a:gd name="T61" fmla="*/ 351 h 436"/>
                    <a:gd name="T62" fmla="*/ 462 w 922"/>
                    <a:gd name="T63" fmla="*/ 368 h 436"/>
                    <a:gd name="T64" fmla="*/ 615 w 922"/>
                    <a:gd name="T65" fmla="*/ 393 h 436"/>
                    <a:gd name="T66" fmla="*/ 713 w 922"/>
                    <a:gd name="T67" fmla="*/ 407 h 436"/>
                    <a:gd name="T68" fmla="*/ 721 w 922"/>
                    <a:gd name="T69" fmla="*/ 380 h 436"/>
                    <a:gd name="T70" fmla="*/ 721 w 922"/>
                    <a:gd name="T71" fmla="*/ 318 h 436"/>
                    <a:gd name="T72" fmla="*/ 723 w 922"/>
                    <a:gd name="T73" fmla="*/ 250 h 436"/>
                    <a:gd name="T74" fmla="*/ 734 w 922"/>
                    <a:gd name="T75" fmla="*/ 268 h 436"/>
                    <a:gd name="T76" fmla="*/ 736 w 922"/>
                    <a:gd name="T77" fmla="*/ 344 h 436"/>
                    <a:gd name="T78" fmla="*/ 744 w 922"/>
                    <a:gd name="T79" fmla="*/ 384 h 436"/>
                    <a:gd name="T80" fmla="*/ 764 w 922"/>
                    <a:gd name="T81" fmla="*/ 367 h 436"/>
                    <a:gd name="T82" fmla="*/ 801 w 922"/>
                    <a:gd name="T83" fmla="*/ 298 h 436"/>
                    <a:gd name="T84" fmla="*/ 856 w 922"/>
                    <a:gd name="T85" fmla="*/ 200 h 436"/>
                    <a:gd name="T86" fmla="*/ 897 w 922"/>
                    <a:gd name="T87" fmla="*/ 120 h 436"/>
                    <a:gd name="T88" fmla="*/ 906 w 922"/>
                    <a:gd name="T89" fmla="*/ 97 h 436"/>
                    <a:gd name="T90" fmla="*/ 901 w 922"/>
                    <a:gd name="T91" fmla="*/ 36 h 436"/>
                    <a:gd name="T92" fmla="*/ 888 w 922"/>
                    <a:gd name="T93" fmla="*/ 28 h 436"/>
                    <a:gd name="T94" fmla="*/ 848 w 922"/>
                    <a:gd name="T95" fmla="*/ 94 h 436"/>
                    <a:gd name="T96" fmla="*/ 782 w 922"/>
                    <a:gd name="T97" fmla="*/ 177 h 436"/>
                    <a:gd name="T98" fmla="*/ 732 w 922"/>
                    <a:gd name="T99" fmla="*/ 242 h 436"/>
                    <a:gd name="T100" fmla="*/ 693 w 922"/>
                    <a:gd name="T101" fmla="*/ 247 h 436"/>
                    <a:gd name="T102" fmla="*/ 559 w 922"/>
                    <a:gd name="T103" fmla="*/ 243 h 436"/>
                    <a:gd name="T104" fmla="*/ 397 w 922"/>
                    <a:gd name="T105" fmla="*/ 227 h 436"/>
                    <a:gd name="T106" fmla="*/ 243 w 922"/>
                    <a:gd name="T107" fmla="*/ 203 h 436"/>
                    <a:gd name="T108" fmla="*/ 66 w 922"/>
                    <a:gd name="T109" fmla="*/ 175 h 436"/>
                    <a:gd name="T110" fmla="*/ 15 w 922"/>
                    <a:gd name="T111" fmla="*/ 153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22" h="436">
                      <a:moveTo>
                        <a:pt x="15" y="153"/>
                      </a:moveTo>
                      <a:lnTo>
                        <a:pt x="139" y="76"/>
                      </a:lnTo>
                      <a:lnTo>
                        <a:pt x="139" y="98"/>
                      </a:lnTo>
                      <a:lnTo>
                        <a:pt x="54" y="154"/>
                      </a:lnTo>
                      <a:lnTo>
                        <a:pt x="186" y="168"/>
                      </a:lnTo>
                      <a:lnTo>
                        <a:pt x="460" y="215"/>
                      </a:lnTo>
                      <a:lnTo>
                        <a:pt x="607" y="227"/>
                      </a:lnTo>
                      <a:lnTo>
                        <a:pt x="701" y="224"/>
                      </a:lnTo>
                      <a:lnTo>
                        <a:pt x="727" y="221"/>
                      </a:lnTo>
                      <a:lnTo>
                        <a:pt x="869" y="22"/>
                      </a:lnTo>
                      <a:lnTo>
                        <a:pt x="821" y="0"/>
                      </a:lnTo>
                      <a:lnTo>
                        <a:pt x="896" y="0"/>
                      </a:lnTo>
                      <a:lnTo>
                        <a:pt x="922" y="28"/>
                      </a:lnTo>
                      <a:lnTo>
                        <a:pt x="921" y="110"/>
                      </a:lnTo>
                      <a:lnTo>
                        <a:pt x="889" y="172"/>
                      </a:lnTo>
                      <a:lnTo>
                        <a:pt x="786" y="373"/>
                      </a:lnTo>
                      <a:lnTo>
                        <a:pt x="742" y="433"/>
                      </a:lnTo>
                      <a:lnTo>
                        <a:pt x="712" y="436"/>
                      </a:lnTo>
                      <a:lnTo>
                        <a:pt x="490" y="396"/>
                      </a:lnTo>
                      <a:lnTo>
                        <a:pt x="256" y="365"/>
                      </a:lnTo>
                      <a:lnTo>
                        <a:pt x="34" y="346"/>
                      </a:lnTo>
                      <a:lnTo>
                        <a:pt x="0" y="343"/>
                      </a:lnTo>
                      <a:lnTo>
                        <a:pt x="7" y="280"/>
                      </a:lnTo>
                      <a:lnTo>
                        <a:pt x="12" y="218"/>
                      </a:lnTo>
                      <a:lnTo>
                        <a:pt x="16" y="184"/>
                      </a:lnTo>
                      <a:lnTo>
                        <a:pt x="31" y="208"/>
                      </a:lnTo>
                      <a:lnTo>
                        <a:pt x="27" y="260"/>
                      </a:lnTo>
                      <a:lnTo>
                        <a:pt x="26" y="313"/>
                      </a:lnTo>
                      <a:lnTo>
                        <a:pt x="87" y="333"/>
                      </a:lnTo>
                      <a:lnTo>
                        <a:pt x="234" y="342"/>
                      </a:lnTo>
                      <a:lnTo>
                        <a:pt x="359" y="351"/>
                      </a:lnTo>
                      <a:lnTo>
                        <a:pt x="462" y="368"/>
                      </a:lnTo>
                      <a:lnTo>
                        <a:pt x="615" y="393"/>
                      </a:lnTo>
                      <a:lnTo>
                        <a:pt x="713" y="407"/>
                      </a:lnTo>
                      <a:lnTo>
                        <a:pt x="721" y="380"/>
                      </a:lnTo>
                      <a:lnTo>
                        <a:pt x="721" y="318"/>
                      </a:lnTo>
                      <a:lnTo>
                        <a:pt x="723" y="250"/>
                      </a:lnTo>
                      <a:lnTo>
                        <a:pt x="734" y="268"/>
                      </a:lnTo>
                      <a:lnTo>
                        <a:pt x="736" y="344"/>
                      </a:lnTo>
                      <a:lnTo>
                        <a:pt x="744" y="384"/>
                      </a:lnTo>
                      <a:lnTo>
                        <a:pt x="764" y="367"/>
                      </a:lnTo>
                      <a:lnTo>
                        <a:pt x="801" y="298"/>
                      </a:lnTo>
                      <a:lnTo>
                        <a:pt x="856" y="200"/>
                      </a:lnTo>
                      <a:lnTo>
                        <a:pt x="897" y="120"/>
                      </a:lnTo>
                      <a:lnTo>
                        <a:pt x="906" y="97"/>
                      </a:lnTo>
                      <a:lnTo>
                        <a:pt x="901" y="36"/>
                      </a:lnTo>
                      <a:lnTo>
                        <a:pt x="888" y="28"/>
                      </a:lnTo>
                      <a:lnTo>
                        <a:pt x="848" y="94"/>
                      </a:lnTo>
                      <a:lnTo>
                        <a:pt x="782" y="177"/>
                      </a:lnTo>
                      <a:lnTo>
                        <a:pt x="732" y="242"/>
                      </a:lnTo>
                      <a:lnTo>
                        <a:pt x="693" y="247"/>
                      </a:lnTo>
                      <a:lnTo>
                        <a:pt x="559" y="243"/>
                      </a:lnTo>
                      <a:lnTo>
                        <a:pt x="397" y="227"/>
                      </a:lnTo>
                      <a:lnTo>
                        <a:pt x="243" y="203"/>
                      </a:lnTo>
                      <a:lnTo>
                        <a:pt x="66" y="175"/>
                      </a:lnTo>
                      <a:lnTo>
                        <a:pt x="15" y="1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411" name="Freeform 43">
                  <a:extLst>
                    <a:ext uri="{FF2B5EF4-FFF2-40B4-BE49-F238E27FC236}">
                      <a16:creationId xmlns:a16="http://schemas.microsoft.com/office/drawing/2014/main" id="{32FDF722-EC9C-CE72-726F-1A0BFBC24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5" y="1332"/>
                  <a:ext cx="460" cy="136"/>
                </a:xfrm>
                <a:custGeom>
                  <a:avLst/>
                  <a:gdLst>
                    <a:gd name="T0" fmla="*/ 15 w 460"/>
                    <a:gd name="T1" fmla="*/ 13 h 136"/>
                    <a:gd name="T2" fmla="*/ 50 w 460"/>
                    <a:gd name="T3" fmla="*/ 0 h 136"/>
                    <a:gd name="T4" fmla="*/ 65 w 460"/>
                    <a:gd name="T5" fmla="*/ 7 h 136"/>
                    <a:gd name="T6" fmla="*/ 51 w 460"/>
                    <a:gd name="T7" fmla="*/ 29 h 136"/>
                    <a:gd name="T8" fmla="*/ 25 w 460"/>
                    <a:gd name="T9" fmla="*/ 39 h 136"/>
                    <a:gd name="T10" fmla="*/ 67 w 460"/>
                    <a:gd name="T11" fmla="*/ 68 h 136"/>
                    <a:gd name="T12" fmla="*/ 134 w 460"/>
                    <a:gd name="T13" fmla="*/ 83 h 136"/>
                    <a:gd name="T14" fmla="*/ 195 w 460"/>
                    <a:gd name="T15" fmla="*/ 87 h 136"/>
                    <a:gd name="T16" fmla="*/ 238 w 460"/>
                    <a:gd name="T17" fmla="*/ 90 h 136"/>
                    <a:gd name="T18" fmla="*/ 320 w 460"/>
                    <a:gd name="T19" fmla="*/ 95 h 136"/>
                    <a:gd name="T20" fmla="*/ 372 w 460"/>
                    <a:gd name="T21" fmla="*/ 98 h 136"/>
                    <a:gd name="T22" fmla="*/ 408 w 460"/>
                    <a:gd name="T23" fmla="*/ 94 h 136"/>
                    <a:gd name="T24" fmla="*/ 442 w 460"/>
                    <a:gd name="T25" fmla="*/ 80 h 136"/>
                    <a:gd name="T26" fmla="*/ 441 w 460"/>
                    <a:gd name="T27" fmla="*/ 65 h 136"/>
                    <a:gd name="T28" fmla="*/ 460 w 460"/>
                    <a:gd name="T29" fmla="*/ 73 h 136"/>
                    <a:gd name="T30" fmla="*/ 447 w 460"/>
                    <a:gd name="T31" fmla="*/ 121 h 136"/>
                    <a:gd name="T32" fmla="*/ 396 w 460"/>
                    <a:gd name="T33" fmla="*/ 136 h 136"/>
                    <a:gd name="T34" fmla="*/ 287 w 460"/>
                    <a:gd name="T35" fmla="*/ 124 h 136"/>
                    <a:gd name="T36" fmla="*/ 177 w 460"/>
                    <a:gd name="T37" fmla="*/ 117 h 136"/>
                    <a:gd name="T38" fmla="*/ 114 w 460"/>
                    <a:gd name="T39" fmla="*/ 115 h 136"/>
                    <a:gd name="T40" fmla="*/ 42 w 460"/>
                    <a:gd name="T41" fmla="*/ 84 h 136"/>
                    <a:gd name="T42" fmla="*/ 7 w 460"/>
                    <a:gd name="T43" fmla="*/ 67 h 136"/>
                    <a:gd name="T44" fmla="*/ 0 w 460"/>
                    <a:gd name="T45" fmla="*/ 36 h 136"/>
                    <a:gd name="T46" fmla="*/ 15 w 460"/>
                    <a:gd name="T47" fmla="*/ 13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60" h="136">
                      <a:moveTo>
                        <a:pt x="15" y="13"/>
                      </a:moveTo>
                      <a:lnTo>
                        <a:pt x="50" y="0"/>
                      </a:lnTo>
                      <a:lnTo>
                        <a:pt x="65" y="7"/>
                      </a:lnTo>
                      <a:lnTo>
                        <a:pt x="51" y="29"/>
                      </a:lnTo>
                      <a:lnTo>
                        <a:pt x="25" y="39"/>
                      </a:lnTo>
                      <a:lnTo>
                        <a:pt x="67" y="68"/>
                      </a:lnTo>
                      <a:lnTo>
                        <a:pt x="134" y="83"/>
                      </a:lnTo>
                      <a:lnTo>
                        <a:pt x="195" y="87"/>
                      </a:lnTo>
                      <a:lnTo>
                        <a:pt x="238" y="90"/>
                      </a:lnTo>
                      <a:lnTo>
                        <a:pt x="320" y="95"/>
                      </a:lnTo>
                      <a:lnTo>
                        <a:pt x="372" y="98"/>
                      </a:lnTo>
                      <a:lnTo>
                        <a:pt x="408" y="94"/>
                      </a:lnTo>
                      <a:lnTo>
                        <a:pt x="442" y="80"/>
                      </a:lnTo>
                      <a:lnTo>
                        <a:pt x="441" y="65"/>
                      </a:lnTo>
                      <a:lnTo>
                        <a:pt x="460" y="73"/>
                      </a:lnTo>
                      <a:lnTo>
                        <a:pt x="447" y="121"/>
                      </a:lnTo>
                      <a:lnTo>
                        <a:pt x="396" y="136"/>
                      </a:lnTo>
                      <a:lnTo>
                        <a:pt x="287" y="124"/>
                      </a:lnTo>
                      <a:lnTo>
                        <a:pt x="177" y="117"/>
                      </a:lnTo>
                      <a:lnTo>
                        <a:pt x="114" y="115"/>
                      </a:lnTo>
                      <a:lnTo>
                        <a:pt x="42" y="84"/>
                      </a:lnTo>
                      <a:lnTo>
                        <a:pt x="7" y="67"/>
                      </a:lnTo>
                      <a:lnTo>
                        <a:pt x="0" y="36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412" name="Freeform 44">
                  <a:extLst>
                    <a:ext uri="{FF2B5EF4-FFF2-40B4-BE49-F238E27FC236}">
                      <a16:creationId xmlns:a16="http://schemas.microsoft.com/office/drawing/2014/main" id="{BE9611D4-272A-41D7-2CD4-CFB0B72F0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8" y="1491"/>
                  <a:ext cx="52" cy="46"/>
                </a:xfrm>
                <a:custGeom>
                  <a:avLst/>
                  <a:gdLst>
                    <a:gd name="T0" fmla="*/ 9 w 52"/>
                    <a:gd name="T1" fmla="*/ 0 h 46"/>
                    <a:gd name="T2" fmla="*/ 52 w 52"/>
                    <a:gd name="T3" fmla="*/ 5 h 46"/>
                    <a:gd name="T4" fmla="*/ 47 w 52"/>
                    <a:gd name="T5" fmla="*/ 46 h 46"/>
                    <a:gd name="T6" fmla="*/ 0 w 52"/>
                    <a:gd name="T7" fmla="*/ 39 h 46"/>
                    <a:gd name="T8" fmla="*/ 9 w 52"/>
                    <a:gd name="T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6">
                      <a:moveTo>
                        <a:pt x="9" y="0"/>
                      </a:moveTo>
                      <a:lnTo>
                        <a:pt x="52" y="5"/>
                      </a:lnTo>
                      <a:lnTo>
                        <a:pt x="47" y="46"/>
                      </a:lnTo>
                      <a:lnTo>
                        <a:pt x="0" y="39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413" name="Freeform 45">
                  <a:extLst>
                    <a:ext uri="{FF2B5EF4-FFF2-40B4-BE49-F238E27FC236}">
                      <a16:creationId xmlns:a16="http://schemas.microsoft.com/office/drawing/2014/main" id="{4F1BB15C-6D28-5EE5-B911-AC939A523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8" y="1500"/>
                  <a:ext cx="51" cy="46"/>
                </a:xfrm>
                <a:custGeom>
                  <a:avLst/>
                  <a:gdLst>
                    <a:gd name="T0" fmla="*/ 8 w 51"/>
                    <a:gd name="T1" fmla="*/ 0 h 46"/>
                    <a:gd name="T2" fmla="*/ 51 w 51"/>
                    <a:gd name="T3" fmla="*/ 5 h 46"/>
                    <a:gd name="T4" fmla="*/ 47 w 51"/>
                    <a:gd name="T5" fmla="*/ 46 h 46"/>
                    <a:gd name="T6" fmla="*/ 0 w 51"/>
                    <a:gd name="T7" fmla="*/ 39 h 46"/>
                    <a:gd name="T8" fmla="*/ 8 w 51"/>
                    <a:gd name="T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46">
                      <a:moveTo>
                        <a:pt x="8" y="0"/>
                      </a:moveTo>
                      <a:lnTo>
                        <a:pt x="51" y="5"/>
                      </a:lnTo>
                      <a:lnTo>
                        <a:pt x="47" y="46"/>
                      </a:lnTo>
                      <a:lnTo>
                        <a:pt x="0" y="39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414" name="Freeform 46">
                  <a:extLst>
                    <a:ext uri="{FF2B5EF4-FFF2-40B4-BE49-F238E27FC236}">
                      <a16:creationId xmlns:a16="http://schemas.microsoft.com/office/drawing/2014/main" id="{A78EBBE0-53BA-BC4C-DD57-B9EA2D4A4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6" y="1544"/>
                  <a:ext cx="194" cy="51"/>
                </a:xfrm>
                <a:custGeom>
                  <a:avLst/>
                  <a:gdLst>
                    <a:gd name="T0" fmla="*/ 4 w 194"/>
                    <a:gd name="T1" fmla="*/ 0 h 51"/>
                    <a:gd name="T2" fmla="*/ 193 w 194"/>
                    <a:gd name="T3" fmla="*/ 18 h 51"/>
                    <a:gd name="T4" fmla="*/ 194 w 194"/>
                    <a:gd name="T5" fmla="*/ 51 h 51"/>
                    <a:gd name="T6" fmla="*/ 0 w 194"/>
                    <a:gd name="T7" fmla="*/ 33 h 51"/>
                    <a:gd name="T8" fmla="*/ 4 w 194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4" h="51">
                      <a:moveTo>
                        <a:pt x="4" y="0"/>
                      </a:moveTo>
                      <a:lnTo>
                        <a:pt x="193" y="18"/>
                      </a:lnTo>
                      <a:lnTo>
                        <a:pt x="194" y="51"/>
                      </a:lnTo>
                      <a:lnTo>
                        <a:pt x="0" y="33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415" name="Freeform 47">
                  <a:extLst>
                    <a:ext uri="{FF2B5EF4-FFF2-40B4-BE49-F238E27FC236}">
                      <a16:creationId xmlns:a16="http://schemas.microsoft.com/office/drawing/2014/main" id="{99BF3911-BC18-EA8C-FAFD-0024CF678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9" y="723"/>
                  <a:ext cx="848" cy="658"/>
                </a:xfrm>
                <a:custGeom>
                  <a:avLst/>
                  <a:gdLst>
                    <a:gd name="T0" fmla="*/ 47 w 848"/>
                    <a:gd name="T1" fmla="*/ 551 h 658"/>
                    <a:gd name="T2" fmla="*/ 28 w 848"/>
                    <a:gd name="T3" fmla="*/ 523 h 658"/>
                    <a:gd name="T4" fmla="*/ 20 w 848"/>
                    <a:gd name="T5" fmla="*/ 481 h 658"/>
                    <a:gd name="T6" fmla="*/ 31 w 848"/>
                    <a:gd name="T7" fmla="*/ 389 h 658"/>
                    <a:gd name="T8" fmla="*/ 54 w 848"/>
                    <a:gd name="T9" fmla="*/ 240 h 658"/>
                    <a:gd name="T10" fmla="*/ 76 w 848"/>
                    <a:gd name="T11" fmla="*/ 129 h 658"/>
                    <a:gd name="T12" fmla="*/ 94 w 848"/>
                    <a:gd name="T13" fmla="*/ 104 h 658"/>
                    <a:gd name="T14" fmla="*/ 123 w 848"/>
                    <a:gd name="T15" fmla="*/ 76 h 658"/>
                    <a:gd name="T16" fmla="*/ 189 w 848"/>
                    <a:gd name="T17" fmla="*/ 61 h 658"/>
                    <a:gd name="T18" fmla="*/ 300 w 848"/>
                    <a:gd name="T19" fmla="*/ 48 h 658"/>
                    <a:gd name="T20" fmla="*/ 392 w 848"/>
                    <a:gd name="T21" fmla="*/ 38 h 658"/>
                    <a:gd name="T22" fmla="*/ 434 w 848"/>
                    <a:gd name="T23" fmla="*/ 21 h 658"/>
                    <a:gd name="T24" fmla="*/ 506 w 848"/>
                    <a:gd name="T25" fmla="*/ 25 h 658"/>
                    <a:gd name="T26" fmla="*/ 628 w 848"/>
                    <a:gd name="T27" fmla="*/ 57 h 658"/>
                    <a:gd name="T28" fmla="*/ 731 w 848"/>
                    <a:gd name="T29" fmla="*/ 67 h 658"/>
                    <a:gd name="T30" fmla="*/ 776 w 848"/>
                    <a:gd name="T31" fmla="*/ 65 h 658"/>
                    <a:gd name="T32" fmla="*/ 811 w 848"/>
                    <a:gd name="T33" fmla="*/ 80 h 658"/>
                    <a:gd name="T34" fmla="*/ 825 w 848"/>
                    <a:gd name="T35" fmla="*/ 144 h 658"/>
                    <a:gd name="T36" fmla="*/ 823 w 848"/>
                    <a:gd name="T37" fmla="*/ 262 h 658"/>
                    <a:gd name="T38" fmla="*/ 823 w 848"/>
                    <a:gd name="T39" fmla="*/ 354 h 658"/>
                    <a:gd name="T40" fmla="*/ 810 w 848"/>
                    <a:gd name="T41" fmla="*/ 394 h 658"/>
                    <a:gd name="T42" fmla="*/ 766 w 848"/>
                    <a:gd name="T43" fmla="*/ 491 h 658"/>
                    <a:gd name="T44" fmla="*/ 714 w 848"/>
                    <a:gd name="T45" fmla="*/ 589 h 658"/>
                    <a:gd name="T46" fmla="*/ 683 w 848"/>
                    <a:gd name="T47" fmla="*/ 625 h 658"/>
                    <a:gd name="T48" fmla="*/ 665 w 848"/>
                    <a:gd name="T49" fmla="*/ 640 h 658"/>
                    <a:gd name="T50" fmla="*/ 686 w 848"/>
                    <a:gd name="T51" fmla="*/ 658 h 658"/>
                    <a:gd name="T52" fmla="*/ 719 w 848"/>
                    <a:gd name="T53" fmla="*/ 619 h 658"/>
                    <a:gd name="T54" fmla="*/ 769 w 848"/>
                    <a:gd name="T55" fmla="*/ 531 h 658"/>
                    <a:gd name="T56" fmla="*/ 815 w 848"/>
                    <a:gd name="T57" fmla="*/ 438 h 658"/>
                    <a:gd name="T58" fmla="*/ 831 w 848"/>
                    <a:gd name="T59" fmla="*/ 392 h 658"/>
                    <a:gd name="T60" fmla="*/ 841 w 848"/>
                    <a:gd name="T61" fmla="*/ 347 h 658"/>
                    <a:gd name="T62" fmla="*/ 844 w 848"/>
                    <a:gd name="T63" fmla="*/ 270 h 658"/>
                    <a:gd name="T64" fmla="*/ 848 w 848"/>
                    <a:gd name="T65" fmla="*/ 153 h 658"/>
                    <a:gd name="T66" fmla="*/ 836 w 848"/>
                    <a:gd name="T67" fmla="*/ 89 h 658"/>
                    <a:gd name="T68" fmla="*/ 819 w 848"/>
                    <a:gd name="T69" fmla="*/ 57 h 658"/>
                    <a:gd name="T70" fmla="*/ 787 w 848"/>
                    <a:gd name="T71" fmla="*/ 44 h 658"/>
                    <a:gd name="T72" fmla="*/ 744 w 848"/>
                    <a:gd name="T73" fmla="*/ 50 h 658"/>
                    <a:gd name="T74" fmla="*/ 679 w 848"/>
                    <a:gd name="T75" fmla="*/ 45 h 658"/>
                    <a:gd name="T76" fmla="*/ 599 w 848"/>
                    <a:gd name="T77" fmla="*/ 31 h 658"/>
                    <a:gd name="T78" fmla="*/ 516 w 848"/>
                    <a:gd name="T79" fmla="*/ 6 h 658"/>
                    <a:gd name="T80" fmla="*/ 460 w 848"/>
                    <a:gd name="T81" fmla="*/ 0 h 658"/>
                    <a:gd name="T82" fmla="*/ 430 w 848"/>
                    <a:gd name="T83" fmla="*/ 6 h 658"/>
                    <a:gd name="T84" fmla="*/ 360 w 848"/>
                    <a:gd name="T85" fmla="*/ 28 h 658"/>
                    <a:gd name="T86" fmla="*/ 235 w 848"/>
                    <a:gd name="T87" fmla="*/ 40 h 658"/>
                    <a:gd name="T88" fmla="*/ 112 w 848"/>
                    <a:gd name="T89" fmla="*/ 60 h 658"/>
                    <a:gd name="T90" fmla="*/ 72 w 848"/>
                    <a:gd name="T91" fmla="*/ 96 h 658"/>
                    <a:gd name="T92" fmla="*/ 44 w 848"/>
                    <a:gd name="T93" fmla="*/ 147 h 658"/>
                    <a:gd name="T94" fmla="*/ 24 w 848"/>
                    <a:gd name="T95" fmla="*/ 255 h 658"/>
                    <a:gd name="T96" fmla="*/ 13 w 848"/>
                    <a:gd name="T97" fmla="*/ 358 h 658"/>
                    <a:gd name="T98" fmla="*/ 0 w 848"/>
                    <a:gd name="T99" fmla="*/ 467 h 658"/>
                    <a:gd name="T100" fmla="*/ 10 w 848"/>
                    <a:gd name="T101" fmla="*/ 529 h 658"/>
                    <a:gd name="T102" fmla="*/ 24 w 848"/>
                    <a:gd name="T103" fmla="*/ 566 h 658"/>
                    <a:gd name="T104" fmla="*/ 55 w 848"/>
                    <a:gd name="T105" fmla="*/ 582 h 658"/>
                    <a:gd name="T106" fmla="*/ 73 w 848"/>
                    <a:gd name="T107" fmla="*/ 579 h 658"/>
                    <a:gd name="T108" fmla="*/ 47 w 848"/>
                    <a:gd name="T109" fmla="*/ 551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48" h="658">
                      <a:moveTo>
                        <a:pt x="47" y="551"/>
                      </a:moveTo>
                      <a:lnTo>
                        <a:pt x="28" y="523"/>
                      </a:lnTo>
                      <a:lnTo>
                        <a:pt x="20" y="481"/>
                      </a:lnTo>
                      <a:lnTo>
                        <a:pt x="31" y="389"/>
                      </a:lnTo>
                      <a:lnTo>
                        <a:pt x="54" y="240"/>
                      </a:lnTo>
                      <a:lnTo>
                        <a:pt x="76" y="129"/>
                      </a:lnTo>
                      <a:lnTo>
                        <a:pt x="94" y="104"/>
                      </a:lnTo>
                      <a:lnTo>
                        <a:pt x="123" y="76"/>
                      </a:lnTo>
                      <a:lnTo>
                        <a:pt x="189" y="61"/>
                      </a:lnTo>
                      <a:lnTo>
                        <a:pt x="300" y="48"/>
                      </a:lnTo>
                      <a:lnTo>
                        <a:pt x="392" y="38"/>
                      </a:lnTo>
                      <a:lnTo>
                        <a:pt x="434" y="21"/>
                      </a:lnTo>
                      <a:lnTo>
                        <a:pt x="506" y="25"/>
                      </a:lnTo>
                      <a:lnTo>
                        <a:pt x="628" y="57"/>
                      </a:lnTo>
                      <a:lnTo>
                        <a:pt x="731" y="67"/>
                      </a:lnTo>
                      <a:lnTo>
                        <a:pt x="776" y="65"/>
                      </a:lnTo>
                      <a:lnTo>
                        <a:pt x="811" y="80"/>
                      </a:lnTo>
                      <a:lnTo>
                        <a:pt x="825" y="144"/>
                      </a:lnTo>
                      <a:lnTo>
                        <a:pt x="823" y="262"/>
                      </a:lnTo>
                      <a:lnTo>
                        <a:pt x="823" y="354"/>
                      </a:lnTo>
                      <a:lnTo>
                        <a:pt x="810" y="394"/>
                      </a:lnTo>
                      <a:lnTo>
                        <a:pt x="766" y="491"/>
                      </a:lnTo>
                      <a:lnTo>
                        <a:pt x="714" y="589"/>
                      </a:lnTo>
                      <a:lnTo>
                        <a:pt x="683" y="625"/>
                      </a:lnTo>
                      <a:lnTo>
                        <a:pt x="665" y="640"/>
                      </a:lnTo>
                      <a:lnTo>
                        <a:pt x="686" y="658"/>
                      </a:lnTo>
                      <a:lnTo>
                        <a:pt x="719" y="619"/>
                      </a:lnTo>
                      <a:lnTo>
                        <a:pt x="769" y="531"/>
                      </a:lnTo>
                      <a:lnTo>
                        <a:pt x="815" y="438"/>
                      </a:lnTo>
                      <a:lnTo>
                        <a:pt x="831" y="392"/>
                      </a:lnTo>
                      <a:lnTo>
                        <a:pt x="841" y="347"/>
                      </a:lnTo>
                      <a:lnTo>
                        <a:pt x="844" y="270"/>
                      </a:lnTo>
                      <a:lnTo>
                        <a:pt x="848" y="153"/>
                      </a:lnTo>
                      <a:lnTo>
                        <a:pt x="836" y="89"/>
                      </a:lnTo>
                      <a:lnTo>
                        <a:pt x="819" y="57"/>
                      </a:lnTo>
                      <a:lnTo>
                        <a:pt x="787" y="44"/>
                      </a:lnTo>
                      <a:lnTo>
                        <a:pt x="744" y="50"/>
                      </a:lnTo>
                      <a:lnTo>
                        <a:pt x="679" y="45"/>
                      </a:lnTo>
                      <a:lnTo>
                        <a:pt x="599" y="31"/>
                      </a:lnTo>
                      <a:lnTo>
                        <a:pt x="516" y="6"/>
                      </a:lnTo>
                      <a:lnTo>
                        <a:pt x="460" y="0"/>
                      </a:lnTo>
                      <a:lnTo>
                        <a:pt x="430" y="6"/>
                      </a:lnTo>
                      <a:lnTo>
                        <a:pt x="360" y="28"/>
                      </a:lnTo>
                      <a:lnTo>
                        <a:pt x="235" y="40"/>
                      </a:lnTo>
                      <a:lnTo>
                        <a:pt x="112" y="60"/>
                      </a:lnTo>
                      <a:lnTo>
                        <a:pt x="72" y="96"/>
                      </a:lnTo>
                      <a:lnTo>
                        <a:pt x="44" y="147"/>
                      </a:lnTo>
                      <a:lnTo>
                        <a:pt x="24" y="255"/>
                      </a:lnTo>
                      <a:lnTo>
                        <a:pt x="13" y="358"/>
                      </a:lnTo>
                      <a:lnTo>
                        <a:pt x="0" y="467"/>
                      </a:lnTo>
                      <a:lnTo>
                        <a:pt x="10" y="529"/>
                      </a:lnTo>
                      <a:lnTo>
                        <a:pt x="24" y="566"/>
                      </a:lnTo>
                      <a:lnTo>
                        <a:pt x="55" y="582"/>
                      </a:lnTo>
                      <a:lnTo>
                        <a:pt x="73" y="579"/>
                      </a:lnTo>
                      <a:lnTo>
                        <a:pt x="47" y="5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416" name="Freeform 48">
                  <a:extLst>
                    <a:ext uri="{FF2B5EF4-FFF2-40B4-BE49-F238E27FC236}">
                      <a16:creationId xmlns:a16="http://schemas.microsoft.com/office/drawing/2014/main" id="{93E6CA9F-E182-B989-082F-A32CE15CE4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3" y="781"/>
                  <a:ext cx="778" cy="607"/>
                </a:xfrm>
                <a:custGeom>
                  <a:avLst/>
                  <a:gdLst>
                    <a:gd name="T0" fmla="*/ 0 w 778"/>
                    <a:gd name="T1" fmla="*/ 499 h 607"/>
                    <a:gd name="T2" fmla="*/ 115 w 778"/>
                    <a:gd name="T3" fmla="*/ 525 h 607"/>
                    <a:gd name="T4" fmla="*/ 276 w 778"/>
                    <a:gd name="T5" fmla="*/ 554 h 607"/>
                    <a:gd name="T6" fmla="*/ 407 w 778"/>
                    <a:gd name="T7" fmla="*/ 576 h 607"/>
                    <a:gd name="T8" fmla="*/ 526 w 778"/>
                    <a:gd name="T9" fmla="*/ 580 h 607"/>
                    <a:gd name="T10" fmla="*/ 604 w 778"/>
                    <a:gd name="T11" fmla="*/ 580 h 607"/>
                    <a:gd name="T12" fmla="*/ 627 w 778"/>
                    <a:gd name="T13" fmla="*/ 573 h 607"/>
                    <a:gd name="T14" fmla="*/ 637 w 778"/>
                    <a:gd name="T15" fmla="*/ 516 h 607"/>
                    <a:gd name="T16" fmla="*/ 633 w 778"/>
                    <a:gd name="T17" fmla="*/ 362 h 607"/>
                    <a:gd name="T18" fmla="*/ 628 w 778"/>
                    <a:gd name="T19" fmla="*/ 174 h 607"/>
                    <a:gd name="T20" fmla="*/ 622 w 778"/>
                    <a:gd name="T21" fmla="*/ 106 h 607"/>
                    <a:gd name="T22" fmla="*/ 610 w 778"/>
                    <a:gd name="T23" fmla="*/ 79 h 607"/>
                    <a:gd name="T24" fmla="*/ 405 w 778"/>
                    <a:gd name="T25" fmla="*/ 69 h 607"/>
                    <a:gd name="T26" fmla="*/ 209 w 778"/>
                    <a:gd name="T27" fmla="*/ 42 h 607"/>
                    <a:gd name="T28" fmla="*/ 101 w 778"/>
                    <a:gd name="T29" fmla="*/ 26 h 607"/>
                    <a:gd name="T30" fmla="*/ 63 w 778"/>
                    <a:gd name="T31" fmla="*/ 26 h 607"/>
                    <a:gd name="T32" fmla="*/ 87 w 778"/>
                    <a:gd name="T33" fmla="*/ 3 h 607"/>
                    <a:gd name="T34" fmla="*/ 133 w 778"/>
                    <a:gd name="T35" fmla="*/ 15 h 607"/>
                    <a:gd name="T36" fmla="*/ 268 w 778"/>
                    <a:gd name="T37" fmla="*/ 32 h 607"/>
                    <a:gd name="T38" fmla="*/ 396 w 778"/>
                    <a:gd name="T39" fmla="*/ 45 h 607"/>
                    <a:gd name="T40" fmla="*/ 511 w 778"/>
                    <a:gd name="T41" fmla="*/ 53 h 607"/>
                    <a:gd name="T42" fmla="*/ 619 w 778"/>
                    <a:gd name="T43" fmla="*/ 60 h 607"/>
                    <a:gd name="T44" fmla="*/ 709 w 778"/>
                    <a:gd name="T45" fmla="*/ 35 h 607"/>
                    <a:gd name="T46" fmla="*/ 763 w 778"/>
                    <a:gd name="T47" fmla="*/ 0 h 607"/>
                    <a:gd name="T48" fmla="*/ 778 w 778"/>
                    <a:gd name="T49" fmla="*/ 24 h 607"/>
                    <a:gd name="T50" fmla="*/ 730 w 778"/>
                    <a:gd name="T51" fmla="*/ 45 h 607"/>
                    <a:gd name="T52" fmla="*/ 660 w 778"/>
                    <a:gd name="T53" fmla="*/ 75 h 607"/>
                    <a:gd name="T54" fmla="*/ 638 w 778"/>
                    <a:gd name="T55" fmla="*/ 86 h 607"/>
                    <a:gd name="T56" fmla="*/ 645 w 778"/>
                    <a:gd name="T57" fmla="*/ 186 h 607"/>
                    <a:gd name="T58" fmla="*/ 649 w 778"/>
                    <a:gd name="T59" fmla="*/ 283 h 607"/>
                    <a:gd name="T60" fmla="*/ 651 w 778"/>
                    <a:gd name="T61" fmla="*/ 371 h 607"/>
                    <a:gd name="T62" fmla="*/ 652 w 778"/>
                    <a:gd name="T63" fmla="*/ 456 h 607"/>
                    <a:gd name="T64" fmla="*/ 655 w 778"/>
                    <a:gd name="T65" fmla="*/ 520 h 607"/>
                    <a:gd name="T66" fmla="*/ 654 w 778"/>
                    <a:gd name="T67" fmla="*/ 574 h 607"/>
                    <a:gd name="T68" fmla="*/ 640 w 778"/>
                    <a:gd name="T69" fmla="*/ 599 h 607"/>
                    <a:gd name="T70" fmla="*/ 547 w 778"/>
                    <a:gd name="T71" fmla="*/ 607 h 607"/>
                    <a:gd name="T72" fmla="*/ 389 w 778"/>
                    <a:gd name="T73" fmla="*/ 593 h 607"/>
                    <a:gd name="T74" fmla="*/ 227 w 778"/>
                    <a:gd name="T75" fmla="*/ 561 h 607"/>
                    <a:gd name="T76" fmla="*/ 108 w 778"/>
                    <a:gd name="T77" fmla="*/ 542 h 607"/>
                    <a:gd name="T78" fmla="*/ 9 w 778"/>
                    <a:gd name="T79" fmla="*/ 524 h 607"/>
                    <a:gd name="T80" fmla="*/ 0 w 778"/>
                    <a:gd name="T81" fmla="*/ 499 h 6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78" h="607">
                      <a:moveTo>
                        <a:pt x="0" y="499"/>
                      </a:moveTo>
                      <a:lnTo>
                        <a:pt x="115" y="525"/>
                      </a:lnTo>
                      <a:lnTo>
                        <a:pt x="276" y="554"/>
                      </a:lnTo>
                      <a:lnTo>
                        <a:pt x="407" y="576"/>
                      </a:lnTo>
                      <a:lnTo>
                        <a:pt x="526" y="580"/>
                      </a:lnTo>
                      <a:lnTo>
                        <a:pt x="604" y="580"/>
                      </a:lnTo>
                      <a:lnTo>
                        <a:pt x="627" y="573"/>
                      </a:lnTo>
                      <a:lnTo>
                        <a:pt x="637" y="516"/>
                      </a:lnTo>
                      <a:lnTo>
                        <a:pt x="633" y="362"/>
                      </a:lnTo>
                      <a:lnTo>
                        <a:pt x="628" y="174"/>
                      </a:lnTo>
                      <a:lnTo>
                        <a:pt x="622" y="106"/>
                      </a:lnTo>
                      <a:lnTo>
                        <a:pt x="610" y="79"/>
                      </a:lnTo>
                      <a:lnTo>
                        <a:pt x="405" y="69"/>
                      </a:lnTo>
                      <a:lnTo>
                        <a:pt x="209" y="42"/>
                      </a:lnTo>
                      <a:lnTo>
                        <a:pt x="101" y="26"/>
                      </a:lnTo>
                      <a:lnTo>
                        <a:pt x="63" y="26"/>
                      </a:lnTo>
                      <a:lnTo>
                        <a:pt x="87" y="3"/>
                      </a:lnTo>
                      <a:lnTo>
                        <a:pt x="133" y="15"/>
                      </a:lnTo>
                      <a:lnTo>
                        <a:pt x="268" y="32"/>
                      </a:lnTo>
                      <a:lnTo>
                        <a:pt x="396" y="45"/>
                      </a:lnTo>
                      <a:lnTo>
                        <a:pt x="511" y="53"/>
                      </a:lnTo>
                      <a:lnTo>
                        <a:pt x="619" y="60"/>
                      </a:lnTo>
                      <a:lnTo>
                        <a:pt x="709" y="35"/>
                      </a:lnTo>
                      <a:lnTo>
                        <a:pt x="763" y="0"/>
                      </a:lnTo>
                      <a:lnTo>
                        <a:pt x="778" y="24"/>
                      </a:lnTo>
                      <a:lnTo>
                        <a:pt x="730" y="45"/>
                      </a:lnTo>
                      <a:lnTo>
                        <a:pt x="660" y="75"/>
                      </a:lnTo>
                      <a:lnTo>
                        <a:pt x="638" y="86"/>
                      </a:lnTo>
                      <a:lnTo>
                        <a:pt x="645" y="186"/>
                      </a:lnTo>
                      <a:lnTo>
                        <a:pt x="649" y="283"/>
                      </a:lnTo>
                      <a:lnTo>
                        <a:pt x="651" y="371"/>
                      </a:lnTo>
                      <a:lnTo>
                        <a:pt x="652" y="456"/>
                      </a:lnTo>
                      <a:lnTo>
                        <a:pt x="655" y="520"/>
                      </a:lnTo>
                      <a:lnTo>
                        <a:pt x="654" y="574"/>
                      </a:lnTo>
                      <a:lnTo>
                        <a:pt x="640" y="599"/>
                      </a:lnTo>
                      <a:lnTo>
                        <a:pt x="547" y="607"/>
                      </a:lnTo>
                      <a:lnTo>
                        <a:pt x="389" y="593"/>
                      </a:lnTo>
                      <a:lnTo>
                        <a:pt x="227" y="561"/>
                      </a:lnTo>
                      <a:lnTo>
                        <a:pt x="108" y="542"/>
                      </a:lnTo>
                      <a:lnTo>
                        <a:pt x="9" y="524"/>
                      </a:lnTo>
                      <a:lnTo>
                        <a:pt x="0" y="4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417" name="Freeform 49">
                  <a:extLst>
                    <a:ext uri="{FF2B5EF4-FFF2-40B4-BE49-F238E27FC236}">
                      <a16:creationId xmlns:a16="http://schemas.microsoft.com/office/drawing/2014/main" id="{5E80770D-4011-9AB4-8E4E-6689DD9A0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" y="858"/>
                  <a:ext cx="430" cy="466"/>
                </a:xfrm>
                <a:custGeom>
                  <a:avLst/>
                  <a:gdLst>
                    <a:gd name="T0" fmla="*/ 0 w 430"/>
                    <a:gd name="T1" fmla="*/ 0 h 466"/>
                    <a:gd name="T2" fmla="*/ 159 w 430"/>
                    <a:gd name="T3" fmla="*/ 19 h 466"/>
                    <a:gd name="T4" fmla="*/ 271 w 430"/>
                    <a:gd name="T5" fmla="*/ 32 h 466"/>
                    <a:gd name="T6" fmla="*/ 394 w 430"/>
                    <a:gd name="T7" fmla="*/ 54 h 466"/>
                    <a:gd name="T8" fmla="*/ 412 w 430"/>
                    <a:gd name="T9" fmla="*/ 70 h 466"/>
                    <a:gd name="T10" fmla="*/ 422 w 430"/>
                    <a:gd name="T11" fmla="*/ 95 h 466"/>
                    <a:gd name="T12" fmla="*/ 430 w 430"/>
                    <a:gd name="T13" fmla="*/ 213 h 466"/>
                    <a:gd name="T14" fmla="*/ 430 w 430"/>
                    <a:gd name="T15" fmla="*/ 346 h 466"/>
                    <a:gd name="T16" fmla="*/ 426 w 430"/>
                    <a:gd name="T17" fmla="*/ 438 h 466"/>
                    <a:gd name="T18" fmla="*/ 412 w 430"/>
                    <a:gd name="T19" fmla="*/ 464 h 466"/>
                    <a:gd name="T20" fmla="*/ 385 w 430"/>
                    <a:gd name="T21" fmla="*/ 466 h 466"/>
                    <a:gd name="T22" fmla="*/ 246 w 430"/>
                    <a:gd name="T23" fmla="*/ 428 h 466"/>
                    <a:gd name="T24" fmla="*/ 395 w 430"/>
                    <a:gd name="T25" fmla="*/ 440 h 466"/>
                    <a:gd name="T26" fmla="*/ 405 w 430"/>
                    <a:gd name="T27" fmla="*/ 435 h 466"/>
                    <a:gd name="T28" fmla="*/ 412 w 430"/>
                    <a:gd name="T29" fmla="*/ 373 h 466"/>
                    <a:gd name="T30" fmla="*/ 414 w 430"/>
                    <a:gd name="T31" fmla="*/ 285 h 466"/>
                    <a:gd name="T32" fmla="*/ 409 w 430"/>
                    <a:gd name="T33" fmla="*/ 165 h 466"/>
                    <a:gd name="T34" fmla="*/ 401 w 430"/>
                    <a:gd name="T35" fmla="*/ 88 h 466"/>
                    <a:gd name="T36" fmla="*/ 385 w 430"/>
                    <a:gd name="T37" fmla="*/ 73 h 466"/>
                    <a:gd name="T38" fmla="*/ 297 w 430"/>
                    <a:gd name="T39" fmla="*/ 56 h 466"/>
                    <a:gd name="T40" fmla="*/ 176 w 430"/>
                    <a:gd name="T41" fmla="*/ 41 h 466"/>
                    <a:gd name="T42" fmla="*/ 78 w 430"/>
                    <a:gd name="T43" fmla="*/ 22 h 466"/>
                    <a:gd name="T44" fmla="*/ 0 w 430"/>
                    <a:gd name="T45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30" h="466">
                      <a:moveTo>
                        <a:pt x="0" y="0"/>
                      </a:moveTo>
                      <a:lnTo>
                        <a:pt x="159" y="19"/>
                      </a:lnTo>
                      <a:lnTo>
                        <a:pt x="271" y="32"/>
                      </a:lnTo>
                      <a:lnTo>
                        <a:pt x="394" y="54"/>
                      </a:lnTo>
                      <a:lnTo>
                        <a:pt x="412" y="70"/>
                      </a:lnTo>
                      <a:lnTo>
                        <a:pt x="422" y="95"/>
                      </a:lnTo>
                      <a:lnTo>
                        <a:pt x="430" y="213"/>
                      </a:lnTo>
                      <a:lnTo>
                        <a:pt x="430" y="346"/>
                      </a:lnTo>
                      <a:lnTo>
                        <a:pt x="426" y="438"/>
                      </a:lnTo>
                      <a:lnTo>
                        <a:pt x="412" y="464"/>
                      </a:lnTo>
                      <a:lnTo>
                        <a:pt x="385" y="466"/>
                      </a:lnTo>
                      <a:lnTo>
                        <a:pt x="246" y="428"/>
                      </a:lnTo>
                      <a:lnTo>
                        <a:pt x="395" y="440"/>
                      </a:lnTo>
                      <a:lnTo>
                        <a:pt x="405" y="435"/>
                      </a:lnTo>
                      <a:lnTo>
                        <a:pt x="412" y="373"/>
                      </a:lnTo>
                      <a:lnTo>
                        <a:pt x="414" y="285"/>
                      </a:lnTo>
                      <a:lnTo>
                        <a:pt x="409" y="165"/>
                      </a:lnTo>
                      <a:lnTo>
                        <a:pt x="401" y="88"/>
                      </a:lnTo>
                      <a:lnTo>
                        <a:pt x="385" y="73"/>
                      </a:lnTo>
                      <a:lnTo>
                        <a:pt x="297" y="56"/>
                      </a:lnTo>
                      <a:lnTo>
                        <a:pt x="176" y="41"/>
                      </a:lnTo>
                      <a:lnTo>
                        <a:pt x="78" y="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8418" name="Freeform 50">
                  <a:extLst>
                    <a:ext uri="{FF2B5EF4-FFF2-40B4-BE49-F238E27FC236}">
                      <a16:creationId xmlns:a16="http://schemas.microsoft.com/office/drawing/2014/main" id="{BE06328B-5359-7CFB-BBE1-396DA505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4" y="853"/>
                  <a:ext cx="453" cy="464"/>
                </a:xfrm>
                <a:custGeom>
                  <a:avLst/>
                  <a:gdLst>
                    <a:gd name="T0" fmla="*/ 257 w 453"/>
                    <a:gd name="T1" fmla="*/ 27 h 464"/>
                    <a:gd name="T2" fmla="*/ 102 w 453"/>
                    <a:gd name="T3" fmla="*/ 2 h 464"/>
                    <a:gd name="T4" fmla="*/ 57 w 453"/>
                    <a:gd name="T5" fmla="*/ 0 h 464"/>
                    <a:gd name="T6" fmla="*/ 45 w 453"/>
                    <a:gd name="T7" fmla="*/ 17 h 464"/>
                    <a:gd name="T8" fmla="*/ 32 w 453"/>
                    <a:gd name="T9" fmla="*/ 50 h 464"/>
                    <a:gd name="T10" fmla="*/ 12 w 453"/>
                    <a:gd name="T11" fmla="*/ 141 h 464"/>
                    <a:gd name="T12" fmla="*/ 2 w 453"/>
                    <a:gd name="T13" fmla="*/ 232 h 464"/>
                    <a:gd name="T14" fmla="*/ 0 w 453"/>
                    <a:gd name="T15" fmla="*/ 325 h 464"/>
                    <a:gd name="T16" fmla="*/ 14 w 453"/>
                    <a:gd name="T17" fmla="*/ 362 h 464"/>
                    <a:gd name="T18" fmla="*/ 21 w 453"/>
                    <a:gd name="T19" fmla="*/ 374 h 464"/>
                    <a:gd name="T20" fmla="*/ 119 w 453"/>
                    <a:gd name="T21" fmla="*/ 400 h 464"/>
                    <a:gd name="T22" fmla="*/ 245 w 453"/>
                    <a:gd name="T23" fmla="*/ 425 h 464"/>
                    <a:gd name="T24" fmla="*/ 340 w 453"/>
                    <a:gd name="T25" fmla="*/ 441 h 464"/>
                    <a:gd name="T26" fmla="*/ 453 w 453"/>
                    <a:gd name="T27" fmla="*/ 464 h 464"/>
                    <a:gd name="T28" fmla="*/ 450 w 453"/>
                    <a:gd name="T29" fmla="*/ 449 h 464"/>
                    <a:gd name="T30" fmla="*/ 363 w 453"/>
                    <a:gd name="T31" fmla="*/ 429 h 464"/>
                    <a:gd name="T32" fmla="*/ 248 w 453"/>
                    <a:gd name="T33" fmla="*/ 403 h 464"/>
                    <a:gd name="T34" fmla="*/ 92 w 453"/>
                    <a:gd name="T35" fmla="*/ 375 h 464"/>
                    <a:gd name="T36" fmla="*/ 36 w 453"/>
                    <a:gd name="T37" fmla="*/ 349 h 464"/>
                    <a:gd name="T38" fmla="*/ 20 w 453"/>
                    <a:gd name="T39" fmla="*/ 333 h 464"/>
                    <a:gd name="T40" fmla="*/ 18 w 453"/>
                    <a:gd name="T41" fmla="*/ 305 h 464"/>
                    <a:gd name="T42" fmla="*/ 21 w 453"/>
                    <a:gd name="T43" fmla="*/ 228 h 464"/>
                    <a:gd name="T44" fmla="*/ 35 w 453"/>
                    <a:gd name="T45" fmla="*/ 135 h 464"/>
                    <a:gd name="T46" fmla="*/ 56 w 453"/>
                    <a:gd name="T47" fmla="*/ 43 h 464"/>
                    <a:gd name="T48" fmla="*/ 69 w 453"/>
                    <a:gd name="T49" fmla="*/ 22 h 464"/>
                    <a:gd name="T50" fmla="*/ 176 w 453"/>
                    <a:gd name="T51" fmla="*/ 24 h 464"/>
                    <a:gd name="T52" fmla="*/ 257 w 453"/>
                    <a:gd name="T53" fmla="*/ 27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3" h="464">
                      <a:moveTo>
                        <a:pt x="257" y="27"/>
                      </a:moveTo>
                      <a:lnTo>
                        <a:pt x="102" y="2"/>
                      </a:lnTo>
                      <a:lnTo>
                        <a:pt x="57" y="0"/>
                      </a:lnTo>
                      <a:lnTo>
                        <a:pt x="45" y="17"/>
                      </a:lnTo>
                      <a:lnTo>
                        <a:pt x="32" y="50"/>
                      </a:lnTo>
                      <a:lnTo>
                        <a:pt x="12" y="141"/>
                      </a:lnTo>
                      <a:lnTo>
                        <a:pt x="2" y="232"/>
                      </a:lnTo>
                      <a:lnTo>
                        <a:pt x="0" y="325"/>
                      </a:lnTo>
                      <a:lnTo>
                        <a:pt x="14" y="362"/>
                      </a:lnTo>
                      <a:lnTo>
                        <a:pt x="21" y="374"/>
                      </a:lnTo>
                      <a:lnTo>
                        <a:pt x="119" y="400"/>
                      </a:lnTo>
                      <a:lnTo>
                        <a:pt x="245" y="425"/>
                      </a:lnTo>
                      <a:lnTo>
                        <a:pt x="340" y="441"/>
                      </a:lnTo>
                      <a:lnTo>
                        <a:pt x="453" y="464"/>
                      </a:lnTo>
                      <a:lnTo>
                        <a:pt x="450" y="449"/>
                      </a:lnTo>
                      <a:lnTo>
                        <a:pt x="363" y="429"/>
                      </a:lnTo>
                      <a:lnTo>
                        <a:pt x="248" y="403"/>
                      </a:lnTo>
                      <a:lnTo>
                        <a:pt x="92" y="375"/>
                      </a:lnTo>
                      <a:lnTo>
                        <a:pt x="36" y="349"/>
                      </a:lnTo>
                      <a:lnTo>
                        <a:pt x="20" y="333"/>
                      </a:lnTo>
                      <a:lnTo>
                        <a:pt x="18" y="305"/>
                      </a:lnTo>
                      <a:lnTo>
                        <a:pt x="21" y="228"/>
                      </a:lnTo>
                      <a:lnTo>
                        <a:pt x="35" y="135"/>
                      </a:lnTo>
                      <a:lnTo>
                        <a:pt x="56" y="43"/>
                      </a:lnTo>
                      <a:lnTo>
                        <a:pt x="69" y="22"/>
                      </a:lnTo>
                      <a:lnTo>
                        <a:pt x="176" y="24"/>
                      </a:lnTo>
                      <a:lnTo>
                        <a:pt x="257" y="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58419" name="Group 51">
              <a:extLst>
                <a:ext uri="{FF2B5EF4-FFF2-40B4-BE49-F238E27FC236}">
                  <a16:creationId xmlns:a16="http://schemas.microsoft.com/office/drawing/2014/main" id="{5E9D88E8-176F-EE82-9575-784F2F6C04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640"/>
              <a:ext cx="797" cy="654"/>
              <a:chOff x="2543" y="3163"/>
              <a:chExt cx="973" cy="799"/>
            </a:xfrm>
          </p:grpSpPr>
          <p:sp>
            <p:nvSpPr>
              <p:cNvPr id="58420" name="Freeform 52">
                <a:extLst>
                  <a:ext uri="{FF2B5EF4-FFF2-40B4-BE49-F238E27FC236}">
                    <a16:creationId xmlns:a16="http://schemas.microsoft.com/office/drawing/2014/main" id="{60BF8550-82BB-3403-C2ED-92C23D88B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" y="3163"/>
                <a:ext cx="353" cy="287"/>
              </a:xfrm>
              <a:custGeom>
                <a:avLst/>
                <a:gdLst>
                  <a:gd name="T0" fmla="*/ 221 w 353"/>
                  <a:gd name="T1" fmla="*/ 76 h 287"/>
                  <a:gd name="T2" fmla="*/ 194 w 353"/>
                  <a:gd name="T3" fmla="*/ 41 h 287"/>
                  <a:gd name="T4" fmla="*/ 164 w 353"/>
                  <a:gd name="T5" fmla="*/ 18 h 287"/>
                  <a:gd name="T6" fmla="*/ 130 w 353"/>
                  <a:gd name="T7" fmla="*/ 5 h 287"/>
                  <a:gd name="T8" fmla="*/ 103 w 353"/>
                  <a:gd name="T9" fmla="*/ 0 h 287"/>
                  <a:gd name="T10" fmla="*/ 67 w 353"/>
                  <a:gd name="T11" fmla="*/ 8 h 287"/>
                  <a:gd name="T12" fmla="*/ 39 w 353"/>
                  <a:gd name="T13" fmla="*/ 23 h 287"/>
                  <a:gd name="T14" fmla="*/ 17 w 353"/>
                  <a:gd name="T15" fmla="*/ 44 h 287"/>
                  <a:gd name="T16" fmla="*/ 5 w 353"/>
                  <a:gd name="T17" fmla="*/ 78 h 287"/>
                  <a:gd name="T18" fmla="*/ 0 w 353"/>
                  <a:gd name="T19" fmla="*/ 113 h 287"/>
                  <a:gd name="T20" fmla="*/ 8 w 353"/>
                  <a:gd name="T21" fmla="*/ 150 h 287"/>
                  <a:gd name="T22" fmla="*/ 18 w 353"/>
                  <a:gd name="T23" fmla="*/ 195 h 287"/>
                  <a:gd name="T24" fmla="*/ 44 w 353"/>
                  <a:gd name="T25" fmla="*/ 235 h 287"/>
                  <a:gd name="T26" fmla="*/ 68 w 353"/>
                  <a:gd name="T27" fmla="*/ 260 h 287"/>
                  <a:gd name="T28" fmla="*/ 103 w 353"/>
                  <a:gd name="T29" fmla="*/ 278 h 287"/>
                  <a:gd name="T30" fmla="*/ 135 w 353"/>
                  <a:gd name="T31" fmla="*/ 287 h 287"/>
                  <a:gd name="T32" fmla="*/ 171 w 353"/>
                  <a:gd name="T33" fmla="*/ 287 h 287"/>
                  <a:gd name="T34" fmla="*/ 200 w 353"/>
                  <a:gd name="T35" fmla="*/ 273 h 287"/>
                  <a:gd name="T36" fmla="*/ 221 w 353"/>
                  <a:gd name="T37" fmla="*/ 255 h 287"/>
                  <a:gd name="T38" fmla="*/ 236 w 353"/>
                  <a:gd name="T39" fmla="*/ 226 h 287"/>
                  <a:gd name="T40" fmla="*/ 241 w 353"/>
                  <a:gd name="T41" fmla="*/ 205 h 287"/>
                  <a:gd name="T42" fmla="*/ 244 w 353"/>
                  <a:gd name="T43" fmla="*/ 173 h 287"/>
                  <a:gd name="T44" fmla="*/ 236 w 353"/>
                  <a:gd name="T45" fmla="*/ 140 h 287"/>
                  <a:gd name="T46" fmla="*/ 232 w 353"/>
                  <a:gd name="T47" fmla="*/ 108 h 287"/>
                  <a:gd name="T48" fmla="*/ 280 w 353"/>
                  <a:gd name="T49" fmla="*/ 81 h 287"/>
                  <a:gd name="T50" fmla="*/ 330 w 353"/>
                  <a:gd name="T51" fmla="*/ 63 h 287"/>
                  <a:gd name="T52" fmla="*/ 348 w 353"/>
                  <a:gd name="T53" fmla="*/ 49 h 287"/>
                  <a:gd name="T54" fmla="*/ 353 w 353"/>
                  <a:gd name="T55" fmla="*/ 27 h 287"/>
                  <a:gd name="T56" fmla="*/ 341 w 353"/>
                  <a:gd name="T57" fmla="*/ 17 h 287"/>
                  <a:gd name="T58" fmla="*/ 321 w 353"/>
                  <a:gd name="T59" fmla="*/ 9 h 287"/>
                  <a:gd name="T60" fmla="*/ 295 w 353"/>
                  <a:gd name="T61" fmla="*/ 21 h 287"/>
                  <a:gd name="T62" fmla="*/ 268 w 353"/>
                  <a:gd name="T63" fmla="*/ 53 h 287"/>
                  <a:gd name="T64" fmla="*/ 221 w 353"/>
                  <a:gd name="T65" fmla="*/ 76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3" h="287">
                    <a:moveTo>
                      <a:pt x="221" y="76"/>
                    </a:moveTo>
                    <a:lnTo>
                      <a:pt x="194" y="41"/>
                    </a:lnTo>
                    <a:lnTo>
                      <a:pt x="164" y="18"/>
                    </a:lnTo>
                    <a:lnTo>
                      <a:pt x="130" y="5"/>
                    </a:lnTo>
                    <a:lnTo>
                      <a:pt x="103" y="0"/>
                    </a:lnTo>
                    <a:lnTo>
                      <a:pt x="67" y="8"/>
                    </a:lnTo>
                    <a:lnTo>
                      <a:pt x="39" y="23"/>
                    </a:lnTo>
                    <a:lnTo>
                      <a:pt x="17" y="44"/>
                    </a:lnTo>
                    <a:lnTo>
                      <a:pt x="5" y="78"/>
                    </a:lnTo>
                    <a:lnTo>
                      <a:pt x="0" y="113"/>
                    </a:lnTo>
                    <a:lnTo>
                      <a:pt x="8" y="150"/>
                    </a:lnTo>
                    <a:lnTo>
                      <a:pt x="18" y="195"/>
                    </a:lnTo>
                    <a:lnTo>
                      <a:pt x="44" y="235"/>
                    </a:lnTo>
                    <a:lnTo>
                      <a:pt x="68" y="260"/>
                    </a:lnTo>
                    <a:lnTo>
                      <a:pt x="103" y="278"/>
                    </a:lnTo>
                    <a:lnTo>
                      <a:pt x="135" y="287"/>
                    </a:lnTo>
                    <a:lnTo>
                      <a:pt x="171" y="287"/>
                    </a:lnTo>
                    <a:lnTo>
                      <a:pt x="200" y="273"/>
                    </a:lnTo>
                    <a:lnTo>
                      <a:pt x="221" y="255"/>
                    </a:lnTo>
                    <a:lnTo>
                      <a:pt x="236" y="226"/>
                    </a:lnTo>
                    <a:lnTo>
                      <a:pt x="241" y="205"/>
                    </a:lnTo>
                    <a:lnTo>
                      <a:pt x="244" y="173"/>
                    </a:lnTo>
                    <a:lnTo>
                      <a:pt x="236" y="140"/>
                    </a:lnTo>
                    <a:lnTo>
                      <a:pt x="232" y="108"/>
                    </a:lnTo>
                    <a:lnTo>
                      <a:pt x="280" y="81"/>
                    </a:lnTo>
                    <a:lnTo>
                      <a:pt x="330" y="63"/>
                    </a:lnTo>
                    <a:lnTo>
                      <a:pt x="348" y="49"/>
                    </a:lnTo>
                    <a:lnTo>
                      <a:pt x="353" y="27"/>
                    </a:lnTo>
                    <a:lnTo>
                      <a:pt x="341" y="17"/>
                    </a:lnTo>
                    <a:lnTo>
                      <a:pt x="321" y="9"/>
                    </a:lnTo>
                    <a:lnTo>
                      <a:pt x="295" y="21"/>
                    </a:lnTo>
                    <a:lnTo>
                      <a:pt x="268" y="53"/>
                    </a:lnTo>
                    <a:lnTo>
                      <a:pt x="221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421" name="Freeform 53">
                <a:extLst>
                  <a:ext uri="{FF2B5EF4-FFF2-40B4-BE49-F238E27FC236}">
                    <a16:creationId xmlns:a16="http://schemas.microsoft.com/office/drawing/2014/main" id="{7789E8CA-CAFF-662D-BB9F-CD7ACD07B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3451"/>
                <a:ext cx="297" cy="493"/>
              </a:xfrm>
              <a:custGeom>
                <a:avLst/>
                <a:gdLst>
                  <a:gd name="T0" fmla="*/ 40 w 297"/>
                  <a:gd name="T1" fmla="*/ 170 h 493"/>
                  <a:gd name="T2" fmla="*/ 14 w 297"/>
                  <a:gd name="T3" fmla="*/ 143 h 493"/>
                  <a:gd name="T4" fmla="*/ 3 w 297"/>
                  <a:gd name="T5" fmla="*/ 112 h 493"/>
                  <a:gd name="T6" fmla="*/ 0 w 297"/>
                  <a:gd name="T7" fmla="*/ 86 h 493"/>
                  <a:gd name="T8" fmla="*/ 9 w 297"/>
                  <a:gd name="T9" fmla="*/ 62 h 493"/>
                  <a:gd name="T10" fmla="*/ 21 w 297"/>
                  <a:gd name="T11" fmla="*/ 39 h 493"/>
                  <a:gd name="T12" fmla="*/ 49 w 297"/>
                  <a:gd name="T13" fmla="*/ 21 h 493"/>
                  <a:gd name="T14" fmla="*/ 78 w 297"/>
                  <a:gd name="T15" fmla="*/ 3 h 493"/>
                  <a:gd name="T16" fmla="*/ 122 w 297"/>
                  <a:gd name="T17" fmla="*/ 0 h 493"/>
                  <a:gd name="T18" fmla="*/ 149 w 297"/>
                  <a:gd name="T19" fmla="*/ 8 h 493"/>
                  <a:gd name="T20" fmla="*/ 169 w 297"/>
                  <a:gd name="T21" fmla="*/ 21 h 493"/>
                  <a:gd name="T22" fmla="*/ 201 w 297"/>
                  <a:gd name="T23" fmla="*/ 48 h 493"/>
                  <a:gd name="T24" fmla="*/ 224 w 297"/>
                  <a:gd name="T25" fmla="*/ 90 h 493"/>
                  <a:gd name="T26" fmla="*/ 245 w 297"/>
                  <a:gd name="T27" fmla="*/ 130 h 493"/>
                  <a:gd name="T28" fmla="*/ 263 w 297"/>
                  <a:gd name="T29" fmla="*/ 198 h 493"/>
                  <a:gd name="T30" fmla="*/ 274 w 297"/>
                  <a:gd name="T31" fmla="*/ 249 h 493"/>
                  <a:gd name="T32" fmla="*/ 282 w 297"/>
                  <a:gd name="T33" fmla="*/ 311 h 493"/>
                  <a:gd name="T34" fmla="*/ 288 w 297"/>
                  <a:gd name="T35" fmla="*/ 360 h 493"/>
                  <a:gd name="T36" fmla="*/ 297 w 297"/>
                  <a:gd name="T37" fmla="*/ 398 h 493"/>
                  <a:gd name="T38" fmla="*/ 297 w 297"/>
                  <a:gd name="T39" fmla="*/ 433 h 493"/>
                  <a:gd name="T40" fmla="*/ 288 w 297"/>
                  <a:gd name="T41" fmla="*/ 461 h 493"/>
                  <a:gd name="T42" fmla="*/ 274 w 297"/>
                  <a:gd name="T43" fmla="*/ 479 h 493"/>
                  <a:gd name="T44" fmla="*/ 251 w 297"/>
                  <a:gd name="T45" fmla="*/ 488 h 493"/>
                  <a:gd name="T46" fmla="*/ 222 w 297"/>
                  <a:gd name="T47" fmla="*/ 493 h 493"/>
                  <a:gd name="T48" fmla="*/ 90 w 297"/>
                  <a:gd name="T49" fmla="*/ 487 h 493"/>
                  <a:gd name="T50" fmla="*/ 62 w 297"/>
                  <a:gd name="T51" fmla="*/ 470 h 493"/>
                  <a:gd name="T52" fmla="*/ 44 w 297"/>
                  <a:gd name="T53" fmla="*/ 430 h 493"/>
                  <a:gd name="T54" fmla="*/ 37 w 297"/>
                  <a:gd name="T55" fmla="*/ 392 h 493"/>
                  <a:gd name="T56" fmla="*/ 40 w 297"/>
                  <a:gd name="T57" fmla="*/ 339 h 493"/>
                  <a:gd name="T58" fmla="*/ 53 w 297"/>
                  <a:gd name="T59" fmla="*/ 303 h 493"/>
                  <a:gd name="T60" fmla="*/ 73 w 297"/>
                  <a:gd name="T61" fmla="*/ 280 h 493"/>
                  <a:gd name="T62" fmla="*/ 78 w 297"/>
                  <a:gd name="T63" fmla="*/ 262 h 493"/>
                  <a:gd name="T64" fmla="*/ 73 w 297"/>
                  <a:gd name="T65" fmla="*/ 244 h 493"/>
                  <a:gd name="T66" fmla="*/ 64 w 297"/>
                  <a:gd name="T67" fmla="*/ 217 h 493"/>
                  <a:gd name="T68" fmla="*/ 49 w 297"/>
                  <a:gd name="T69" fmla="*/ 193 h 493"/>
                  <a:gd name="T70" fmla="*/ 40 w 297"/>
                  <a:gd name="T71" fmla="*/ 17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7" h="493">
                    <a:moveTo>
                      <a:pt x="40" y="170"/>
                    </a:moveTo>
                    <a:lnTo>
                      <a:pt x="14" y="143"/>
                    </a:lnTo>
                    <a:lnTo>
                      <a:pt x="3" y="112"/>
                    </a:lnTo>
                    <a:lnTo>
                      <a:pt x="0" y="86"/>
                    </a:lnTo>
                    <a:lnTo>
                      <a:pt x="9" y="62"/>
                    </a:lnTo>
                    <a:lnTo>
                      <a:pt x="21" y="39"/>
                    </a:lnTo>
                    <a:lnTo>
                      <a:pt x="49" y="21"/>
                    </a:lnTo>
                    <a:lnTo>
                      <a:pt x="78" y="3"/>
                    </a:lnTo>
                    <a:lnTo>
                      <a:pt x="122" y="0"/>
                    </a:lnTo>
                    <a:lnTo>
                      <a:pt x="149" y="8"/>
                    </a:lnTo>
                    <a:lnTo>
                      <a:pt x="169" y="21"/>
                    </a:lnTo>
                    <a:lnTo>
                      <a:pt x="201" y="48"/>
                    </a:lnTo>
                    <a:lnTo>
                      <a:pt x="224" y="90"/>
                    </a:lnTo>
                    <a:lnTo>
                      <a:pt x="245" y="130"/>
                    </a:lnTo>
                    <a:lnTo>
                      <a:pt x="263" y="198"/>
                    </a:lnTo>
                    <a:lnTo>
                      <a:pt x="274" y="249"/>
                    </a:lnTo>
                    <a:lnTo>
                      <a:pt x="282" y="311"/>
                    </a:lnTo>
                    <a:lnTo>
                      <a:pt x="288" y="360"/>
                    </a:lnTo>
                    <a:lnTo>
                      <a:pt x="297" y="398"/>
                    </a:lnTo>
                    <a:lnTo>
                      <a:pt x="297" y="433"/>
                    </a:lnTo>
                    <a:lnTo>
                      <a:pt x="288" y="461"/>
                    </a:lnTo>
                    <a:lnTo>
                      <a:pt x="274" y="479"/>
                    </a:lnTo>
                    <a:lnTo>
                      <a:pt x="251" y="488"/>
                    </a:lnTo>
                    <a:lnTo>
                      <a:pt x="222" y="493"/>
                    </a:lnTo>
                    <a:lnTo>
                      <a:pt x="90" y="487"/>
                    </a:lnTo>
                    <a:lnTo>
                      <a:pt x="62" y="470"/>
                    </a:lnTo>
                    <a:lnTo>
                      <a:pt x="44" y="430"/>
                    </a:lnTo>
                    <a:lnTo>
                      <a:pt x="37" y="392"/>
                    </a:lnTo>
                    <a:lnTo>
                      <a:pt x="40" y="339"/>
                    </a:lnTo>
                    <a:lnTo>
                      <a:pt x="53" y="303"/>
                    </a:lnTo>
                    <a:lnTo>
                      <a:pt x="73" y="280"/>
                    </a:lnTo>
                    <a:lnTo>
                      <a:pt x="78" y="262"/>
                    </a:lnTo>
                    <a:lnTo>
                      <a:pt x="73" y="244"/>
                    </a:lnTo>
                    <a:lnTo>
                      <a:pt x="64" y="217"/>
                    </a:lnTo>
                    <a:lnTo>
                      <a:pt x="49" y="193"/>
                    </a:lnTo>
                    <a:lnTo>
                      <a:pt x="40" y="1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422" name="Freeform 54">
                <a:extLst>
                  <a:ext uri="{FF2B5EF4-FFF2-40B4-BE49-F238E27FC236}">
                    <a16:creationId xmlns:a16="http://schemas.microsoft.com/office/drawing/2014/main" id="{BEC9FD16-0AEE-655C-266A-3AA843754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3494"/>
                <a:ext cx="250" cy="455"/>
              </a:xfrm>
              <a:custGeom>
                <a:avLst/>
                <a:gdLst>
                  <a:gd name="T0" fmla="*/ 153 w 250"/>
                  <a:gd name="T1" fmla="*/ 74 h 455"/>
                  <a:gd name="T2" fmla="*/ 186 w 250"/>
                  <a:gd name="T3" fmla="*/ 24 h 455"/>
                  <a:gd name="T4" fmla="*/ 209 w 250"/>
                  <a:gd name="T5" fmla="*/ 5 h 455"/>
                  <a:gd name="T6" fmla="*/ 235 w 250"/>
                  <a:gd name="T7" fmla="*/ 0 h 455"/>
                  <a:gd name="T8" fmla="*/ 250 w 250"/>
                  <a:gd name="T9" fmla="*/ 45 h 455"/>
                  <a:gd name="T10" fmla="*/ 227 w 250"/>
                  <a:gd name="T11" fmla="*/ 83 h 455"/>
                  <a:gd name="T12" fmla="*/ 209 w 250"/>
                  <a:gd name="T13" fmla="*/ 97 h 455"/>
                  <a:gd name="T14" fmla="*/ 175 w 250"/>
                  <a:gd name="T15" fmla="*/ 132 h 455"/>
                  <a:gd name="T16" fmla="*/ 144 w 250"/>
                  <a:gd name="T17" fmla="*/ 187 h 455"/>
                  <a:gd name="T18" fmla="*/ 129 w 250"/>
                  <a:gd name="T19" fmla="*/ 254 h 455"/>
                  <a:gd name="T20" fmla="*/ 124 w 250"/>
                  <a:gd name="T21" fmla="*/ 314 h 455"/>
                  <a:gd name="T22" fmla="*/ 121 w 250"/>
                  <a:gd name="T23" fmla="*/ 369 h 455"/>
                  <a:gd name="T24" fmla="*/ 124 w 250"/>
                  <a:gd name="T25" fmla="*/ 408 h 455"/>
                  <a:gd name="T26" fmla="*/ 135 w 250"/>
                  <a:gd name="T27" fmla="*/ 408 h 455"/>
                  <a:gd name="T28" fmla="*/ 161 w 250"/>
                  <a:gd name="T29" fmla="*/ 387 h 455"/>
                  <a:gd name="T30" fmla="*/ 193 w 250"/>
                  <a:gd name="T31" fmla="*/ 399 h 455"/>
                  <a:gd name="T32" fmla="*/ 172 w 250"/>
                  <a:gd name="T33" fmla="*/ 419 h 455"/>
                  <a:gd name="T34" fmla="*/ 130 w 250"/>
                  <a:gd name="T35" fmla="*/ 437 h 455"/>
                  <a:gd name="T36" fmla="*/ 117 w 250"/>
                  <a:gd name="T37" fmla="*/ 453 h 455"/>
                  <a:gd name="T38" fmla="*/ 80 w 250"/>
                  <a:gd name="T39" fmla="*/ 455 h 455"/>
                  <a:gd name="T40" fmla="*/ 46 w 250"/>
                  <a:gd name="T41" fmla="*/ 440 h 455"/>
                  <a:gd name="T42" fmla="*/ 0 w 250"/>
                  <a:gd name="T43" fmla="*/ 419 h 455"/>
                  <a:gd name="T44" fmla="*/ 5 w 250"/>
                  <a:gd name="T45" fmla="*/ 392 h 455"/>
                  <a:gd name="T46" fmla="*/ 20 w 250"/>
                  <a:gd name="T47" fmla="*/ 387 h 455"/>
                  <a:gd name="T48" fmla="*/ 57 w 250"/>
                  <a:gd name="T49" fmla="*/ 413 h 455"/>
                  <a:gd name="T50" fmla="*/ 37 w 250"/>
                  <a:gd name="T51" fmla="*/ 372 h 455"/>
                  <a:gd name="T52" fmla="*/ 48 w 250"/>
                  <a:gd name="T53" fmla="*/ 364 h 455"/>
                  <a:gd name="T54" fmla="*/ 66 w 250"/>
                  <a:gd name="T55" fmla="*/ 369 h 455"/>
                  <a:gd name="T56" fmla="*/ 87 w 250"/>
                  <a:gd name="T57" fmla="*/ 399 h 455"/>
                  <a:gd name="T58" fmla="*/ 87 w 250"/>
                  <a:gd name="T59" fmla="*/ 333 h 455"/>
                  <a:gd name="T60" fmla="*/ 87 w 250"/>
                  <a:gd name="T61" fmla="*/ 263 h 455"/>
                  <a:gd name="T62" fmla="*/ 97 w 250"/>
                  <a:gd name="T63" fmla="*/ 200 h 455"/>
                  <a:gd name="T64" fmla="*/ 115 w 250"/>
                  <a:gd name="T65" fmla="*/ 147 h 455"/>
                  <a:gd name="T66" fmla="*/ 133 w 250"/>
                  <a:gd name="T67" fmla="*/ 100 h 455"/>
                  <a:gd name="T68" fmla="*/ 153 w 250"/>
                  <a:gd name="T69" fmla="*/ 74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455">
                    <a:moveTo>
                      <a:pt x="153" y="74"/>
                    </a:moveTo>
                    <a:lnTo>
                      <a:pt x="186" y="24"/>
                    </a:lnTo>
                    <a:lnTo>
                      <a:pt x="209" y="5"/>
                    </a:lnTo>
                    <a:lnTo>
                      <a:pt x="235" y="0"/>
                    </a:lnTo>
                    <a:lnTo>
                      <a:pt x="250" y="45"/>
                    </a:lnTo>
                    <a:lnTo>
                      <a:pt x="227" y="83"/>
                    </a:lnTo>
                    <a:lnTo>
                      <a:pt x="209" y="97"/>
                    </a:lnTo>
                    <a:lnTo>
                      <a:pt x="175" y="132"/>
                    </a:lnTo>
                    <a:lnTo>
                      <a:pt x="144" y="187"/>
                    </a:lnTo>
                    <a:lnTo>
                      <a:pt x="129" y="254"/>
                    </a:lnTo>
                    <a:lnTo>
                      <a:pt x="124" y="314"/>
                    </a:lnTo>
                    <a:lnTo>
                      <a:pt x="121" y="369"/>
                    </a:lnTo>
                    <a:lnTo>
                      <a:pt x="124" y="408"/>
                    </a:lnTo>
                    <a:lnTo>
                      <a:pt x="135" y="408"/>
                    </a:lnTo>
                    <a:lnTo>
                      <a:pt x="161" y="387"/>
                    </a:lnTo>
                    <a:lnTo>
                      <a:pt x="193" y="399"/>
                    </a:lnTo>
                    <a:lnTo>
                      <a:pt x="172" y="419"/>
                    </a:lnTo>
                    <a:lnTo>
                      <a:pt x="130" y="437"/>
                    </a:lnTo>
                    <a:lnTo>
                      <a:pt x="117" y="453"/>
                    </a:lnTo>
                    <a:lnTo>
                      <a:pt x="80" y="455"/>
                    </a:lnTo>
                    <a:lnTo>
                      <a:pt x="46" y="440"/>
                    </a:lnTo>
                    <a:lnTo>
                      <a:pt x="0" y="419"/>
                    </a:lnTo>
                    <a:lnTo>
                      <a:pt x="5" y="392"/>
                    </a:lnTo>
                    <a:lnTo>
                      <a:pt x="20" y="387"/>
                    </a:lnTo>
                    <a:lnTo>
                      <a:pt x="57" y="413"/>
                    </a:lnTo>
                    <a:lnTo>
                      <a:pt x="37" y="372"/>
                    </a:lnTo>
                    <a:lnTo>
                      <a:pt x="48" y="364"/>
                    </a:lnTo>
                    <a:lnTo>
                      <a:pt x="66" y="369"/>
                    </a:lnTo>
                    <a:lnTo>
                      <a:pt x="87" y="399"/>
                    </a:lnTo>
                    <a:lnTo>
                      <a:pt x="87" y="333"/>
                    </a:lnTo>
                    <a:lnTo>
                      <a:pt x="87" y="263"/>
                    </a:lnTo>
                    <a:lnTo>
                      <a:pt x="97" y="200"/>
                    </a:lnTo>
                    <a:lnTo>
                      <a:pt x="115" y="147"/>
                    </a:lnTo>
                    <a:lnTo>
                      <a:pt x="133" y="100"/>
                    </a:lnTo>
                    <a:lnTo>
                      <a:pt x="153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423" name="Freeform 55">
                <a:extLst>
                  <a:ext uri="{FF2B5EF4-FFF2-40B4-BE49-F238E27FC236}">
                    <a16:creationId xmlns:a16="http://schemas.microsoft.com/office/drawing/2014/main" id="{D3B0F1C9-93E9-8274-09F7-A00490A2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3469"/>
                <a:ext cx="457" cy="493"/>
              </a:xfrm>
              <a:custGeom>
                <a:avLst/>
                <a:gdLst>
                  <a:gd name="T0" fmla="*/ 53 w 457"/>
                  <a:gd name="T1" fmla="*/ 3 h 493"/>
                  <a:gd name="T2" fmla="*/ 80 w 457"/>
                  <a:gd name="T3" fmla="*/ 5 h 493"/>
                  <a:gd name="T4" fmla="*/ 118 w 457"/>
                  <a:gd name="T5" fmla="*/ 23 h 493"/>
                  <a:gd name="T6" fmla="*/ 161 w 457"/>
                  <a:gd name="T7" fmla="*/ 62 h 493"/>
                  <a:gd name="T8" fmla="*/ 208 w 457"/>
                  <a:gd name="T9" fmla="*/ 116 h 493"/>
                  <a:gd name="T10" fmla="*/ 261 w 457"/>
                  <a:gd name="T11" fmla="*/ 190 h 493"/>
                  <a:gd name="T12" fmla="*/ 302 w 457"/>
                  <a:gd name="T13" fmla="*/ 271 h 493"/>
                  <a:gd name="T14" fmla="*/ 324 w 457"/>
                  <a:gd name="T15" fmla="*/ 365 h 493"/>
                  <a:gd name="T16" fmla="*/ 347 w 457"/>
                  <a:gd name="T17" fmla="*/ 421 h 493"/>
                  <a:gd name="T18" fmla="*/ 360 w 457"/>
                  <a:gd name="T19" fmla="*/ 452 h 493"/>
                  <a:gd name="T20" fmla="*/ 388 w 457"/>
                  <a:gd name="T21" fmla="*/ 460 h 493"/>
                  <a:gd name="T22" fmla="*/ 428 w 457"/>
                  <a:gd name="T23" fmla="*/ 460 h 493"/>
                  <a:gd name="T24" fmla="*/ 448 w 457"/>
                  <a:gd name="T25" fmla="*/ 461 h 493"/>
                  <a:gd name="T26" fmla="*/ 457 w 457"/>
                  <a:gd name="T27" fmla="*/ 484 h 493"/>
                  <a:gd name="T28" fmla="*/ 430 w 457"/>
                  <a:gd name="T29" fmla="*/ 491 h 493"/>
                  <a:gd name="T30" fmla="*/ 392 w 457"/>
                  <a:gd name="T31" fmla="*/ 488 h 493"/>
                  <a:gd name="T32" fmla="*/ 356 w 457"/>
                  <a:gd name="T33" fmla="*/ 484 h 493"/>
                  <a:gd name="T34" fmla="*/ 333 w 457"/>
                  <a:gd name="T35" fmla="*/ 464 h 493"/>
                  <a:gd name="T36" fmla="*/ 315 w 457"/>
                  <a:gd name="T37" fmla="*/ 470 h 493"/>
                  <a:gd name="T38" fmla="*/ 308 w 457"/>
                  <a:gd name="T39" fmla="*/ 488 h 493"/>
                  <a:gd name="T40" fmla="*/ 284 w 457"/>
                  <a:gd name="T41" fmla="*/ 493 h 493"/>
                  <a:gd name="T42" fmla="*/ 271 w 457"/>
                  <a:gd name="T43" fmla="*/ 482 h 493"/>
                  <a:gd name="T44" fmla="*/ 279 w 457"/>
                  <a:gd name="T45" fmla="*/ 460 h 493"/>
                  <a:gd name="T46" fmla="*/ 303 w 457"/>
                  <a:gd name="T47" fmla="*/ 433 h 493"/>
                  <a:gd name="T48" fmla="*/ 306 w 457"/>
                  <a:gd name="T49" fmla="*/ 398 h 493"/>
                  <a:gd name="T50" fmla="*/ 294 w 457"/>
                  <a:gd name="T51" fmla="*/ 362 h 493"/>
                  <a:gd name="T52" fmla="*/ 270 w 457"/>
                  <a:gd name="T53" fmla="*/ 294 h 493"/>
                  <a:gd name="T54" fmla="*/ 238 w 457"/>
                  <a:gd name="T55" fmla="*/ 244 h 493"/>
                  <a:gd name="T56" fmla="*/ 207 w 457"/>
                  <a:gd name="T57" fmla="*/ 193 h 493"/>
                  <a:gd name="T58" fmla="*/ 175 w 457"/>
                  <a:gd name="T59" fmla="*/ 154 h 493"/>
                  <a:gd name="T60" fmla="*/ 130 w 457"/>
                  <a:gd name="T61" fmla="*/ 112 h 493"/>
                  <a:gd name="T62" fmla="*/ 80 w 457"/>
                  <a:gd name="T63" fmla="*/ 84 h 493"/>
                  <a:gd name="T64" fmla="*/ 12 w 457"/>
                  <a:gd name="T65" fmla="*/ 57 h 493"/>
                  <a:gd name="T66" fmla="*/ 0 w 457"/>
                  <a:gd name="T67" fmla="*/ 23 h 493"/>
                  <a:gd name="T68" fmla="*/ 21 w 457"/>
                  <a:gd name="T69" fmla="*/ 0 h 493"/>
                  <a:gd name="T70" fmla="*/ 53 w 457"/>
                  <a:gd name="T71" fmla="*/ 3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57" h="493">
                    <a:moveTo>
                      <a:pt x="53" y="3"/>
                    </a:moveTo>
                    <a:lnTo>
                      <a:pt x="80" y="5"/>
                    </a:lnTo>
                    <a:lnTo>
                      <a:pt x="118" y="23"/>
                    </a:lnTo>
                    <a:lnTo>
                      <a:pt x="161" y="62"/>
                    </a:lnTo>
                    <a:lnTo>
                      <a:pt x="208" y="116"/>
                    </a:lnTo>
                    <a:lnTo>
                      <a:pt x="261" y="190"/>
                    </a:lnTo>
                    <a:lnTo>
                      <a:pt x="302" y="271"/>
                    </a:lnTo>
                    <a:lnTo>
                      <a:pt x="324" y="365"/>
                    </a:lnTo>
                    <a:lnTo>
                      <a:pt x="347" y="421"/>
                    </a:lnTo>
                    <a:lnTo>
                      <a:pt x="360" y="452"/>
                    </a:lnTo>
                    <a:lnTo>
                      <a:pt x="388" y="460"/>
                    </a:lnTo>
                    <a:lnTo>
                      <a:pt x="428" y="460"/>
                    </a:lnTo>
                    <a:lnTo>
                      <a:pt x="448" y="461"/>
                    </a:lnTo>
                    <a:lnTo>
                      <a:pt x="457" y="484"/>
                    </a:lnTo>
                    <a:lnTo>
                      <a:pt x="430" y="491"/>
                    </a:lnTo>
                    <a:lnTo>
                      <a:pt x="392" y="488"/>
                    </a:lnTo>
                    <a:lnTo>
                      <a:pt x="356" y="484"/>
                    </a:lnTo>
                    <a:lnTo>
                      <a:pt x="333" y="464"/>
                    </a:lnTo>
                    <a:lnTo>
                      <a:pt x="315" y="470"/>
                    </a:lnTo>
                    <a:lnTo>
                      <a:pt x="308" y="488"/>
                    </a:lnTo>
                    <a:lnTo>
                      <a:pt x="284" y="493"/>
                    </a:lnTo>
                    <a:lnTo>
                      <a:pt x="271" y="482"/>
                    </a:lnTo>
                    <a:lnTo>
                      <a:pt x="279" y="460"/>
                    </a:lnTo>
                    <a:lnTo>
                      <a:pt x="303" y="433"/>
                    </a:lnTo>
                    <a:lnTo>
                      <a:pt x="306" y="398"/>
                    </a:lnTo>
                    <a:lnTo>
                      <a:pt x="294" y="362"/>
                    </a:lnTo>
                    <a:lnTo>
                      <a:pt x="270" y="294"/>
                    </a:lnTo>
                    <a:lnTo>
                      <a:pt x="238" y="244"/>
                    </a:lnTo>
                    <a:lnTo>
                      <a:pt x="207" y="193"/>
                    </a:lnTo>
                    <a:lnTo>
                      <a:pt x="175" y="154"/>
                    </a:lnTo>
                    <a:lnTo>
                      <a:pt x="130" y="112"/>
                    </a:lnTo>
                    <a:lnTo>
                      <a:pt x="80" y="84"/>
                    </a:lnTo>
                    <a:lnTo>
                      <a:pt x="12" y="57"/>
                    </a:lnTo>
                    <a:lnTo>
                      <a:pt x="0" y="23"/>
                    </a:lnTo>
                    <a:lnTo>
                      <a:pt x="21" y="0"/>
                    </a:ln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424" name="Freeform 56">
                <a:extLst>
                  <a:ext uri="{FF2B5EF4-FFF2-40B4-BE49-F238E27FC236}">
                    <a16:creationId xmlns:a16="http://schemas.microsoft.com/office/drawing/2014/main" id="{B0CED408-E6DF-4103-601D-55A87E2F2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" y="3579"/>
                <a:ext cx="599" cy="359"/>
              </a:xfrm>
              <a:custGeom>
                <a:avLst/>
                <a:gdLst>
                  <a:gd name="T0" fmla="*/ 29 w 599"/>
                  <a:gd name="T1" fmla="*/ 247 h 359"/>
                  <a:gd name="T2" fmla="*/ 5 w 599"/>
                  <a:gd name="T3" fmla="*/ 264 h 359"/>
                  <a:gd name="T4" fmla="*/ 0 w 599"/>
                  <a:gd name="T5" fmla="*/ 292 h 359"/>
                  <a:gd name="T6" fmla="*/ 5 w 599"/>
                  <a:gd name="T7" fmla="*/ 341 h 359"/>
                  <a:gd name="T8" fmla="*/ 27 w 599"/>
                  <a:gd name="T9" fmla="*/ 359 h 359"/>
                  <a:gd name="T10" fmla="*/ 86 w 599"/>
                  <a:gd name="T11" fmla="*/ 345 h 359"/>
                  <a:gd name="T12" fmla="*/ 150 w 599"/>
                  <a:gd name="T13" fmla="*/ 306 h 359"/>
                  <a:gd name="T14" fmla="*/ 234 w 599"/>
                  <a:gd name="T15" fmla="*/ 259 h 359"/>
                  <a:gd name="T16" fmla="*/ 293 w 599"/>
                  <a:gd name="T17" fmla="*/ 232 h 359"/>
                  <a:gd name="T18" fmla="*/ 329 w 599"/>
                  <a:gd name="T19" fmla="*/ 227 h 359"/>
                  <a:gd name="T20" fmla="*/ 383 w 599"/>
                  <a:gd name="T21" fmla="*/ 224 h 359"/>
                  <a:gd name="T22" fmla="*/ 414 w 599"/>
                  <a:gd name="T23" fmla="*/ 220 h 359"/>
                  <a:gd name="T24" fmla="*/ 452 w 599"/>
                  <a:gd name="T25" fmla="*/ 197 h 359"/>
                  <a:gd name="T26" fmla="*/ 489 w 599"/>
                  <a:gd name="T27" fmla="*/ 186 h 359"/>
                  <a:gd name="T28" fmla="*/ 507 w 599"/>
                  <a:gd name="T29" fmla="*/ 186 h 359"/>
                  <a:gd name="T30" fmla="*/ 536 w 599"/>
                  <a:gd name="T31" fmla="*/ 186 h 359"/>
                  <a:gd name="T32" fmla="*/ 545 w 599"/>
                  <a:gd name="T33" fmla="*/ 173 h 359"/>
                  <a:gd name="T34" fmla="*/ 549 w 599"/>
                  <a:gd name="T35" fmla="*/ 136 h 359"/>
                  <a:gd name="T36" fmla="*/ 566 w 599"/>
                  <a:gd name="T37" fmla="*/ 97 h 359"/>
                  <a:gd name="T38" fmla="*/ 590 w 599"/>
                  <a:gd name="T39" fmla="*/ 59 h 359"/>
                  <a:gd name="T40" fmla="*/ 599 w 599"/>
                  <a:gd name="T41" fmla="*/ 41 h 359"/>
                  <a:gd name="T42" fmla="*/ 593 w 599"/>
                  <a:gd name="T43" fmla="*/ 18 h 359"/>
                  <a:gd name="T44" fmla="*/ 557 w 599"/>
                  <a:gd name="T45" fmla="*/ 0 h 359"/>
                  <a:gd name="T46" fmla="*/ 531 w 599"/>
                  <a:gd name="T47" fmla="*/ 5 h 359"/>
                  <a:gd name="T48" fmla="*/ 504 w 599"/>
                  <a:gd name="T49" fmla="*/ 86 h 359"/>
                  <a:gd name="T50" fmla="*/ 494 w 599"/>
                  <a:gd name="T51" fmla="*/ 150 h 359"/>
                  <a:gd name="T52" fmla="*/ 476 w 599"/>
                  <a:gd name="T53" fmla="*/ 159 h 359"/>
                  <a:gd name="T54" fmla="*/ 401 w 599"/>
                  <a:gd name="T55" fmla="*/ 165 h 359"/>
                  <a:gd name="T56" fmla="*/ 321 w 599"/>
                  <a:gd name="T57" fmla="*/ 173 h 359"/>
                  <a:gd name="T58" fmla="*/ 270 w 599"/>
                  <a:gd name="T59" fmla="*/ 170 h 359"/>
                  <a:gd name="T60" fmla="*/ 243 w 599"/>
                  <a:gd name="T61" fmla="*/ 182 h 359"/>
                  <a:gd name="T62" fmla="*/ 189 w 599"/>
                  <a:gd name="T63" fmla="*/ 200 h 359"/>
                  <a:gd name="T64" fmla="*/ 99 w 599"/>
                  <a:gd name="T65" fmla="*/ 227 h 359"/>
                  <a:gd name="T66" fmla="*/ 29 w 599"/>
                  <a:gd name="T67" fmla="*/ 247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99" h="359">
                    <a:moveTo>
                      <a:pt x="29" y="247"/>
                    </a:moveTo>
                    <a:lnTo>
                      <a:pt x="5" y="264"/>
                    </a:lnTo>
                    <a:lnTo>
                      <a:pt x="0" y="292"/>
                    </a:lnTo>
                    <a:lnTo>
                      <a:pt x="5" y="341"/>
                    </a:lnTo>
                    <a:lnTo>
                      <a:pt x="27" y="359"/>
                    </a:lnTo>
                    <a:lnTo>
                      <a:pt x="86" y="345"/>
                    </a:lnTo>
                    <a:lnTo>
                      <a:pt x="150" y="306"/>
                    </a:lnTo>
                    <a:lnTo>
                      <a:pt x="234" y="259"/>
                    </a:lnTo>
                    <a:lnTo>
                      <a:pt x="293" y="232"/>
                    </a:lnTo>
                    <a:lnTo>
                      <a:pt x="329" y="227"/>
                    </a:lnTo>
                    <a:lnTo>
                      <a:pt x="383" y="224"/>
                    </a:lnTo>
                    <a:lnTo>
                      <a:pt x="414" y="220"/>
                    </a:lnTo>
                    <a:lnTo>
                      <a:pt x="452" y="197"/>
                    </a:lnTo>
                    <a:lnTo>
                      <a:pt x="489" y="186"/>
                    </a:lnTo>
                    <a:lnTo>
                      <a:pt x="507" y="186"/>
                    </a:lnTo>
                    <a:lnTo>
                      <a:pt x="536" y="186"/>
                    </a:lnTo>
                    <a:lnTo>
                      <a:pt x="545" y="173"/>
                    </a:lnTo>
                    <a:lnTo>
                      <a:pt x="549" y="136"/>
                    </a:lnTo>
                    <a:lnTo>
                      <a:pt x="566" y="97"/>
                    </a:lnTo>
                    <a:lnTo>
                      <a:pt x="590" y="59"/>
                    </a:lnTo>
                    <a:lnTo>
                      <a:pt x="599" y="41"/>
                    </a:lnTo>
                    <a:lnTo>
                      <a:pt x="593" y="18"/>
                    </a:lnTo>
                    <a:lnTo>
                      <a:pt x="557" y="0"/>
                    </a:lnTo>
                    <a:lnTo>
                      <a:pt x="531" y="5"/>
                    </a:lnTo>
                    <a:lnTo>
                      <a:pt x="504" y="86"/>
                    </a:lnTo>
                    <a:lnTo>
                      <a:pt x="494" y="150"/>
                    </a:lnTo>
                    <a:lnTo>
                      <a:pt x="476" y="159"/>
                    </a:lnTo>
                    <a:lnTo>
                      <a:pt x="401" y="165"/>
                    </a:lnTo>
                    <a:lnTo>
                      <a:pt x="321" y="173"/>
                    </a:lnTo>
                    <a:lnTo>
                      <a:pt x="270" y="170"/>
                    </a:lnTo>
                    <a:lnTo>
                      <a:pt x="243" y="182"/>
                    </a:lnTo>
                    <a:lnTo>
                      <a:pt x="189" y="200"/>
                    </a:lnTo>
                    <a:lnTo>
                      <a:pt x="99" y="227"/>
                    </a:lnTo>
                    <a:lnTo>
                      <a:pt x="29" y="2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425" name="Freeform 57">
                <a:extLst>
                  <a:ext uri="{FF2B5EF4-FFF2-40B4-BE49-F238E27FC236}">
                    <a16:creationId xmlns:a16="http://schemas.microsoft.com/office/drawing/2014/main" id="{6E54D06A-172F-FB79-92AD-F15D8C797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3521"/>
                <a:ext cx="488" cy="411"/>
              </a:xfrm>
              <a:custGeom>
                <a:avLst/>
                <a:gdLst>
                  <a:gd name="T0" fmla="*/ 18 w 488"/>
                  <a:gd name="T1" fmla="*/ 310 h 411"/>
                  <a:gd name="T2" fmla="*/ 0 w 488"/>
                  <a:gd name="T3" fmla="*/ 329 h 411"/>
                  <a:gd name="T4" fmla="*/ 0 w 488"/>
                  <a:gd name="T5" fmla="*/ 356 h 411"/>
                  <a:gd name="T6" fmla="*/ 12 w 488"/>
                  <a:gd name="T7" fmla="*/ 397 h 411"/>
                  <a:gd name="T8" fmla="*/ 35 w 488"/>
                  <a:gd name="T9" fmla="*/ 411 h 411"/>
                  <a:gd name="T10" fmla="*/ 85 w 488"/>
                  <a:gd name="T11" fmla="*/ 388 h 411"/>
                  <a:gd name="T12" fmla="*/ 136 w 488"/>
                  <a:gd name="T13" fmla="*/ 341 h 411"/>
                  <a:gd name="T14" fmla="*/ 202 w 488"/>
                  <a:gd name="T15" fmla="*/ 285 h 411"/>
                  <a:gd name="T16" fmla="*/ 249 w 488"/>
                  <a:gd name="T17" fmla="*/ 251 h 411"/>
                  <a:gd name="T18" fmla="*/ 281 w 488"/>
                  <a:gd name="T19" fmla="*/ 240 h 411"/>
                  <a:gd name="T20" fmla="*/ 328 w 488"/>
                  <a:gd name="T21" fmla="*/ 228 h 411"/>
                  <a:gd name="T22" fmla="*/ 355 w 488"/>
                  <a:gd name="T23" fmla="*/ 220 h 411"/>
                  <a:gd name="T24" fmla="*/ 384 w 488"/>
                  <a:gd name="T25" fmla="*/ 194 h 411"/>
                  <a:gd name="T26" fmla="*/ 416 w 488"/>
                  <a:gd name="T27" fmla="*/ 178 h 411"/>
                  <a:gd name="T28" fmla="*/ 431 w 488"/>
                  <a:gd name="T29" fmla="*/ 173 h 411"/>
                  <a:gd name="T30" fmla="*/ 457 w 488"/>
                  <a:gd name="T31" fmla="*/ 169 h 411"/>
                  <a:gd name="T32" fmla="*/ 462 w 488"/>
                  <a:gd name="T33" fmla="*/ 156 h 411"/>
                  <a:gd name="T34" fmla="*/ 461 w 488"/>
                  <a:gd name="T35" fmla="*/ 123 h 411"/>
                  <a:gd name="T36" fmla="*/ 469 w 488"/>
                  <a:gd name="T37" fmla="*/ 85 h 411"/>
                  <a:gd name="T38" fmla="*/ 483 w 488"/>
                  <a:gd name="T39" fmla="*/ 46 h 411"/>
                  <a:gd name="T40" fmla="*/ 488 w 488"/>
                  <a:gd name="T41" fmla="*/ 30 h 411"/>
                  <a:gd name="T42" fmla="*/ 479 w 488"/>
                  <a:gd name="T43" fmla="*/ 11 h 411"/>
                  <a:gd name="T44" fmla="*/ 443 w 488"/>
                  <a:gd name="T45" fmla="*/ 0 h 411"/>
                  <a:gd name="T46" fmla="*/ 422 w 488"/>
                  <a:gd name="T47" fmla="*/ 8 h 411"/>
                  <a:gd name="T48" fmla="*/ 411 w 488"/>
                  <a:gd name="T49" fmla="*/ 86 h 411"/>
                  <a:gd name="T50" fmla="*/ 413 w 488"/>
                  <a:gd name="T51" fmla="*/ 143 h 411"/>
                  <a:gd name="T52" fmla="*/ 400 w 488"/>
                  <a:gd name="T53" fmla="*/ 154 h 411"/>
                  <a:gd name="T54" fmla="*/ 333 w 488"/>
                  <a:gd name="T55" fmla="*/ 173 h 411"/>
                  <a:gd name="T56" fmla="*/ 264 w 488"/>
                  <a:gd name="T57" fmla="*/ 194 h 411"/>
                  <a:gd name="T58" fmla="*/ 218 w 488"/>
                  <a:gd name="T59" fmla="*/ 201 h 411"/>
                  <a:gd name="T60" fmla="*/ 197 w 488"/>
                  <a:gd name="T61" fmla="*/ 216 h 411"/>
                  <a:gd name="T62" fmla="*/ 152 w 488"/>
                  <a:gd name="T63" fmla="*/ 242 h 411"/>
                  <a:gd name="T64" fmla="*/ 76 w 488"/>
                  <a:gd name="T65" fmla="*/ 280 h 411"/>
                  <a:gd name="T66" fmla="*/ 18 w 488"/>
                  <a:gd name="T67" fmla="*/ 3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88" h="411">
                    <a:moveTo>
                      <a:pt x="18" y="310"/>
                    </a:moveTo>
                    <a:lnTo>
                      <a:pt x="0" y="329"/>
                    </a:lnTo>
                    <a:lnTo>
                      <a:pt x="0" y="356"/>
                    </a:lnTo>
                    <a:lnTo>
                      <a:pt x="12" y="397"/>
                    </a:lnTo>
                    <a:lnTo>
                      <a:pt x="35" y="411"/>
                    </a:lnTo>
                    <a:lnTo>
                      <a:pt x="85" y="388"/>
                    </a:lnTo>
                    <a:lnTo>
                      <a:pt x="136" y="341"/>
                    </a:lnTo>
                    <a:lnTo>
                      <a:pt x="202" y="285"/>
                    </a:lnTo>
                    <a:lnTo>
                      <a:pt x="249" y="251"/>
                    </a:lnTo>
                    <a:lnTo>
                      <a:pt x="281" y="240"/>
                    </a:lnTo>
                    <a:lnTo>
                      <a:pt x="328" y="228"/>
                    </a:lnTo>
                    <a:lnTo>
                      <a:pt x="355" y="220"/>
                    </a:lnTo>
                    <a:lnTo>
                      <a:pt x="384" y="194"/>
                    </a:lnTo>
                    <a:lnTo>
                      <a:pt x="416" y="178"/>
                    </a:lnTo>
                    <a:lnTo>
                      <a:pt x="431" y="173"/>
                    </a:lnTo>
                    <a:lnTo>
                      <a:pt x="457" y="169"/>
                    </a:lnTo>
                    <a:lnTo>
                      <a:pt x="462" y="156"/>
                    </a:lnTo>
                    <a:lnTo>
                      <a:pt x="461" y="123"/>
                    </a:lnTo>
                    <a:lnTo>
                      <a:pt x="469" y="85"/>
                    </a:lnTo>
                    <a:lnTo>
                      <a:pt x="483" y="46"/>
                    </a:lnTo>
                    <a:lnTo>
                      <a:pt x="488" y="30"/>
                    </a:lnTo>
                    <a:lnTo>
                      <a:pt x="479" y="11"/>
                    </a:lnTo>
                    <a:lnTo>
                      <a:pt x="443" y="0"/>
                    </a:lnTo>
                    <a:lnTo>
                      <a:pt x="422" y="8"/>
                    </a:lnTo>
                    <a:lnTo>
                      <a:pt x="411" y="86"/>
                    </a:lnTo>
                    <a:lnTo>
                      <a:pt x="413" y="143"/>
                    </a:lnTo>
                    <a:lnTo>
                      <a:pt x="400" y="154"/>
                    </a:lnTo>
                    <a:lnTo>
                      <a:pt x="333" y="173"/>
                    </a:lnTo>
                    <a:lnTo>
                      <a:pt x="264" y="194"/>
                    </a:lnTo>
                    <a:lnTo>
                      <a:pt x="218" y="201"/>
                    </a:lnTo>
                    <a:lnTo>
                      <a:pt x="197" y="216"/>
                    </a:lnTo>
                    <a:lnTo>
                      <a:pt x="152" y="242"/>
                    </a:lnTo>
                    <a:lnTo>
                      <a:pt x="76" y="280"/>
                    </a:lnTo>
                    <a:lnTo>
                      <a:pt x="18" y="3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58426" name="Rectangle 58">
            <a:extLst>
              <a:ext uri="{FF2B5EF4-FFF2-40B4-BE49-F238E27FC236}">
                <a16:creationId xmlns:a16="http://schemas.microsoft.com/office/drawing/2014/main" id="{C9F2ACCF-6C14-C7A9-451D-F88C4EE5F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114" y="3663950"/>
            <a:ext cx="928687" cy="7508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FFFF00"/>
                </a:solidFill>
                <a:latin typeface="Times New Roman" panose="02020603050405020304" pitchFamily="18" charset="0"/>
              </a:rPr>
              <a:t>% foo.bar</a:t>
            </a:r>
          </a:p>
          <a:p>
            <a:r>
              <a:rPr lang="en-US" altLang="en-US" sz="1400">
                <a:solidFill>
                  <a:srgbClr val="FFFF00"/>
                </a:solidFill>
                <a:latin typeface="Times New Roman" panose="02020603050405020304" pitchFamily="18" charset="0"/>
              </a:rPr>
              <a:t>ABORT</a:t>
            </a:r>
          </a:p>
          <a:p>
            <a:r>
              <a:rPr lang="en-US" altLang="en-US" sz="1400">
                <a:solidFill>
                  <a:srgbClr val="FFFF00"/>
                </a:solidFill>
                <a:latin typeface="Times New Roman" panose="02020603050405020304" pitchFamily="18" charset="0"/>
              </a:rPr>
              <a:t>dumby!!!</a:t>
            </a:r>
            <a:endParaRPr lang="en-US" altLang="en-US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27" name="AutoShape 59">
            <a:extLst>
              <a:ext uri="{FF2B5EF4-FFF2-40B4-BE49-F238E27FC236}">
                <a16:creationId xmlns:a16="http://schemas.microsoft.com/office/drawing/2014/main" id="{8A134E3D-E623-C68F-0A6F-6623D0A87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178050"/>
            <a:ext cx="2286000" cy="1054100"/>
          </a:xfrm>
          <a:prstGeom prst="cloudCallout">
            <a:avLst>
              <a:gd name="adj1" fmla="val -13194"/>
              <a:gd name="adj2" fmla="val 141588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rgbClr val="FFFF00"/>
                </a:solidFill>
                <a:latin typeface="Times New Roman" panose="02020603050405020304" pitchFamily="18" charset="0"/>
              </a:rPr>
              <a:t>C…P… filename</a:t>
            </a:r>
          </a:p>
          <a:p>
            <a:pPr algn="ctr"/>
            <a:r>
              <a:rPr lang="en-US" altLang="en-US">
                <a:solidFill>
                  <a:srgbClr val="FFFF00"/>
                </a:solidFill>
                <a:latin typeface="Times New Roman" panose="02020603050405020304" pitchFamily="18" charset="0"/>
              </a:rPr>
              <a:t>dot star… or was </a:t>
            </a:r>
          </a:p>
          <a:p>
            <a:pPr algn="ctr"/>
            <a:r>
              <a:rPr lang="en-US" altLang="en-US">
                <a:solidFill>
                  <a:srgbClr val="FFFF00"/>
                </a:solidFill>
                <a:latin typeface="Times New Roman" panose="02020603050405020304" pitchFamily="18" charset="0"/>
              </a:rPr>
              <a:t>it R…M?</a:t>
            </a:r>
          </a:p>
        </p:txBody>
      </p:sp>
      <p:sp>
        <p:nvSpPr>
          <p:cNvPr id="58428" name="AutoShape 60">
            <a:extLst>
              <a:ext uri="{FF2B5EF4-FFF2-40B4-BE49-F238E27FC236}">
                <a16:creationId xmlns:a16="http://schemas.microsoft.com/office/drawing/2014/main" id="{073B5494-A84F-709D-73FC-83886349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016125"/>
            <a:ext cx="2209800" cy="1136650"/>
          </a:xfrm>
          <a:prstGeom prst="cloudCallout">
            <a:avLst>
              <a:gd name="adj1" fmla="val -27083"/>
              <a:gd name="adj2" fmla="val 134972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rgbClr val="FFFF00"/>
                </a:solidFill>
                <a:latin typeface="Times New Roman" panose="02020603050405020304" pitchFamily="18" charset="0"/>
              </a:rPr>
              <a:t>Move this file here,</a:t>
            </a:r>
          </a:p>
          <a:p>
            <a:pPr algn="ctr"/>
            <a:r>
              <a:rPr lang="en-US" altLang="en-US">
                <a:solidFill>
                  <a:srgbClr val="FFFF00"/>
                </a:solidFill>
                <a:latin typeface="Times New Roman" panose="02020603050405020304" pitchFamily="18" charset="0"/>
              </a:rPr>
              <a:t>and copy this to there.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429" name="Text Box 61">
            <a:extLst>
              <a:ext uri="{FF2B5EF4-FFF2-40B4-BE49-F238E27FC236}">
                <a16:creationId xmlns:a16="http://schemas.microsoft.com/office/drawing/2014/main" id="{F26C6C03-C522-3D7A-9782-E97F8BA4B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14" y="5689601"/>
            <a:ext cx="3405187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800" i="1">
                <a:latin typeface="Comic Sans MS" panose="030F0702030302020204" pitchFamily="66" charset="0"/>
              </a:rPr>
              <a:t>Direct manipulation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8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26" grpId="0" animBg="1" autoUpdateAnimBg="0"/>
      <p:bldP spid="58427" grpId="0" animBg="1" autoUpdateAnimBg="0"/>
      <p:bldP spid="58428" grpId="0" animBg="1" autoUpdateAnimBg="0"/>
      <p:bldP spid="58429" grpId="0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1110182F-567E-A2A4-6898-E470DAA02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Paradigm Shifts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9C2BC71C-DF02-9D4B-3A8B-E3C62378C99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1" y="1981200"/>
            <a:ext cx="3813175" cy="4114800"/>
          </a:xfrm>
        </p:spPr>
        <p:txBody>
          <a:bodyPr/>
          <a:lstStyle/>
          <a:p>
            <a:r>
              <a:rPr lang="en-US" altLang="en-US"/>
              <a:t>Batch processing</a:t>
            </a:r>
          </a:p>
          <a:p>
            <a:r>
              <a:rPr lang="en-US" altLang="en-US"/>
              <a:t>Timesharing</a:t>
            </a:r>
          </a:p>
          <a:p>
            <a:r>
              <a:rPr lang="en-US" altLang="en-US"/>
              <a:t>Networking</a:t>
            </a:r>
          </a:p>
          <a:p>
            <a:r>
              <a:rPr lang="en-US" altLang="en-US"/>
              <a:t>Graphical display</a:t>
            </a:r>
          </a:p>
          <a:p>
            <a:r>
              <a:rPr lang="en-US" altLang="en-US">
                <a:solidFill>
                  <a:srgbClr val="FF0000"/>
                </a:solidFill>
              </a:rPr>
              <a:t>Microprocessor</a:t>
            </a:r>
            <a:endParaRPr lang="en-US" altLang="en-US"/>
          </a:p>
          <a:p>
            <a:endParaRPr lang="en-US" altLang="en-US"/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755AD80B-BB82-EEAE-5622-1F67513FBC70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2995613"/>
            <a:ext cx="1249363" cy="1377950"/>
            <a:chOff x="1425" y="723"/>
            <a:chExt cx="922" cy="983"/>
          </a:xfrm>
        </p:grpSpPr>
        <p:sp>
          <p:nvSpPr>
            <p:cNvPr id="59397" name="Freeform 5">
              <a:extLst>
                <a:ext uri="{FF2B5EF4-FFF2-40B4-BE49-F238E27FC236}">
                  <a16:creationId xmlns:a16="http://schemas.microsoft.com/office/drawing/2014/main" id="{5763F52D-4DA8-1222-EF0A-9CC594BA8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" y="731"/>
              <a:ext cx="901" cy="965"/>
            </a:xfrm>
            <a:custGeom>
              <a:avLst/>
              <a:gdLst>
                <a:gd name="T0" fmla="*/ 186 w 901"/>
                <a:gd name="T1" fmla="*/ 585 h 965"/>
                <a:gd name="T2" fmla="*/ 109 w 901"/>
                <a:gd name="T3" fmla="*/ 634 h 965"/>
                <a:gd name="T4" fmla="*/ 14 w 901"/>
                <a:gd name="T5" fmla="*/ 696 h 965"/>
                <a:gd name="T6" fmla="*/ 4 w 901"/>
                <a:gd name="T7" fmla="*/ 758 h 965"/>
                <a:gd name="T8" fmla="*/ 0 w 901"/>
                <a:gd name="T9" fmla="*/ 875 h 965"/>
                <a:gd name="T10" fmla="*/ 142 w 901"/>
                <a:gd name="T11" fmla="*/ 891 h 965"/>
                <a:gd name="T12" fmla="*/ 302 w 901"/>
                <a:gd name="T13" fmla="*/ 899 h 965"/>
                <a:gd name="T14" fmla="*/ 539 w 901"/>
                <a:gd name="T15" fmla="*/ 933 h 965"/>
                <a:gd name="T16" fmla="*/ 714 w 901"/>
                <a:gd name="T17" fmla="*/ 965 h 965"/>
                <a:gd name="T18" fmla="*/ 794 w 901"/>
                <a:gd name="T19" fmla="*/ 862 h 965"/>
                <a:gd name="T20" fmla="*/ 901 w 901"/>
                <a:gd name="T21" fmla="*/ 652 h 965"/>
                <a:gd name="T22" fmla="*/ 898 w 901"/>
                <a:gd name="T23" fmla="*/ 584 h 965"/>
                <a:gd name="T24" fmla="*/ 875 w 901"/>
                <a:gd name="T25" fmla="*/ 553 h 965"/>
                <a:gd name="T26" fmla="*/ 795 w 901"/>
                <a:gd name="T27" fmla="*/ 545 h 965"/>
                <a:gd name="T28" fmla="*/ 860 w 901"/>
                <a:gd name="T29" fmla="*/ 382 h 965"/>
                <a:gd name="T30" fmla="*/ 873 w 901"/>
                <a:gd name="T31" fmla="*/ 331 h 965"/>
                <a:gd name="T32" fmla="*/ 875 w 901"/>
                <a:gd name="T33" fmla="*/ 198 h 965"/>
                <a:gd name="T34" fmla="*/ 871 w 901"/>
                <a:gd name="T35" fmla="*/ 99 h 965"/>
                <a:gd name="T36" fmla="*/ 846 w 901"/>
                <a:gd name="T37" fmla="*/ 50 h 965"/>
                <a:gd name="T38" fmla="*/ 820 w 901"/>
                <a:gd name="T39" fmla="*/ 47 h 965"/>
                <a:gd name="T40" fmla="*/ 756 w 901"/>
                <a:gd name="T41" fmla="*/ 47 h 965"/>
                <a:gd name="T42" fmla="*/ 651 w 901"/>
                <a:gd name="T43" fmla="*/ 36 h 965"/>
                <a:gd name="T44" fmla="*/ 585 w 901"/>
                <a:gd name="T45" fmla="*/ 16 h 965"/>
                <a:gd name="T46" fmla="*/ 513 w 901"/>
                <a:gd name="T47" fmla="*/ 0 h 965"/>
                <a:gd name="T48" fmla="*/ 484 w 901"/>
                <a:gd name="T49" fmla="*/ 3 h 965"/>
                <a:gd name="T50" fmla="*/ 416 w 901"/>
                <a:gd name="T51" fmla="*/ 21 h 965"/>
                <a:gd name="T52" fmla="*/ 322 w 901"/>
                <a:gd name="T53" fmla="*/ 31 h 965"/>
                <a:gd name="T54" fmla="*/ 198 w 901"/>
                <a:gd name="T55" fmla="*/ 53 h 965"/>
                <a:gd name="T56" fmla="*/ 150 w 901"/>
                <a:gd name="T57" fmla="*/ 73 h 965"/>
                <a:gd name="T58" fmla="*/ 102 w 901"/>
                <a:gd name="T59" fmla="*/ 110 h 965"/>
                <a:gd name="T60" fmla="*/ 84 w 901"/>
                <a:gd name="T61" fmla="*/ 173 h 965"/>
                <a:gd name="T62" fmla="*/ 68 w 901"/>
                <a:gd name="T63" fmla="*/ 279 h 965"/>
                <a:gd name="T64" fmla="*/ 52 w 901"/>
                <a:gd name="T65" fmla="*/ 406 h 965"/>
                <a:gd name="T66" fmla="*/ 49 w 901"/>
                <a:gd name="T67" fmla="*/ 482 h 965"/>
                <a:gd name="T68" fmla="*/ 60 w 901"/>
                <a:gd name="T69" fmla="*/ 528 h 965"/>
                <a:gd name="T70" fmla="*/ 83 w 901"/>
                <a:gd name="T71" fmla="*/ 555 h 965"/>
                <a:gd name="T72" fmla="*/ 114 w 901"/>
                <a:gd name="T73" fmla="*/ 569 h 965"/>
                <a:gd name="T74" fmla="*/ 186 w 901"/>
                <a:gd name="T75" fmla="*/ 58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1" h="965">
                  <a:moveTo>
                    <a:pt x="186" y="585"/>
                  </a:moveTo>
                  <a:lnTo>
                    <a:pt x="109" y="634"/>
                  </a:lnTo>
                  <a:lnTo>
                    <a:pt x="14" y="696"/>
                  </a:lnTo>
                  <a:lnTo>
                    <a:pt x="4" y="758"/>
                  </a:lnTo>
                  <a:lnTo>
                    <a:pt x="0" y="875"/>
                  </a:lnTo>
                  <a:lnTo>
                    <a:pt x="142" y="891"/>
                  </a:lnTo>
                  <a:lnTo>
                    <a:pt x="302" y="899"/>
                  </a:lnTo>
                  <a:lnTo>
                    <a:pt x="539" y="933"/>
                  </a:lnTo>
                  <a:lnTo>
                    <a:pt x="714" y="965"/>
                  </a:lnTo>
                  <a:lnTo>
                    <a:pt x="794" y="862"/>
                  </a:lnTo>
                  <a:lnTo>
                    <a:pt x="901" y="652"/>
                  </a:lnTo>
                  <a:lnTo>
                    <a:pt x="898" y="584"/>
                  </a:lnTo>
                  <a:lnTo>
                    <a:pt x="875" y="553"/>
                  </a:lnTo>
                  <a:lnTo>
                    <a:pt x="795" y="545"/>
                  </a:lnTo>
                  <a:lnTo>
                    <a:pt x="860" y="382"/>
                  </a:lnTo>
                  <a:lnTo>
                    <a:pt x="873" y="331"/>
                  </a:lnTo>
                  <a:lnTo>
                    <a:pt x="875" y="198"/>
                  </a:lnTo>
                  <a:lnTo>
                    <a:pt x="871" y="99"/>
                  </a:lnTo>
                  <a:lnTo>
                    <a:pt x="846" y="50"/>
                  </a:lnTo>
                  <a:lnTo>
                    <a:pt x="820" y="47"/>
                  </a:lnTo>
                  <a:lnTo>
                    <a:pt x="756" y="47"/>
                  </a:lnTo>
                  <a:lnTo>
                    <a:pt x="651" y="36"/>
                  </a:lnTo>
                  <a:lnTo>
                    <a:pt x="585" y="16"/>
                  </a:lnTo>
                  <a:lnTo>
                    <a:pt x="513" y="0"/>
                  </a:lnTo>
                  <a:lnTo>
                    <a:pt x="484" y="3"/>
                  </a:lnTo>
                  <a:lnTo>
                    <a:pt x="416" y="21"/>
                  </a:lnTo>
                  <a:lnTo>
                    <a:pt x="322" y="31"/>
                  </a:lnTo>
                  <a:lnTo>
                    <a:pt x="198" y="53"/>
                  </a:lnTo>
                  <a:lnTo>
                    <a:pt x="150" y="73"/>
                  </a:lnTo>
                  <a:lnTo>
                    <a:pt x="102" y="110"/>
                  </a:lnTo>
                  <a:lnTo>
                    <a:pt x="84" y="173"/>
                  </a:lnTo>
                  <a:lnTo>
                    <a:pt x="68" y="279"/>
                  </a:lnTo>
                  <a:lnTo>
                    <a:pt x="52" y="406"/>
                  </a:lnTo>
                  <a:lnTo>
                    <a:pt x="49" y="482"/>
                  </a:lnTo>
                  <a:lnTo>
                    <a:pt x="60" y="528"/>
                  </a:lnTo>
                  <a:lnTo>
                    <a:pt x="83" y="555"/>
                  </a:lnTo>
                  <a:lnTo>
                    <a:pt x="114" y="569"/>
                  </a:lnTo>
                  <a:lnTo>
                    <a:pt x="186" y="585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398" name="Freeform 6">
              <a:extLst>
                <a:ext uri="{FF2B5EF4-FFF2-40B4-BE49-F238E27FC236}">
                  <a16:creationId xmlns:a16="http://schemas.microsoft.com/office/drawing/2014/main" id="{73D1ED0A-4EF8-A3C9-B9D9-3D49F25FA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864"/>
              <a:ext cx="500" cy="448"/>
            </a:xfrm>
            <a:custGeom>
              <a:avLst/>
              <a:gdLst>
                <a:gd name="T0" fmla="*/ 24 w 500"/>
                <a:gd name="T1" fmla="*/ 92 h 448"/>
                <a:gd name="T2" fmla="*/ 41 w 500"/>
                <a:gd name="T3" fmla="*/ 21 h 448"/>
                <a:gd name="T4" fmla="*/ 56 w 500"/>
                <a:gd name="T5" fmla="*/ 3 h 448"/>
                <a:gd name="T6" fmla="*/ 87 w 500"/>
                <a:gd name="T7" fmla="*/ 0 h 448"/>
                <a:gd name="T8" fmla="*/ 215 w 500"/>
                <a:gd name="T9" fmla="*/ 16 h 448"/>
                <a:gd name="T10" fmla="*/ 371 w 500"/>
                <a:gd name="T11" fmla="*/ 39 h 448"/>
                <a:gd name="T12" fmla="*/ 462 w 500"/>
                <a:gd name="T13" fmla="*/ 55 h 448"/>
                <a:gd name="T14" fmla="*/ 482 w 500"/>
                <a:gd name="T15" fmla="*/ 72 h 448"/>
                <a:gd name="T16" fmla="*/ 493 w 500"/>
                <a:gd name="T17" fmla="*/ 102 h 448"/>
                <a:gd name="T18" fmla="*/ 498 w 500"/>
                <a:gd name="T19" fmla="*/ 219 h 448"/>
                <a:gd name="T20" fmla="*/ 500 w 500"/>
                <a:gd name="T21" fmla="*/ 348 h 448"/>
                <a:gd name="T22" fmla="*/ 493 w 500"/>
                <a:gd name="T23" fmla="*/ 430 h 448"/>
                <a:gd name="T24" fmla="*/ 482 w 500"/>
                <a:gd name="T25" fmla="*/ 444 h 448"/>
                <a:gd name="T26" fmla="*/ 453 w 500"/>
                <a:gd name="T27" fmla="*/ 448 h 448"/>
                <a:gd name="T28" fmla="*/ 319 w 500"/>
                <a:gd name="T29" fmla="*/ 424 h 448"/>
                <a:gd name="T30" fmla="*/ 117 w 500"/>
                <a:gd name="T31" fmla="*/ 382 h 448"/>
                <a:gd name="T32" fmla="*/ 16 w 500"/>
                <a:gd name="T33" fmla="*/ 355 h 448"/>
                <a:gd name="T34" fmla="*/ 3 w 500"/>
                <a:gd name="T35" fmla="*/ 333 h 448"/>
                <a:gd name="T36" fmla="*/ 0 w 500"/>
                <a:gd name="T37" fmla="*/ 289 h 448"/>
                <a:gd name="T38" fmla="*/ 6 w 500"/>
                <a:gd name="T39" fmla="*/ 189 h 448"/>
                <a:gd name="T40" fmla="*/ 24 w 500"/>
                <a:gd name="T41" fmla="*/ 9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0" h="448">
                  <a:moveTo>
                    <a:pt x="24" y="92"/>
                  </a:moveTo>
                  <a:lnTo>
                    <a:pt x="41" y="21"/>
                  </a:lnTo>
                  <a:lnTo>
                    <a:pt x="56" y="3"/>
                  </a:lnTo>
                  <a:lnTo>
                    <a:pt x="87" y="0"/>
                  </a:lnTo>
                  <a:lnTo>
                    <a:pt x="215" y="16"/>
                  </a:lnTo>
                  <a:lnTo>
                    <a:pt x="371" y="39"/>
                  </a:lnTo>
                  <a:lnTo>
                    <a:pt x="462" y="55"/>
                  </a:lnTo>
                  <a:lnTo>
                    <a:pt x="482" y="72"/>
                  </a:lnTo>
                  <a:lnTo>
                    <a:pt x="493" y="102"/>
                  </a:lnTo>
                  <a:lnTo>
                    <a:pt x="498" y="219"/>
                  </a:lnTo>
                  <a:lnTo>
                    <a:pt x="500" y="348"/>
                  </a:lnTo>
                  <a:lnTo>
                    <a:pt x="493" y="430"/>
                  </a:lnTo>
                  <a:lnTo>
                    <a:pt x="482" y="444"/>
                  </a:lnTo>
                  <a:lnTo>
                    <a:pt x="453" y="448"/>
                  </a:lnTo>
                  <a:lnTo>
                    <a:pt x="319" y="424"/>
                  </a:lnTo>
                  <a:lnTo>
                    <a:pt x="117" y="382"/>
                  </a:lnTo>
                  <a:lnTo>
                    <a:pt x="16" y="355"/>
                  </a:lnTo>
                  <a:lnTo>
                    <a:pt x="3" y="333"/>
                  </a:lnTo>
                  <a:lnTo>
                    <a:pt x="0" y="289"/>
                  </a:lnTo>
                  <a:lnTo>
                    <a:pt x="6" y="189"/>
                  </a:lnTo>
                  <a:lnTo>
                    <a:pt x="24" y="9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59399" name="Group 7">
              <a:extLst>
                <a:ext uri="{FF2B5EF4-FFF2-40B4-BE49-F238E27FC236}">
                  <a16:creationId xmlns:a16="http://schemas.microsoft.com/office/drawing/2014/main" id="{7042C10A-D90C-3D09-F5EE-5FC2FA8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5" y="723"/>
              <a:ext cx="922" cy="983"/>
              <a:chOff x="1425" y="723"/>
              <a:chExt cx="922" cy="983"/>
            </a:xfrm>
          </p:grpSpPr>
          <p:sp>
            <p:nvSpPr>
              <p:cNvPr id="59400" name="Freeform 8">
                <a:extLst>
                  <a:ext uri="{FF2B5EF4-FFF2-40B4-BE49-F238E27FC236}">
                    <a16:creationId xmlns:a16="http://schemas.microsoft.com/office/drawing/2014/main" id="{592AE192-399E-5B90-514E-646897819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1270"/>
                <a:ext cx="922" cy="436"/>
              </a:xfrm>
              <a:custGeom>
                <a:avLst/>
                <a:gdLst>
                  <a:gd name="T0" fmla="*/ 15 w 922"/>
                  <a:gd name="T1" fmla="*/ 153 h 436"/>
                  <a:gd name="T2" fmla="*/ 139 w 922"/>
                  <a:gd name="T3" fmla="*/ 76 h 436"/>
                  <a:gd name="T4" fmla="*/ 139 w 922"/>
                  <a:gd name="T5" fmla="*/ 98 h 436"/>
                  <a:gd name="T6" fmla="*/ 54 w 922"/>
                  <a:gd name="T7" fmla="*/ 154 h 436"/>
                  <a:gd name="T8" fmla="*/ 186 w 922"/>
                  <a:gd name="T9" fmla="*/ 168 h 436"/>
                  <a:gd name="T10" fmla="*/ 460 w 922"/>
                  <a:gd name="T11" fmla="*/ 215 h 436"/>
                  <a:gd name="T12" fmla="*/ 607 w 922"/>
                  <a:gd name="T13" fmla="*/ 227 h 436"/>
                  <a:gd name="T14" fmla="*/ 701 w 922"/>
                  <a:gd name="T15" fmla="*/ 224 h 436"/>
                  <a:gd name="T16" fmla="*/ 727 w 922"/>
                  <a:gd name="T17" fmla="*/ 221 h 436"/>
                  <a:gd name="T18" fmla="*/ 869 w 922"/>
                  <a:gd name="T19" fmla="*/ 22 h 436"/>
                  <a:gd name="T20" fmla="*/ 821 w 922"/>
                  <a:gd name="T21" fmla="*/ 0 h 436"/>
                  <a:gd name="T22" fmla="*/ 896 w 922"/>
                  <a:gd name="T23" fmla="*/ 0 h 436"/>
                  <a:gd name="T24" fmla="*/ 922 w 922"/>
                  <a:gd name="T25" fmla="*/ 28 h 436"/>
                  <a:gd name="T26" fmla="*/ 921 w 922"/>
                  <a:gd name="T27" fmla="*/ 110 h 436"/>
                  <a:gd name="T28" fmla="*/ 889 w 922"/>
                  <a:gd name="T29" fmla="*/ 172 h 436"/>
                  <a:gd name="T30" fmla="*/ 786 w 922"/>
                  <a:gd name="T31" fmla="*/ 373 h 436"/>
                  <a:gd name="T32" fmla="*/ 742 w 922"/>
                  <a:gd name="T33" fmla="*/ 433 h 436"/>
                  <a:gd name="T34" fmla="*/ 712 w 922"/>
                  <a:gd name="T35" fmla="*/ 436 h 436"/>
                  <a:gd name="T36" fmla="*/ 490 w 922"/>
                  <a:gd name="T37" fmla="*/ 396 h 436"/>
                  <a:gd name="T38" fmla="*/ 256 w 922"/>
                  <a:gd name="T39" fmla="*/ 365 h 436"/>
                  <a:gd name="T40" fmla="*/ 34 w 922"/>
                  <a:gd name="T41" fmla="*/ 346 h 436"/>
                  <a:gd name="T42" fmla="*/ 0 w 922"/>
                  <a:gd name="T43" fmla="*/ 343 h 436"/>
                  <a:gd name="T44" fmla="*/ 7 w 922"/>
                  <a:gd name="T45" fmla="*/ 280 h 436"/>
                  <a:gd name="T46" fmla="*/ 12 w 922"/>
                  <a:gd name="T47" fmla="*/ 218 h 436"/>
                  <a:gd name="T48" fmla="*/ 16 w 922"/>
                  <a:gd name="T49" fmla="*/ 184 h 436"/>
                  <a:gd name="T50" fmla="*/ 31 w 922"/>
                  <a:gd name="T51" fmla="*/ 208 h 436"/>
                  <a:gd name="T52" fmla="*/ 27 w 922"/>
                  <a:gd name="T53" fmla="*/ 260 h 436"/>
                  <a:gd name="T54" fmla="*/ 26 w 922"/>
                  <a:gd name="T55" fmla="*/ 313 h 436"/>
                  <a:gd name="T56" fmla="*/ 87 w 922"/>
                  <a:gd name="T57" fmla="*/ 333 h 436"/>
                  <a:gd name="T58" fmla="*/ 234 w 922"/>
                  <a:gd name="T59" fmla="*/ 342 h 436"/>
                  <a:gd name="T60" fmla="*/ 359 w 922"/>
                  <a:gd name="T61" fmla="*/ 351 h 436"/>
                  <a:gd name="T62" fmla="*/ 462 w 922"/>
                  <a:gd name="T63" fmla="*/ 368 h 436"/>
                  <a:gd name="T64" fmla="*/ 615 w 922"/>
                  <a:gd name="T65" fmla="*/ 393 h 436"/>
                  <a:gd name="T66" fmla="*/ 713 w 922"/>
                  <a:gd name="T67" fmla="*/ 407 h 436"/>
                  <a:gd name="T68" fmla="*/ 721 w 922"/>
                  <a:gd name="T69" fmla="*/ 380 h 436"/>
                  <a:gd name="T70" fmla="*/ 721 w 922"/>
                  <a:gd name="T71" fmla="*/ 318 h 436"/>
                  <a:gd name="T72" fmla="*/ 723 w 922"/>
                  <a:gd name="T73" fmla="*/ 250 h 436"/>
                  <a:gd name="T74" fmla="*/ 734 w 922"/>
                  <a:gd name="T75" fmla="*/ 268 h 436"/>
                  <a:gd name="T76" fmla="*/ 736 w 922"/>
                  <a:gd name="T77" fmla="*/ 344 h 436"/>
                  <a:gd name="T78" fmla="*/ 744 w 922"/>
                  <a:gd name="T79" fmla="*/ 384 h 436"/>
                  <a:gd name="T80" fmla="*/ 764 w 922"/>
                  <a:gd name="T81" fmla="*/ 367 h 436"/>
                  <a:gd name="T82" fmla="*/ 801 w 922"/>
                  <a:gd name="T83" fmla="*/ 298 h 436"/>
                  <a:gd name="T84" fmla="*/ 856 w 922"/>
                  <a:gd name="T85" fmla="*/ 200 h 436"/>
                  <a:gd name="T86" fmla="*/ 897 w 922"/>
                  <a:gd name="T87" fmla="*/ 120 h 436"/>
                  <a:gd name="T88" fmla="*/ 906 w 922"/>
                  <a:gd name="T89" fmla="*/ 97 h 436"/>
                  <a:gd name="T90" fmla="*/ 901 w 922"/>
                  <a:gd name="T91" fmla="*/ 36 h 436"/>
                  <a:gd name="T92" fmla="*/ 888 w 922"/>
                  <a:gd name="T93" fmla="*/ 28 h 436"/>
                  <a:gd name="T94" fmla="*/ 848 w 922"/>
                  <a:gd name="T95" fmla="*/ 94 h 436"/>
                  <a:gd name="T96" fmla="*/ 782 w 922"/>
                  <a:gd name="T97" fmla="*/ 177 h 436"/>
                  <a:gd name="T98" fmla="*/ 732 w 922"/>
                  <a:gd name="T99" fmla="*/ 242 h 436"/>
                  <a:gd name="T100" fmla="*/ 693 w 922"/>
                  <a:gd name="T101" fmla="*/ 247 h 436"/>
                  <a:gd name="T102" fmla="*/ 559 w 922"/>
                  <a:gd name="T103" fmla="*/ 243 h 436"/>
                  <a:gd name="T104" fmla="*/ 397 w 922"/>
                  <a:gd name="T105" fmla="*/ 227 h 436"/>
                  <a:gd name="T106" fmla="*/ 243 w 922"/>
                  <a:gd name="T107" fmla="*/ 203 h 436"/>
                  <a:gd name="T108" fmla="*/ 66 w 922"/>
                  <a:gd name="T109" fmla="*/ 175 h 436"/>
                  <a:gd name="T110" fmla="*/ 15 w 922"/>
                  <a:gd name="T111" fmla="*/ 153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22" h="436">
                    <a:moveTo>
                      <a:pt x="15" y="153"/>
                    </a:moveTo>
                    <a:lnTo>
                      <a:pt x="139" y="76"/>
                    </a:lnTo>
                    <a:lnTo>
                      <a:pt x="139" y="98"/>
                    </a:lnTo>
                    <a:lnTo>
                      <a:pt x="54" y="154"/>
                    </a:lnTo>
                    <a:lnTo>
                      <a:pt x="186" y="168"/>
                    </a:lnTo>
                    <a:lnTo>
                      <a:pt x="460" y="215"/>
                    </a:lnTo>
                    <a:lnTo>
                      <a:pt x="607" y="227"/>
                    </a:lnTo>
                    <a:lnTo>
                      <a:pt x="701" y="224"/>
                    </a:lnTo>
                    <a:lnTo>
                      <a:pt x="727" y="221"/>
                    </a:lnTo>
                    <a:lnTo>
                      <a:pt x="869" y="22"/>
                    </a:lnTo>
                    <a:lnTo>
                      <a:pt x="821" y="0"/>
                    </a:lnTo>
                    <a:lnTo>
                      <a:pt x="896" y="0"/>
                    </a:lnTo>
                    <a:lnTo>
                      <a:pt x="922" y="28"/>
                    </a:lnTo>
                    <a:lnTo>
                      <a:pt x="921" y="110"/>
                    </a:lnTo>
                    <a:lnTo>
                      <a:pt x="889" y="172"/>
                    </a:lnTo>
                    <a:lnTo>
                      <a:pt x="786" y="373"/>
                    </a:lnTo>
                    <a:lnTo>
                      <a:pt x="742" y="433"/>
                    </a:lnTo>
                    <a:lnTo>
                      <a:pt x="712" y="436"/>
                    </a:lnTo>
                    <a:lnTo>
                      <a:pt x="490" y="396"/>
                    </a:lnTo>
                    <a:lnTo>
                      <a:pt x="256" y="365"/>
                    </a:lnTo>
                    <a:lnTo>
                      <a:pt x="34" y="346"/>
                    </a:lnTo>
                    <a:lnTo>
                      <a:pt x="0" y="343"/>
                    </a:lnTo>
                    <a:lnTo>
                      <a:pt x="7" y="280"/>
                    </a:lnTo>
                    <a:lnTo>
                      <a:pt x="12" y="218"/>
                    </a:lnTo>
                    <a:lnTo>
                      <a:pt x="16" y="184"/>
                    </a:lnTo>
                    <a:lnTo>
                      <a:pt x="31" y="208"/>
                    </a:lnTo>
                    <a:lnTo>
                      <a:pt x="27" y="260"/>
                    </a:lnTo>
                    <a:lnTo>
                      <a:pt x="26" y="313"/>
                    </a:lnTo>
                    <a:lnTo>
                      <a:pt x="87" y="333"/>
                    </a:lnTo>
                    <a:lnTo>
                      <a:pt x="234" y="342"/>
                    </a:lnTo>
                    <a:lnTo>
                      <a:pt x="359" y="351"/>
                    </a:lnTo>
                    <a:lnTo>
                      <a:pt x="462" y="368"/>
                    </a:lnTo>
                    <a:lnTo>
                      <a:pt x="615" y="393"/>
                    </a:lnTo>
                    <a:lnTo>
                      <a:pt x="713" y="407"/>
                    </a:lnTo>
                    <a:lnTo>
                      <a:pt x="721" y="380"/>
                    </a:lnTo>
                    <a:lnTo>
                      <a:pt x="721" y="318"/>
                    </a:lnTo>
                    <a:lnTo>
                      <a:pt x="723" y="250"/>
                    </a:lnTo>
                    <a:lnTo>
                      <a:pt x="734" y="268"/>
                    </a:lnTo>
                    <a:lnTo>
                      <a:pt x="736" y="344"/>
                    </a:lnTo>
                    <a:lnTo>
                      <a:pt x="744" y="384"/>
                    </a:lnTo>
                    <a:lnTo>
                      <a:pt x="764" y="367"/>
                    </a:lnTo>
                    <a:lnTo>
                      <a:pt x="801" y="298"/>
                    </a:lnTo>
                    <a:lnTo>
                      <a:pt x="856" y="200"/>
                    </a:lnTo>
                    <a:lnTo>
                      <a:pt x="897" y="120"/>
                    </a:lnTo>
                    <a:lnTo>
                      <a:pt x="906" y="97"/>
                    </a:lnTo>
                    <a:lnTo>
                      <a:pt x="901" y="36"/>
                    </a:lnTo>
                    <a:lnTo>
                      <a:pt x="888" y="28"/>
                    </a:lnTo>
                    <a:lnTo>
                      <a:pt x="848" y="94"/>
                    </a:lnTo>
                    <a:lnTo>
                      <a:pt x="782" y="177"/>
                    </a:lnTo>
                    <a:lnTo>
                      <a:pt x="732" y="242"/>
                    </a:lnTo>
                    <a:lnTo>
                      <a:pt x="693" y="247"/>
                    </a:lnTo>
                    <a:lnTo>
                      <a:pt x="559" y="243"/>
                    </a:lnTo>
                    <a:lnTo>
                      <a:pt x="397" y="227"/>
                    </a:lnTo>
                    <a:lnTo>
                      <a:pt x="243" y="203"/>
                    </a:lnTo>
                    <a:lnTo>
                      <a:pt x="66" y="175"/>
                    </a:lnTo>
                    <a:lnTo>
                      <a:pt x="15" y="1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01" name="Freeform 9">
                <a:extLst>
                  <a:ext uri="{FF2B5EF4-FFF2-40B4-BE49-F238E27FC236}">
                    <a16:creationId xmlns:a16="http://schemas.microsoft.com/office/drawing/2014/main" id="{B5060915-186C-F6ED-ED32-668EB49FB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5" y="1332"/>
                <a:ext cx="460" cy="136"/>
              </a:xfrm>
              <a:custGeom>
                <a:avLst/>
                <a:gdLst>
                  <a:gd name="T0" fmla="*/ 15 w 460"/>
                  <a:gd name="T1" fmla="*/ 13 h 136"/>
                  <a:gd name="T2" fmla="*/ 50 w 460"/>
                  <a:gd name="T3" fmla="*/ 0 h 136"/>
                  <a:gd name="T4" fmla="*/ 65 w 460"/>
                  <a:gd name="T5" fmla="*/ 7 h 136"/>
                  <a:gd name="T6" fmla="*/ 51 w 460"/>
                  <a:gd name="T7" fmla="*/ 29 h 136"/>
                  <a:gd name="T8" fmla="*/ 25 w 460"/>
                  <a:gd name="T9" fmla="*/ 39 h 136"/>
                  <a:gd name="T10" fmla="*/ 67 w 460"/>
                  <a:gd name="T11" fmla="*/ 68 h 136"/>
                  <a:gd name="T12" fmla="*/ 134 w 460"/>
                  <a:gd name="T13" fmla="*/ 83 h 136"/>
                  <a:gd name="T14" fmla="*/ 195 w 460"/>
                  <a:gd name="T15" fmla="*/ 87 h 136"/>
                  <a:gd name="T16" fmla="*/ 238 w 460"/>
                  <a:gd name="T17" fmla="*/ 90 h 136"/>
                  <a:gd name="T18" fmla="*/ 320 w 460"/>
                  <a:gd name="T19" fmla="*/ 95 h 136"/>
                  <a:gd name="T20" fmla="*/ 372 w 460"/>
                  <a:gd name="T21" fmla="*/ 98 h 136"/>
                  <a:gd name="T22" fmla="*/ 408 w 460"/>
                  <a:gd name="T23" fmla="*/ 94 h 136"/>
                  <a:gd name="T24" fmla="*/ 442 w 460"/>
                  <a:gd name="T25" fmla="*/ 80 h 136"/>
                  <a:gd name="T26" fmla="*/ 441 w 460"/>
                  <a:gd name="T27" fmla="*/ 65 h 136"/>
                  <a:gd name="T28" fmla="*/ 460 w 460"/>
                  <a:gd name="T29" fmla="*/ 73 h 136"/>
                  <a:gd name="T30" fmla="*/ 447 w 460"/>
                  <a:gd name="T31" fmla="*/ 121 h 136"/>
                  <a:gd name="T32" fmla="*/ 396 w 460"/>
                  <a:gd name="T33" fmla="*/ 136 h 136"/>
                  <a:gd name="T34" fmla="*/ 287 w 460"/>
                  <a:gd name="T35" fmla="*/ 124 h 136"/>
                  <a:gd name="T36" fmla="*/ 177 w 460"/>
                  <a:gd name="T37" fmla="*/ 117 h 136"/>
                  <a:gd name="T38" fmla="*/ 114 w 460"/>
                  <a:gd name="T39" fmla="*/ 115 h 136"/>
                  <a:gd name="T40" fmla="*/ 42 w 460"/>
                  <a:gd name="T41" fmla="*/ 84 h 136"/>
                  <a:gd name="T42" fmla="*/ 7 w 460"/>
                  <a:gd name="T43" fmla="*/ 67 h 136"/>
                  <a:gd name="T44" fmla="*/ 0 w 460"/>
                  <a:gd name="T45" fmla="*/ 36 h 136"/>
                  <a:gd name="T46" fmla="*/ 15 w 460"/>
                  <a:gd name="T47" fmla="*/ 1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0" h="136">
                    <a:moveTo>
                      <a:pt x="15" y="13"/>
                    </a:moveTo>
                    <a:lnTo>
                      <a:pt x="50" y="0"/>
                    </a:lnTo>
                    <a:lnTo>
                      <a:pt x="65" y="7"/>
                    </a:lnTo>
                    <a:lnTo>
                      <a:pt x="51" y="29"/>
                    </a:lnTo>
                    <a:lnTo>
                      <a:pt x="25" y="39"/>
                    </a:lnTo>
                    <a:lnTo>
                      <a:pt x="67" y="68"/>
                    </a:lnTo>
                    <a:lnTo>
                      <a:pt x="134" y="83"/>
                    </a:lnTo>
                    <a:lnTo>
                      <a:pt x="195" y="87"/>
                    </a:lnTo>
                    <a:lnTo>
                      <a:pt x="238" y="90"/>
                    </a:lnTo>
                    <a:lnTo>
                      <a:pt x="320" y="95"/>
                    </a:lnTo>
                    <a:lnTo>
                      <a:pt x="372" y="98"/>
                    </a:lnTo>
                    <a:lnTo>
                      <a:pt x="408" y="94"/>
                    </a:lnTo>
                    <a:lnTo>
                      <a:pt x="442" y="80"/>
                    </a:lnTo>
                    <a:lnTo>
                      <a:pt x="441" y="65"/>
                    </a:lnTo>
                    <a:lnTo>
                      <a:pt x="460" y="73"/>
                    </a:lnTo>
                    <a:lnTo>
                      <a:pt x="447" y="121"/>
                    </a:lnTo>
                    <a:lnTo>
                      <a:pt x="396" y="136"/>
                    </a:lnTo>
                    <a:lnTo>
                      <a:pt x="287" y="124"/>
                    </a:lnTo>
                    <a:lnTo>
                      <a:pt x="177" y="117"/>
                    </a:lnTo>
                    <a:lnTo>
                      <a:pt x="114" y="115"/>
                    </a:lnTo>
                    <a:lnTo>
                      <a:pt x="42" y="84"/>
                    </a:lnTo>
                    <a:lnTo>
                      <a:pt x="7" y="67"/>
                    </a:lnTo>
                    <a:lnTo>
                      <a:pt x="0" y="36"/>
                    </a:lnTo>
                    <a:lnTo>
                      <a:pt x="15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02" name="Freeform 10">
                <a:extLst>
                  <a:ext uri="{FF2B5EF4-FFF2-40B4-BE49-F238E27FC236}">
                    <a16:creationId xmlns:a16="http://schemas.microsoft.com/office/drawing/2014/main" id="{70F858BD-03E3-0863-B12B-AA64F39E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1491"/>
                <a:ext cx="52" cy="46"/>
              </a:xfrm>
              <a:custGeom>
                <a:avLst/>
                <a:gdLst>
                  <a:gd name="T0" fmla="*/ 9 w 52"/>
                  <a:gd name="T1" fmla="*/ 0 h 46"/>
                  <a:gd name="T2" fmla="*/ 52 w 52"/>
                  <a:gd name="T3" fmla="*/ 5 h 46"/>
                  <a:gd name="T4" fmla="*/ 47 w 52"/>
                  <a:gd name="T5" fmla="*/ 46 h 46"/>
                  <a:gd name="T6" fmla="*/ 0 w 52"/>
                  <a:gd name="T7" fmla="*/ 39 h 46"/>
                  <a:gd name="T8" fmla="*/ 9 w 52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6">
                    <a:moveTo>
                      <a:pt x="9" y="0"/>
                    </a:moveTo>
                    <a:lnTo>
                      <a:pt x="52" y="5"/>
                    </a:lnTo>
                    <a:lnTo>
                      <a:pt x="47" y="46"/>
                    </a:lnTo>
                    <a:lnTo>
                      <a:pt x="0" y="3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03" name="Freeform 11">
                <a:extLst>
                  <a:ext uri="{FF2B5EF4-FFF2-40B4-BE49-F238E27FC236}">
                    <a16:creationId xmlns:a16="http://schemas.microsoft.com/office/drawing/2014/main" id="{429BA009-119F-F379-9BB3-08DBD1CC4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1500"/>
                <a:ext cx="51" cy="46"/>
              </a:xfrm>
              <a:custGeom>
                <a:avLst/>
                <a:gdLst>
                  <a:gd name="T0" fmla="*/ 8 w 51"/>
                  <a:gd name="T1" fmla="*/ 0 h 46"/>
                  <a:gd name="T2" fmla="*/ 51 w 51"/>
                  <a:gd name="T3" fmla="*/ 5 h 46"/>
                  <a:gd name="T4" fmla="*/ 47 w 51"/>
                  <a:gd name="T5" fmla="*/ 46 h 46"/>
                  <a:gd name="T6" fmla="*/ 0 w 51"/>
                  <a:gd name="T7" fmla="*/ 39 h 46"/>
                  <a:gd name="T8" fmla="*/ 8 w 5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46">
                    <a:moveTo>
                      <a:pt x="8" y="0"/>
                    </a:moveTo>
                    <a:lnTo>
                      <a:pt x="51" y="5"/>
                    </a:lnTo>
                    <a:lnTo>
                      <a:pt x="47" y="46"/>
                    </a:lnTo>
                    <a:lnTo>
                      <a:pt x="0" y="3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04" name="Freeform 12">
                <a:extLst>
                  <a:ext uri="{FF2B5EF4-FFF2-40B4-BE49-F238E27FC236}">
                    <a16:creationId xmlns:a16="http://schemas.microsoft.com/office/drawing/2014/main" id="{5469D747-2286-AD14-0D51-B4585161E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544"/>
                <a:ext cx="194" cy="51"/>
              </a:xfrm>
              <a:custGeom>
                <a:avLst/>
                <a:gdLst>
                  <a:gd name="T0" fmla="*/ 4 w 194"/>
                  <a:gd name="T1" fmla="*/ 0 h 51"/>
                  <a:gd name="T2" fmla="*/ 193 w 194"/>
                  <a:gd name="T3" fmla="*/ 18 h 51"/>
                  <a:gd name="T4" fmla="*/ 194 w 194"/>
                  <a:gd name="T5" fmla="*/ 51 h 51"/>
                  <a:gd name="T6" fmla="*/ 0 w 194"/>
                  <a:gd name="T7" fmla="*/ 33 h 51"/>
                  <a:gd name="T8" fmla="*/ 4 w 194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51">
                    <a:moveTo>
                      <a:pt x="4" y="0"/>
                    </a:moveTo>
                    <a:lnTo>
                      <a:pt x="193" y="18"/>
                    </a:lnTo>
                    <a:lnTo>
                      <a:pt x="194" y="51"/>
                    </a:lnTo>
                    <a:lnTo>
                      <a:pt x="0" y="3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05" name="Freeform 13">
                <a:extLst>
                  <a:ext uri="{FF2B5EF4-FFF2-40B4-BE49-F238E27FC236}">
                    <a16:creationId xmlns:a16="http://schemas.microsoft.com/office/drawing/2014/main" id="{E02BD04D-3AF9-7EF8-D49D-72126902E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9" y="723"/>
                <a:ext cx="848" cy="658"/>
              </a:xfrm>
              <a:custGeom>
                <a:avLst/>
                <a:gdLst>
                  <a:gd name="T0" fmla="*/ 47 w 848"/>
                  <a:gd name="T1" fmla="*/ 551 h 658"/>
                  <a:gd name="T2" fmla="*/ 28 w 848"/>
                  <a:gd name="T3" fmla="*/ 523 h 658"/>
                  <a:gd name="T4" fmla="*/ 20 w 848"/>
                  <a:gd name="T5" fmla="*/ 481 h 658"/>
                  <a:gd name="T6" fmla="*/ 31 w 848"/>
                  <a:gd name="T7" fmla="*/ 389 h 658"/>
                  <a:gd name="T8" fmla="*/ 54 w 848"/>
                  <a:gd name="T9" fmla="*/ 240 h 658"/>
                  <a:gd name="T10" fmla="*/ 76 w 848"/>
                  <a:gd name="T11" fmla="*/ 129 h 658"/>
                  <a:gd name="T12" fmla="*/ 94 w 848"/>
                  <a:gd name="T13" fmla="*/ 104 h 658"/>
                  <a:gd name="T14" fmla="*/ 123 w 848"/>
                  <a:gd name="T15" fmla="*/ 76 h 658"/>
                  <a:gd name="T16" fmla="*/ 189 w 848"/>
                  <a:gd name="T17" fmla="*/ 61 h 658"/>
                  <a:gd name="T18" fmla="*/ 300 w 848"/>
                  <a:gd name="T19" fmla="*/ 48 h 658"/>
                  <a:gd name="T20" fmla="*/ 392 w 848"/>
                  <a:gd name="T21" fmla="*/ 38 h 658"/>
                  <a:gd name="T22" fmla="*/ 434 w 848"/>
                  <a:gd name="T23" fmla="*/ 21 h 658"/>
                  <a:gd name="T24" fmla="*/ 506 w 848"/>
                  <a:gd name="T25" fmla="*/ 25 h 658"/>
                  <a:gd name="T26" fmla="*/ 628 w 848"/>
                  <a:gd name="T27" fmla="*/ 57 h 658"/>
                  <a:gd name="T28" fmla="*/ 731 w 848"/>
                  <a:gd name="T29" fmla="*/ 67 h 658"/>
                  <a:gd name="T30" fmla="*/ 776 w 848"/>
                  <a:gd name="T31" fmla="*/ 65 h 658"/>
                  <a:gd name="T32" fmla="*/ 811 w 848"/>
                  <a:gd name="T33" fmla="*/ 80 h 658"/>
                  <a:gd name="T34" fmla="*/ 825 w 848"/>
                  <a:gd name="T35" fmla="*/ 144 h 658"/>
                  <a:gd name="T36" fmla="*/ 823 w 848"/>
                  <a:gd name="T37" fmla="*/ 262 h 658"/>
                  <a:gd name="T38" fmla="*/ 823 w 848"/>
                  <a:gd name="T39" fmla="*/ 354 h 658"/>
                  <a:gd name="T40" fmla="*/ 810 w 848"/>
                  <a:gd name="T41" fmla="*/ 394 h 658"/>
                  <a:gd name="T42" fmla="*/ 766 w 848"/>
                  <a:gd name="T43" fmla="*/ 491 h 658"/>
                  <a:gd name="T44" fmla="*/ 714 w 848"/>
                  <a:gd name="T45" fmla="*/ 589 h 658"/>
                  <a:gd name="T46" fmla="*/ 683 w 848"/>
                  <a:gd name="T47" fmla="*/ 625 h 658"/>
                  <a:gd name="T48" fmla="*/ 665 w 848"/>
                  <a:gd name="T49" fmla="*/ 640 h 658"/>
                  <a:gd name="T50" fmla="*/ 686 w 848"/>
                  <a:gd name="T51" fmla="*/ 658 h 658"/>
                  <a:gd name="T52" fmla="*/ 719 w 848"/>
                  <a:gd name="T53" fmla="*/ 619 h 658"/>
                  <a:gd name="T54" fmla="*/ 769 w 848"/>
                  <a:gd name="T55" fmla="*/ 531 h 658"/>
                  <a:gd name="T56" fmla="*/ 815 w 848"/>
                  <a:gd name="T57" fmla="*/ 438 h 658"/>
                  <a:gd name="T58" fmla="*/ 831 w 848"/>
                  <a:gd name="T59" fmla="*/ 392 h 658"/>
                  <a:gd name="T60" fmla="*/ 841 w 848"/>
                  <a:gd name="T61" fmla="*/ 347 h 658"/>
                  <a:gd name="T62" fmla="*/ 844 w 848"/>
                  <a:gd name="T63" fmla="*/ 270 h 658"/>
                  <a:gd name="T64" fmla="*/ 848 w 848"/>
                  <a:gd name="T65" fmla="*/ 153 h 658"/>
                  <a:gd name="T66" fmla="*/ 836 w 848"/>
                  <a:gd name="T67" fmla="*/ 89 h 658"/>
                  <a:gd name="T68" fmla="*/ 819 w 848"/>
                  <a:gd name="T69" fmla="*/ 57 h 658"/>
                  <a:gd name="T70" fmla="*/ 787 w 848"/>
                  <a:gd name="T71" fmla="*/ 44 h 658"/>
                  <a:gd name="T72" fmla="*/ 744 w 848"/>
                  <a:gd name="T73" fmla="*/ 50 h 658"/>
                  <a:gd name="T74" fmla="*/ 679 w 848"/>
                  <a:gd name="T75" fmla="*/ 45 h 658"/>
                  <a:gd name="T76" fmla="*/ 599 w 848"/>
                  <a:gd name="T77" fmla="*/ 31 h 658"/>
                  <a:gd name="T78" fmla="*/ 516 w 848"/>
                  <a:gd name="T79" fmla="*/ 6 h 658"/>
                  <a:gd name="T80" fmla="*/ 460 w 848"/>
                  <a:gd name="T81" fmla="*/ 0 h 658"/>
                  <a:gd name="T82" fmla="*/ 430 w 848"/>
                  <a:gd name="T83" fmla="*/ 6 h 658"/>
                  <a:gd name="T84" fmla="*/ 360 w 848"/>
                  <a:gd name="T85" fmla="*/ 28 h 658"/>
                  <a:gd name="T86" fmla="*/ 235 w 848"/>
                  <a:gd name="T87" fmla="*/ 40 h 658"/>
                  <a:gd name="T88" fmla="*/ 112 w 848"/>
                  <a:gd name="T89" fmla="*/ 60 h 658"/>
                  <a:gd name="T90" fmla="*/ 72 w 848"/>
                  <a:gd name="T91" fmla="*/ 96 h 658"/>
                  <a:gd name="T92" fmla="*/ 44 w 848"/>
                  <a:gd name="T93" fmla="*/ 147 h 658"/>
                  <a:gd name="T94" fmla="*/ 24 w 848"/>
                  <a:gd name="T95" fmla="*/ 255 h 658"/>
                  <a:gd name="T96" fmla="*/ 13 w 848"/>
                  <a:gd name="T97" fmla="*/ 358 h 658"/>
                  <a:gd name="T98" fmla="*/ 0 w 848"/>
                  <a:gd name="T99" fmla="*/ 467 h 658"/>
                  <a:gd name="T100" fmla="*/ 10 w 848"/>
                  <a:gd name="T101" fmla="*/ 529 h 658"/>
                  <a:gd name="T102" fmla="*/ 24 w 848"/>
                  <a:gd name="T103" fmla="*/ 566 h 658"/>
                  <a:gd name="T104" fmla="*/ 55 w 848"/>
                  <a:gd name="T105" fmla="*/ 582 h 658"/>
                  <a:gd name="T106" fmla="*/ 73 w 848"/>
                  <a:gd name="T107" fmla="*/ 579 h 658"/>
                  <a:gd name="T108" fmla="*/ 47 w 848"/>
                  <a:gd name="T109" fmla="*/ 551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48" h="658">
                    <a:moveTo>
                      <a:pt x="47" y="551"/>
                    </a:moveTo>
                    <a:lnTo>
                      <a:pt x="28" y="523"/>
                    </a:lnTo>
                    <a:lnTo>
                      <a:pt x="20" y="481"/>
                    </a:lnTo>
                    <a:lnTo>
                      <a:pt x="31" y="389"/>
                    </a:lnTo>
                    <a:lnTo>
                      <a:pt x="54" y="240"/>
                    </a:lnTo>
                    <a:lnTo>
                      <a:pt x="76" y="129"/>
                    </a:lnTo>
                    <a:lnTo>
                      <a:pt x="94" y="104"/>
                    </a:lnTo>
                    <a:lnTo>
                      <a:pt x="123" y="76"/>
                    </a:lnTo>
                    <a:lnTo>
                      <a:pt x="189" y="61"/>
                    </a:lnTo>
                    <a:lnTo>
                      <a:pt x="300" y="48"/>
                    </a:lnTo>
                    <a:lnTo>
                      <a:pt x="392" y="38"/>
                    </a:lnTo>
                    <a:lnTo>
                      <a:pt x="434" y="21"/>
                    </a:lnTo>
                    <a:lnTo>
                      <a:pt x="506" y="25"/>
                    </a:lnTo>
                    <a:lnTo>
                      <a:pt x="628" y="57"/>
                    </a:lnTo>
                    <a:lnTo>
                      <a:pt x="731" y="67"/>
                    </a:lnTo>
                    <a:lnTo>
                      <a:pt x="776" y="65"/>
                    </a:lnTo>
                    <a:lnTo>
                      <a:pt x="811" y="80"/>
                    </a:lnTo>
                    <a:lnTo>
                      <a:pt x="825" y="144"/>
                    </a:lnTo>
                    <a:lnTo>
                      <a:pt x="823" y="262"/>
                    </a:lnTo>
                    <a:lnTo>
                      <a:pt x="823" y="354"/>
                    </a:lnTo>
                    <a:lnTo>
                      <a:pt x="810" y="394"/>
                    </a:lnTo>
                    <a:lnTo>
                      <a:pt x="766" y="491"/>
                    </a:lnTo>
                    <a:lnTo>
                      <a:pt x="714" y="589"/>
                    </a:lnTo>
                    <a:lnTo>
                      <a:pt x="683" y="625"/>
                    </a:lnTo>
                    <a:lnTo>
                      <a:pt x="665" y="640"/>
                    </a:lnTo>
                    <a:lnTo>
                      <a:pt x="686" y="658"/>
                    </a:lnTo>
                    <a:lnTo>
                      <a:pt x="719" y="619"/>
                    </a:lnTo>
                    <a:lnTo>
                      <a:pt x="769" y="531"/>
                    </a:lnTo>
                    <a:lnTo>
                      <a:pt x="815" y="438"/>
                    </a:lnTo>
                    <a:lnTo>
                      <a:pt x="831" y="392"/>
                    </a:lnTo>
                    <a:lnTo>
                      <a:pt x="841" y="347"/>
                    </a:lnTo>
                    <a:lnTo>
                      <a:pt x="844" y="270"/>
                    </a:lnTo>
                    <a:lnTo>
                      <a:pt x="848" y="153"/>
                    </a:lnTo>
                    <a:lnTo>
                      <a:pt x="836" y="89"/>
                    </a:lnTo>
                    <a:lnTo>
                      <a:pt x="819" y="57"/>
                    </a:lnTo>
                    <a:lnTo>
                      <a:pt x="787" y="44"/>
                    </a:lnTo>
                    <a:lnTo>
                      <a:pt x="744" y="50"/>
                    </a:lnTo>
                    <a:lnTo>
                      <a:pt x="679" y="45"/>
                    </a:lnTo>
                    <a:lnTo>
                      <a:pt x="599" y="31"/>
                    </a:lnTo>
                    <a:lnTo>
                      <a:pt x="516" y="6"/>
                    </a:lnTo>
                    <a:lnTo>
                      <a:pt x="460" y="0"/>
                    </a:lnTo>
                    <a:lnTo>
                      <a:pt x="430" y="6"/>
                    </a:lnTo>
                    <a:lnTo>
                      <a:pt x="360" y="28"/>
                    </a:lnTo>
                    <a:lnTo>
                      <a:pt x="235" y="40"/>
                    </a:lnTo>
                    <a:lnTo>
                      <a:pt x="112" y="60"/>
                    </a:lnTo>
                    <a:lnTo>
                      <a:pt x="72" y="96"/>
                    </a:lnTo>
                    <a:lnTo>
                      <a:pt x="44" y="147"/>
                    </a:lnTo>
                    <a:lnTo>
                      <a:pt x="24" y="255"/>
                    </a:lnTo>
                    <a:lnTo>
                      <a:pt x="13" y="358"/>
                    </a:lnTo>
                    <a:lnTo>
                      <a:pt x="0" y="467"/>
                    </a:lnTo>
                    <a:lnTo>
                      <a:pt x="10" y="529"/>
                    </a:lnTo>
                    <a:lnTo>
                      <a:pt x="24" y="566"/>
                    </a:lnTo>
                    <a:lnTo>
                      <a:pt x="55" y="582"/>
                    </a:lnTo>
                    <a:lnTo>
                      <a:pt x="73" y="579"/>
                    </a:lnTo>
                    <a:lnTo>
                      <a:pt x="47" y="5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06" name="Freeform 14">
                <a:extLst>
                  <a:ext uri="{FF2B5EF4-FFF2-40B4-BE49-F238E27FC236}">
                    <a16:creationId xmlns:a16="http://schemas.microsoft.com/office/drawing/2014/main" id="{4ACCC897-F4B3-E6A8-54FC-56631F30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3" y="781"/>
                <a:ext cx="778" cy="607"/>
              </a:xfrm>
              <a:custGeom>
                <a:avLst/>
                <a:gdLst>
                  <a:gd name="T0" fmla="*/ 0 w 778"/>
                  <a:gd name="T1" fmla="*/ 499 h 607"/>
                  <a:gd name="T2" fmla="*/ 115 w 778"/>
                  <a:gd name="T3" fmla="*/ 525 h 607"/>
                  <a:gd name="T4" fmla="*/ 276 w 778"/>
                  <a:gd name="T5" fmla="*/ 554 h 607"/>
                  <a:gd name="T6" fmla="*/ 407 w 778"/>
                  <a:gd name="T7" fmla="*/ 576 h 607"/>
                  <a:gd name="T8" fmla="*/ 526 w 778"/>
                  <a:gd name="T9" fmla="*/ 580 h 607"/>
                  <a:gd name="T10" fmla="*/ 604 w 778"/>
                  <a:gd name="T11" fmla="*/ 580 h 607"/>
                  <a:gd name="T12" fmla="*/ 627 w 778"/>
                  <a:gd name="T13" fmla="*/ 573 h 607"/>
                  <a:gd name="T14" fmla="*/ 637 w 778"/>
                  <a:gd name="T15" fmla="*/ 516 h 607"/>
                  <a:gd name="T16" fmla="*/ 633 w 778"/>
                  <a:gd name="T17" fmla="*/ 362 h 607"/>
                  <a:gd name="T18" fmla="*/ 628 w 778"/>
                  <a:gd name="T19" fmla="*/ 174 h 607"/>
                  <a:gd name="T20" fmla="*/ 622 w 778"/>
                  <a:gd name="T21" fmla="*/ 106 h 607"/>
                  <a:gd name="T22" fmla="*/ 610 w 778"/>
                  <a:gd name="T23" fmla="*/ 79 h 607"/>
                  <a:gd name="T24" fmla="*/ 405 w 778"/>
                  <a:gd name="T25" fmla="*/ 69 h 607"/>
                  <a:gd name="T26" fmla="*/ 209 w 778"/>
                  <a:gd name="T27" fmla="*/ 42 h 607"/>
                  <a:gd name="T28" fmla="*/ 101 w 778"/>
                  <a:gd name="T29" fmla="*/ 26 h 607"/>
                  <a:gd name="T30" fmla="*/ 63 w 778"/>
                  <a:gd name="T31" fmla="*/ 26 h 607"/>
                  <a:gd name="T32" fmla="*/ 87 w 778"/>
                  <a:gd name="T33" fmla="*/ 3 h 607"/>
                  <a:gd name="T34" fmla="*/ 133 w 778"/>
                  <a:gd name="T35" fmla="*/ 15 h 607"/>
                  <a:gd name="T36" fmla="*/ 268 w 778"/>
                  <a:gd name="T37" fmla="*/ 32 h 607"/>
                  <a:gd name="T38" fmla="*/ 396 w 778"/>
                  <a:gd name="T39" fmla="*/ 45 h 607"/>
                  <a:gd name="T40" fmla="*/ 511 w 778"/>
                  <a:gd name="T41" fmla="*/ 53 h 607"/>
                  <a:gd name="T42" fmla="*/ 619 w 778"/>
                  <a:gd name="T43" fmla="*/ 60 h 607"/>
                  <a:gd name="T44" fmla="*/ 709 w 778"/>
                  <a:gd name="T45" fmla="*/ 35 h 607"/>
                  <a:gd name="T46" fmla="*/ 763 w 778"/>
                  <a:gd name="T47" fmla="*/ 0 h 607"/>
                  <a:gd name="T48" fmla="*/ 778 w 778"/>
                  <a:gd name="T49" fmla="*/ 24 h 607"/>
                  <a:gd name="T50" fmla="*/ 730 w 778"/>
                  <a:gd name="T51" fmla="*/ 45 h 607"/>
                  <a:gd name="T52" fmla="*/ 660 w 778"/>
                  <a:gd name="T53" fmla="*/ 75 h 607"/>
                  <a:gd name="T54" fmla="*/ 638 w 778"/>
                  <a:gd name="T55" fmla="*/ 86 h 607"/>
                  <a:gd name="T56" fmla="*/ 645 w 778"/>
                  <a:gd name="T57" fmla="*/ 186 h 607"/>
                  <a:gd name="T58" fmla="*/ 649 w 778"/>
                  <a:gd name="T59" fmla="*/ 283 h 607"/>
                  <a:gd name="T60" fmla="*/ 651 w 778"/>
                  <a:gd name="T61" fmla="*/ 371 h 607"/>
                  <a:gd name="T62" fmla="*/ 652 w 778"/>
                  <a:gd name="T63" fmla="*/ 456 h 607"/>
                  <a:gd name="T64" fmla="*/ 655 w 778"/>
                  <a:gd name="T65" fmla="*/ 520 h 607"/>
                  <a:gd name="T66" fmla="*/ 654 w 778"/>
                  <a:gd name="T67" fmla="*/ 574 h 607"/>
                  <a:gd name="T68" fmla="*/ 640 w 778"/>
                  <a:gd name="T69" fmla="*/ 599 h 607"/>
                  <a:gd name="T70" fmla="*/ 547 w 778"/>
                  <a:gd name="T71" fmla="*/ 607 h 607"/>
                  <a:gd name="T72" fmla="*/ 389 w 778"/>
                  <a:gd name="T73" fmla="*/ 593 h 607"/>
                  <a:gd name="T74" fmla="*/ 227 w 778"/>
                  <a:gd name="T75" fmla="*/ 561 h 607"/>
                  <a:gd name="T76" fmla="*/ 108 w 778"/>
                  <a:gd name="T77" fmla="*/ 542 h 607"/>
                  <a:gd name="T78" fmla="*/ 9 w 778"/>
                  <a:gd name="T79" fmla="*/ 524 h 607"/>
                  <a:gd name="T80" fmla="*/ 0 w 778"/>
                  <a:gd name="T81" fmla="*/ 499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8" h="607">
                    <a:moveTo>
                      <a:pt x="0" y="499"/>
                    </a:moveTo>
                    <a:lnTo>
                      <a:pt x="115" y="525"/>
                    </a:lnTo>
                    <a:lnTo>
                      <a:pt x="276" y="554"/>
                    </a:lnTo>
                    <a:lnTo>
                      <a:pt x="407" y="576"/>
                    </a:lnTo>
                    <a:lnTo>
                      <a:pt x="526" y="580"/>
                    </a:lnTo>
                    <a:lnTo>
                      <a:pt x="604" y="580"/>
                    </a:lnTo>
                    <a:lnTo>
                      <a:pt x="627" y="573"/>
                    </a:lnTo>
                    <a:lnTo>
                      <a:pt x="637" y="516"/>
                    </a:lnTo>
                    <a:lnTo>
                      <a:pt x="633" y="362"/>
                    </a:lnTo>
                    <a:lnTo>
                      <a:pt x="628" y="174"/>
                    </a:lnTo>
                    <a:lnTo>
                      <a:pt x="622" y="106"/>
                    </a:lnTo>
                    <a:lnTo>
                      <a:pt x="610" y="79"/>
                    </a:lnTo>
                    <a:lnTo>
                      <a:pt x="405" y="69"/>
                    </a:lnTo>
                    <a:lnTo>
                      <a:pt x="209" y="42"/>
                    </a:lnTo>
                    <a:lnTo>
                      <a:pt x="101" y="26"/>
                    </a:lnTo>
                    <a:lnTo>
                      <a:pt x="63" y="26"/>
                    </a:lnTo>
                    <a:lnTo>
                      <a:pt x="87" y="3"/>
                    </a:lnTo>
                    <a:lnTo>
                      <a:pt x="133" y="15"/>
                    </a:lnTo>
                    <a:lnTo>
                      <a:pt x="268" y="32"/>
                    </a:lnTo>
                    <a:lnTo>
                      <a:pt x="396" y="45"/>
                    </a:lnTo>
                    <a:lnTo>
                      <a:pt x="511" y="53"/>
                    </a:lnTo>
                    <a:lnTo>
                      <a:pt x="619" y="60"/>
                    </a:lnTo>
                    <a:lnTo>
                      <a:pt x="709" y="35"/>
                    </a:lnTo>
                    <a:lnTo>
                      <a:pt x="763" y="0"/>
                    </a:lnTo>
                    <a:lnTo>
                      <a:pt x="778" y="24"/>
                    </a:lnTo>
                    <a:lnTo>
                      <a:pt x="730" y="45"/>
                    </a:lnTo>
                    <a:lnTo>
                      <a:pt x="660" y="75"/>
                    </a:lnTo>
                    <a:lnTo>
                      <a:pt x="638" y="86"/>
                    </a:lnTo>
                    <a:lnTo>
                      <a:pt x="645" y="186"/>
                    </a:lnTo>
                    <a:lnTo>
                      <a:pt x="649" y="283"/>
                    </a:lnTo>
                    <a:lnTo>
                      <a:pt x="651" y="371"/>
                    </a:lnTo>
                    <a:lnTo>
                      <a:pt x="652" y="456"/>
                    </a:lnTo>
                    <a:lnTo>
                      <a:pt x="655" y="520"/>
                    </a:lnTo>
                    <a:lnTo>
                      <a:pt x="654" y="574"/>
                    </a:lnTo>
                    <a:lnTo>
                      <a:pt x="640" y="599"/>
                    </a:lnTo>
                    <a:lnTo>
                      <a:pt x="547" y="607"/>
                    </a:lnTo>
                    <a:lnTo>
                      <a:pt x="389" y="593"/>
                    </a:lnTo>
                    <a:lnTo>
                      <a:pt x="227" y="561"/>
                    </a:lnTo>
                    <a:lnTo>
                      <a:pt x="108" y="542"/>
                    </a:lnTo>
                    <a:lnTo>
                      <a:pt x="9" y="524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07" name="Freeform 15">
                <a:extLst>
                  <a:ext uri="{FF2B5EF4-FFF2-40B4-BE49-F238E27FC236}">
                    <a16:creationId xmlns:a16="http://schemas.microsoft.com/office/drawing/2014/main" id="{32809038-9D1A-C21C-44E0-3CBEDF2F4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8" y="858"/>
                <a:ext cx="430" cy="466"/>
              </a:xfrm>
              <a:custGeom>
                <a:avLst/>
                <a:gdLst>
                  <a:gd name="T0" fmla="*/ 0 w 430"/>
                  <a:gd name="T1" fmla="*/ 0 h 466"/>
                  <a:gd name="T2" fmla="*/ 159 w 430"/>
                  <a:gd name="T3" fmla="*/ 19 h 466"/>
                  <a:gd name="T4" fmla="*/ 271 w 430"/>
                  <a:gd name="T5" fmla="*/ 32 h 466"/>
                  <a:gd name="T6" fmla="*/ 394 w 430"/>
                  <a:gd name="T7" fmla="*/ 54 h 466"/>
                  <a:gd name="T8" fmla="*/ 412 w 430"/>
                  <a:gd name="T9" fmla="*/ 70 h 466"/>
                  <a:gd name="T10" fmla="*/ 422 w 430"/>
                  <a:gd name="T11" fmla="*/ 95 h 466"/>
                  <a:gd name="T12" fmla="*/ 430 w 430"/>
                  <a:gd name="T13" fmla="*/ 213 h 466"/>
                  <a:gd name="T14" fmla="*/ 430 w 430"/>
                  <a:gd name="T15" fmla="*/ 346 h 466"/>
                  <a:gd name="T16" fmla="*/ 426 w 430"/>
                  <a:gd name="T17" fmla="*/ 438 h 466"/>
                  <a:gd name="T18" fmla="*/ 412 w 430"/>
                  <a:gd name="T19" fmla="*/ 464 h 466"/>
                  <a:gd name="T20" fmla="*/ 385 w 430"/>
                  <a:gd name="T21" fmla="*/ 466 h 466"/>
                  <a:gd name="T22" fmla="*/ 246 w 430"/>
                  <a:gd name="T23" fmla="*/ 428 h 466"/>
                  <a:gd name="T24" fmla="*/ 395 w 430"/>
                  <a:gd name="T25" fmla="*/ 440 h 466"/>
                  <a:gd name="T26" fmla="*/ 405 w 430"/>
                  <a:gd name="T27" fmla="*/ 435 h 466"/>
                  <a:gd name="T28" fmla="*/ 412 w 430"/>
                  <a:gd name="T29" fmla="*/ 373 h 466"/>
                  <a:gd name="T30" fmla="*/ 414 w 430"/>
                  <a:gd name="T31" fmla="*/ 285 h 466"/>
                  <a:gd name="T32" fmla="*/ 409 w 430"/>
                  <a:gd name="T33" fmla="*/ 165 h 466"/>
                  <a:gd name="T34" fmla="*/ 401 w 430"/>
                  <a:gd name="T35" fmla="*/ 88 h 466"/>
                  <a:gd name="T36" fmla="*/ 385 w 430"/>
                  <a:gd name="T37" fmla="*/ 73 h 466"/>
                  <a:gd name="T38" fmla="*/ 297 w 430"/>
                  <a:gd name="T39" fmla="*/ 56 h 466"/>
                  <a:gd name="T40" fmla="*/ 176 w 430"/>
                  <a:gd name="T41" fmla="*/ 41 h 466"/>
                  <a:gd name="T42" fmla="*/ 78 w 430"/>
                  <a:gd name="T43" fmla="*/ 22 h 466"/>
                  <a:gd name="T44" fmla="*/ 0 w 430"/>
                  <a:gd name="T45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0" h="466">
                    <a:moveTo>
                      <a:pt x="0" y="0"/>
                    </a:moveTo>
                    <a:lnTo>
                      <a:pt x="159" y="19"/>
                    </a:lnTo>
                    <a:lnTo>
                      <a:pt x="271" y="32"/>
                    </a:lnTo>
                    <a:lnTo>
                      <a:pt x="394" y="54"/>
                    </a:lnTo>
                    <a:lnTo>
                      <a:pt x="412" y="70"/>
                    </a:lnTo>
                    <a:lnTo>
                      <a:pt x="422" y="95"/>
                    </a:lnTo>
                    <a:lnTo>
                      <a:pt x="430" y="213"/>
                    </a:lnTo>
                    <a:lnTo>
                      <a:pt x="430" y="346"/>
                    </a:lnTo>
                    <a:lnTo>
                      <a:pt x="426" y="438"/>
                    </a:lnTo>
                    <a:lnTo>
                      <a:pt x="412" y="464"/>
                    </a:lnTo>
                    <a:lnTo>
                      <a:pt x="385" y="466"/>
                    </a:lnTo>
                    <a:lnTo>
                      <a:pt x="246" y="428"/>
                    </a:lnTo>
                    <a:lnTo>
                      <a:pt x="395" y="440"/>
                    </a:lnTo>
                    <a:lnTo>
                      <a:pt x="405" y="435"/>
                    </a:lnTo>
                    <a:lnTo>
                      <a:pt x="412" y="373"/>
                    </a:lnTo>
                    <a:lnTo>
                      <a:pt x="414" y="285"/>
                    </a:lnTo>
                    <a:lnTo>
                      <a:pt x="409" y="165"/>
                    </a:lnTo>
                    <a:lnTo>
                      <a:pt x="401" y="88"/>
                    </a:lnTo>
                    <a:lnTo>
                      <a:pt x="385" y="73"/>
                    </a:lnTo>
                    <a:lnTo>
                      <a:pt x="297" y="56"/>
                    </a:lnTo>
                    <a:lnTo>
                      <a:pt x="176" y="41"/>
                    </a:lnTo>
                    <a:lnTo>
                      <a:pt x="78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08" name="Freeform 16">
                <a:extLst>
                  <a:ext uri="{FF2B5EF4-FFF2-40B4-BE49-F238E27FC236}">
                    <a16:creationId xmlns:a16="http://schemas.microsoft.com/office/drawing/2014/main" id="{661DBF6B-E883-7AA3-B069-2B0A596BE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4" y="853"/>
                <a:ext cx="453" cy="464"/>
              </a:xfrm>
              <a:custGeom>
                <a:avLst/>
                <a:gdLst>
                  <a:gd name="T0" fmla="*/ 257 w 453"/>
                  <a:gd name="T1" fmla="*/ 27 h 464"/>
                  <a:gd name="T2" fmla="*/ 102 w 453"/>
                  <a:gd name="T3" fmla="*/ 2 h 464"/>
                  <a:gd name="T4" fmla="*/ 57 w 453"/>
                  <a:gd name="T5" fmla="*/ 0 h 464"/>
                  <a:gd name="T6" fmla="*/ 45 w 453"/>
                  <a:gd name="T7" fmla="*/ 17 h 464"/>
                  <a:gd name="T8" fmla="*/ 32 w 453"/>
                  <a:gd name="T9" fmla="*/ 50 h 464"/>
                  <a:gd name="T10" fmla="*/ 12 w 453"/>
                  <a:gd name="T11" fmla="*/ 141 h 464"/>
                  <a:gd name="T12" fmla="*/ 2 w 453"/>
                  <a:gd name="T13" fmla="*/ 232 h 464"/>
                  <a:gd name="T14" fmla="*/ 0 w 453"/>
                  <a:gd name="T15" fmla="*/ 325 h 464"/>
                  <a:gd name="T16" fmla="*/ 14 w 453"/>
                  <a:gd name="T17" fmla="*/ 362 h 464"/>
                  <a:gd name="T18" fmla="*/ 21 w 453"/>
                  <a:gd name="T19" fmla="*/ 374 h 464"/>
                  <a:gd name="T20" fmla="*/ 119 w 453"/>
                  <a:gd name="T21" fmla="*/ 400 h 464"/>
                  <a:gd name="T22" fmla="*/ 245 w 453"/>
                  <a:gd name="T23" fmla="*/ 425 h 464"/>
                  <a:gd name="T24" fmla="*/ 340 w 453"/>
                  <a:gd name="T25" fmla="*/ 441 h 464"/>
                  <a:gd name="T26" fmla="*/ 453 w 453"/>
                  <a:gd name="T27" fmla="*/ 464 h 464"/>
                  <a:gd name="T28" fmla="*/ 450 w 453"/>
                  <a:gd name="T29" fmla="*/ 449 h 464"/>
                  <a:gd name="T30" fmla="*/ 363 w 453"/>
                  <a:gd name="T31" fmla="*/ 429 h 464"/>
                  <a:gd name="T32" fmla="*/ 248 w 453"/>
                  <a:gd name="T33" fmla="*/ 403 h 464"/>
                  <a:gd name="T34" fmla="*/ 92 w 453"/>
                  <a:gd name="T35" fmla="*/ 375 h 464"/>
                  <a:gd name="T36" fmla="*/ 36 w 453"/>
                  <a:gd name="T37" fmla="*/ 349 h 464"/>
                  <a:gd name="T38" fmla="*/ 20 w 453"/>
                  <a:gd name="T39" fmla="*/ 333 h 464"/>
                  <a:gd name="T40" fmla="*/ 18 w 453"/>
                  <a:gd name="T41" fmla="*/ 305 h 464"/>
                  <a:gd name="T42" fmla="*/ 21 w 453"/>
                  <a:gd name="T43" fmla="*/ 228 h 464"/>
                  <a:gd name="T44" fmla="*/ 35 w 453"/>
                  <a:gd name="T45" fmla="*/ 135 h 464"/>
                  <a:gd name="T46" fmla="*/ 56 w 453"/>
                  <a:gd name="T47" fmla="*/ 43 h 464"/>
                  <a:gd name="T48" fmla="*/ 69 w 453"/>
                  <a:gd name="T49" fmla="*/ 22 h 464"/>
                  <a:gd name="T50" fmla="*/ 176 w 453"/>
                  <a:gd name="T51" fmla="*/ 24 h 464"/>
                  <a:gd name="T52" fmla="*/ 257 w 453"/>
                  <a:gd name="T53" fmla="*/ 27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3" h="464">
                    <a:moveTo>
                      <a:pt x="257" y="27"/>
                    </a:moveTo>
                    <a:lnTo>
                      <a:pt x="102" y="2"/>
                    </a:lnTo>
                    <a:lnTo>
                      <a:pt x="57" y="0"/>
                    </a:lnTo>
                    <a:lnTo>
                      <a:pt x="45" y="17"/>
                    </a:lnTo>
                    <a:lnTo>
                      <a:pt x="32" y="50"/>
                    </a:lnTo>
                    <a:lnTo>
                      <a:pt x="12" y="141"/>
                    </a:lnTo>
                    <a:lnTo>
                      <a:pt x="2" y="232"/>
                    </a:lnTo>
                    <a:lnTo>
                      <a:pt x="0" y="325"/>
                    </a:lnTo>
                    <a:lnTo>
                      <a:pt x="14" y="362"/>
                    </a:lnTo>
                    <a:lnTo>
                      <a:pt x="21" y="374"/>
                    </a:lnTo>
                    <a:lnTo>
                      <a:pt x="119" y="400"/>
                    </a:lnTo>
                    <a:lnTo>
                      <a:pt x="245" y="425"/>
                    </a:lnTo>
                    <a:lnTo>
                      <a:pt x="340" y="441"/>
                    </a:lnTo>
                    <a:lnTo>
                      <a:pt x="453" y="464"/>
                    </a:lnTo>
                    <a:lnTo>
                      <a:pt x="450" y="449"/>
                    </a:lnTo>
                    <a:lnTo>
                      <a:pt x="363" y="429"/>
                    </a:lnTo>
                    <a:lnTo>
                      <a:pt x="248" y="403"/>
                    </a:lnTo>
                    <a:lnTo>
                      <a:pt x="92" y="375"/>
                    </a:lnTo>
                    <a:lnTo>
                      <a:pt x="36" y="349"/>
                    </a:lnTo>
                    <a:lnTo>
                      <a:pt x="20" y="333"/>
                    </a:lnTo>
                    <a:lnTo>
                      <a:pt x="18" y="305"/>
                    </a:lnTo>
                    <a:lnTo>
                      <a:pt x="21" y="228"/>
                    </a:lnTo>
                    <a:lnTo>
                      <a:pt x="35" y="135"/>
                    </a:lnTo>
                    <a:lnTo>
                      <a:pt x="56" y="43"/>
                    </a:lnTo>
                    <a:lnTo>
                      <a:pt x="69" y="22"/>
                    </a:lnTo>
                    <a:lnTo>
                      <a:pt x="176" y="24"/>
                    </a:lnTo>
                    <a:lnTo>
                      <a:pt x="257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59409" name="Group 17">
            <a:extLst>
              <a:ext uri="{FF2B5EF4-FFF2-40B4-BE49-F238E27FC236}">
                <a16:creationId xmlns:a16="http://schemas.microsoft.com/office/drawing/2014/main" id="{002D78C3-6CFA-265C-6EEA-A336174489AC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949576"/>
            <a:ext cx="1422400" cy="2695575"/>
            <a:chOff x="4320" y="790"/>
            <a:chExt cx="896" cy="1641"/>
          </a:xfrm>
        </p:grpSpPr>
        <p:sp>
          <p:nvSpPr>
            <p:cNvPr id="59410" name="Freeform 18">
              <a:extLst>
                <a:ext uri="{FF2B5EF4-FFF2-40B4-BE49-F238E27FC236}">
                  <a16:creationId xmlns:a16="http://schemas.microsoft.com/office/drawing/2014/main" id="{8C3B839D-FE9F-DFE9-DC89-4FFDD1269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790"/>
              <a:ext cx="367" cy="335"/>
            </a:xfrm>
            <a:custGeom>
              <a:avLst/>
              <a:gdLst>
                <a:gd name="T0" fmla="*/ 271 w 367"/>
                <a:gd name="T1" fmla="*/ 175 h 335"/>
                <a:gd name="T2" fmla="*/ 219 w 367"/>
                <a:gd name="T3" fmla="*/ 83 h 335"/>
                <a:gd name="T4" fmla="*/ 182 w 367"/>
                <a:gd name="T5" fmla="*/ 46 h 335"/>
                <a:gd name="T6" fmla="*/ 151 w 367"/>
                <a:gd name="T7" fmla="*/ 18 h 335"/>
                <a:gd name="T8" fmla="*/ 108 w 367"/>
                <a:gd name="T9" fmla="*/ 0 h 335"/>
                <a:gd name="T10" fmla="*/ 68 w 367"/>
                <a:gd name="T11" fmla="*/ 3 h 335"/>
                <a:gd name="T12" fmla="*/ 40 w 367"/>
                <a:gd name="T13" fmla="*/ 22 h 335"/>
                <a:gd name="T14" fmla="*/ 9 w 367"/>
                <a:gd name="T15" fmla="*/ 65 h 335"/>
                <a:gd name="T16" fmla="*/ 0 w 367"/>
                <a:gd name="T17" fmla="*/ 120 h 335"/>
                <a:gd name="T18" fmla="*/ 6 w 367"/>
                <a:gd name="T19" fmla="*/ 175 h 335"/>
                <a:gd name="T20" fmla="*/ 31 w 367"/>
                <a:gd name="T21" fmla="*/ 231 h 335"/>
                <a:gd name="T22" fmla="*/ 62 w 367"/>
                <a:gd name="T23" fmla="*/ 277 h 335"/>
                <a:gd name="T24" fmla="*/ 105 w 367"/>
                <a:gd name="T25" fmla="*/ 307 h 335"/>
                <a:gd name="T26" fmla="*/ 154 w 367"/>
                <a:gd name="T27" fmla="*/ 326 h 335"/>
                <a:gd name="T28" fmla="*/ 200 w 367"/>
                <a:gd name="T29" fmla="*/ 335 h 335"/>
                <a:gd name="T30" fmla="*/ 237 w 367"/>
                <a:gd name="T31" fmla="*/ 326 h 335"/>
                <a:gd name="T32" fmla="*/ 262 w 367"/>
                <a:gd name="T33" fmla="*/ 313 h 335"/>
                <a:gd name="T34" fmla="*/ 274 w 367"/>
                <a:gd name="T35" fmla="*/ 289 h 335"/>
                <a:gd name="T36" fmla="*/ 281 w 367"/>
                <a:gd name="T37" fmla="*/ 240 h 335"/>
                <a:gd name="T38" fmla="*/ 281 w 367"/>
                <a:gd name="T39" fmla="*/ 215 h 335"/>
                <a:gd name="T40" fmla="*/ 321 w 367"/>
                <a:gd name="T41" fmla="*/ 243 h 335"/>
                <a:gd name="T42" fmla="*/ 348 w 367"/>
                <a:gd name="T43" fmla="*/ 252 h 335"/>
                <a:gd name="T44" fmla="*/ 367 w 367"/>
                <a:gd name="T45" fmla="*/ 240 h 335"/>
                <a:gd name="T46" fmla="*/ 364 w 367"/>
                <a:gd name="T47" fmla="*/ 215 h 335"/>
                <a:gd name="T48" fmla="*/ 318 w 367"/>
                <a:gd name="T49" fmla="*/ 194 h 335"/>
                <a:gd name="T50" fmla="*/ 271 w 367"/>
                <a:gd name="T51" fmla="*/ 17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7" h="335">
                  <a:moveTo>
                    <a:pt x="271" y="175"/>
                  </a:moveTo>
                  <a:lnTo>
                    <a:pt x="219" y="83"/>
                  </a:lnTo>
                  <a:lnTo>
                    <a:pt x="182" y="46"/>
                  </a:lnTo>
                  <a:lnTo>
                    <a:pt x="151" y="18"/>
                  </a:lnTo>
                  <a:lnTo>
                    <a:pt x="108" y="0"/>
                  </a:lnTo>
                  <a:lnTo>
                    <a:pt x="68" y="3"/>
                  </a:lnTo>
                  <a:lnTo>
                    <a:pt x="40" y="22"/>
                  </a:lnTo>
                  <a:lnTo>
                    <a:pt x="9" y="65"/>
                  </a:lnTo>
                  <a:lnTo>
                    <a:pt x="0" y="120"/>
                  </a:lnTo>
                  <a:lnTo>
                    <a:pt x="6" y="175"/>
                  </a:lnTo>
                  <a:lnTo>
                    <a:pt x="31" y="231"/>
                  </a:lnTo>
                  <a:lnTo>
                    <a:pt x="62" y="277"/>
                  </a:lnTo>
                  <a:lnTo>
                    <a:pt x="105" y="307"/>
                  </a:lnTo>
                  <a:lnTo>
                    <a:pt x="154" y="326"/>
                  </a:lnTo>
                  <a:lnTo>
                    <a:pt x="200" y="335"/>
                  </a:lnTo>
                  <a:lnTo>
                    <a:pt x="237" y="326"/>
                  </a:lnTo>
                  <a:lnTo>
                    <a:pt x="262" y="313"/>
                  </a:lnTo>
                  <a:lnTo>
                    <a:pt x="274" y="289"/>
                  </a:lnTo>
                  <a:lnTo>
                    <a:pt x="281" y="240"/>
                  </a:lnTo>
                  <a:lnTo>
                    <a:pt x="281" y="215"/>
                  </a:lnTo>
                  <a:lnTo>
                    <a:pt x="321" y="243"/>
                  </a:lnTo>
                  <a:lnTo>
                    <a:pt x="348" y="252"/>
                  </a:lnTo>
                  <a:lnTo>
                    <a:pt x="367" y="240"/>
                  </a:lnTo>
                  <a:lnTo>
                    <a:pt x="364" y="215"/>
                  </a:lnTo>
                  <a:lnTo>
                    <a:pt x="318" y="194"/>
                  </a:lnTo>
                  <a:lnTo>
                    <a:pt x="271" y="1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411" name="Freeform 19">
              <a:extLst>
                <a:ext uri="{FF2B5EF4-FFF2-40B4-BE49-F238E27FC236}">
                  <a16:creationId xmlns:a16="http://schemas.microsoft.com/office/drawing/2014/main" id="{87C263A3-3447-314A-EBF6-A93805B2C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1163"/>
              <a:ext cx="321" cy="651"/>
            </a:xfrm>
            <a:custGeom>
              <a:avLst/>
              <a:gdLst>
                <a:gd name="T0" fmla="*/ 93 w 321"/>
                <a:gd name="T1" fmla="*/ 249 h 651"/>
                <a:gd name="T2" fmla="*/ 62 w 321"/>
                <a:gd name="T3" fmla="*/ 198 h 651"/>
                <a:gd name="T4" fmla="*/ 34 w 321"/>
                <a:gd name="T5" fmla="*/ 140 h 651"/>
                <a:gd name="T6" fmla="*/ 25 w 321"/>
                <a:gd name="T7" fmla="*/ 97 h 651"/>
                <a:gd name="T8" fmla="*/ 25 w 321"/>
                <a:gd name="T9" fmla="*/ 58 h 651"/>
                <a:gd name="T10" fmla="*/ 43 w 321"/>
                <a:gd name="T11" fmla="*/ 24 h 651"/>
                <a:gd name="T12" fmla="*/ 71 w 321"/>
                <a:gd name="T13" fmla="*/ 6 h 651"/>
                <a:gd name="T14" fmla="*/ 108 w 321"/>
                <a:gd name="T15" fmla="*/ 0 h 651"/>
                <a:gd name="T16" fmla="*/ 164 w 321"/>
                <a:gd name="T17" fmla="*/ 21 h 651"/>
                <a:gd name="T18" fmla="*/ 204 w 321"/>
                <a:gd name="T19" fmla="*/ 52 h 651"/>
                <a:gd name="T20" fmla="*/ 241 w 321"/>
                <a:gd name="T21" fmla="*/ 106 h 651"/>
                <a:gd name="T22" fmla="*/ 278 w 321"/>
                <a:gd name="T23" fmla="*/ 186 h 651"/>
                <a:gd name="T24" fmla="*/ 302 w 321"/>
                <a:gd name="T25" fmla="*/ 268 h 651"/>
                <a:gd name="T26" fmla="*/ 312 w 321"/>
                <a:gd name="T27" fmla="*/ 322 h 651"/>
                <a:gd name="T28" fmla="*/ 321 w 321"/>
                <a:gd name="T29" fmla="*/ 395 h 651"/>
                <a:gd name="T30" fmla="*/ 315 w 321"/>
                <a:gd name="T31" fmla="*/ 481 h 651"/>
                <a:gd name="T32" fmla="*/ 287 w 321"/>
                <a:gd name="T33" fmla="*/ 554 h 651"/>
                <a:gd name="T34" fmla="*/ 241 w 321"/>
                <a:gd name="T35" fmla="*/ 608 h 651"/>
                <a:gd name="T36" fmla="*/ 194 w 321"/>
                <a:gd name="T37" fmla="*/ 633 h 651"/>
                <a:gd name="T38" fmla="*/ 136 w 321"/>
                <a:gd name="T39" fmla="*/ 651 h 651"/>
                <a:gd name="T40" fmla="*/ 83 w 321"/>
                <a:gd name="T41" fmla="*/ 651 h 651"/>
                <a:gd name="T42" fmla="*/ 43 w 321"/>
                <a:gd name="T43" fmla="*/ 636 h 651"/>
                <a:gd name="T44" fmla="*/ 15 w 321"/>
                <a:gd name="T45" fmla="*/ 599 h 651"/>
                <a:gd name="T46" fmla="*/ 0 w 321"/>
                <a:gd name="T47" fmla="*/ 560 h 651"/>
                <a:gd name="T48" fmla="*/ 0 w 321"/>
                <a:gd name="T49" fmla="*/ 505 h 651"/>
                <a:gd name="T50" fmla="*/ 25 w 321"/>
                <a:gd name="T51" fmla="*/ 462 h 651"/>
                <a:gd name="T52" fmla="*/ 46 w 321"/>
                <a:gd name="T53" fmla="*/ 432 h 651"/>
                <a:gd name="T54" fmla="*/ 90 w 321"/>
                <a:gd name="T55" fmla="*/ 399 h 651"/>
                <a:gd name="T56" fmla="*/ 108 w 321"/>
                <a:gd name="T57" fmla="*/ 359 h 651"/>
                <a:gd name="T58" fmla="*/ 111 w 321"/>
                <a:gd name="T59" fmla="*/ 326 h 651"/>
                <a:gd name="T60" fmla="*/ 108 w 321"/>
                <a:gd name="T61" fmla="*/ 298 h 651"/>
                <a:gd name="T62" fmla="*/ 93 w 321"/>
                <a:gd name="T63" fmla="*/ 24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1" h="651">
                  <a:moveTo>
                    <a:pt x="93" y="249"/>
                  </a:moveTo>
                  <a:lnTo>
                    <a:pt x="62" y="198"/>
                  </a:lnTo>
                  <a:lnTo>
                    <a:pt x="34" y="140"/>
                  </a:lnTo>
                  <a:lnTo>
                    <a:pt x="25" y="97"/>
                  </a:lnTo>
                  <a:lnTo>
                    <a:pt x="25" y="58"/>
                  </a:lnTo>
                  <a:lnTo>
                    <a:pt x="43" y="24"/>
                  </a:lnTo>
                  <a:lnTo>
                    <a:pt x="71" y="6"/>
                  </a:lnTo>
                  <a:lnTo>
                    <a:pt x="108" y="0"/>
                  </a:lnTo>
                  <a:lnTo>
                    <a:pt x="164" y="21"/>
                  </a:lnTo>
                  <a:lnTo>
                    <a:pt x="204" y="52"/>
                  </a:lnTo>
                  <a:lnTo>
                    <a:pt x="241" y="106"/>
                  </a:lnTo>
                  <a:lnTo>
                    <a:pt x="278" y="186"/>
                  </a:lnTo>
                  <a:lnTo>
                    <a:pt x="302" y="268"/>
                  </a:lnTo>
                  <a:lnTo>
                    <a:pt x="312" y="322"/>
                  </a:lnTo>
                  <a:lnTo>
                    <a:pt x="321" y="395"/>
                  </a:lnTo>
                  <a:lnTo>
                    <a:pt x="315" y="481"/>
                  </a:lnTo>
                  <a:lnTo>
                    <a:pt x="287" y="554"/>
                  </a:lnTo>
                  <a:lnTo>
                    <a:pt x="241" y="608"/>
                  </a:lnTo>
                  <a:lnTo>
                    <a:pt x="194" y="633"/>
                  </a:lnTo>
                  <a:lnTo>
                    <a:pt x="136" y="651"/>
                  </a:lnTo>
                  <a:lnTo>
                    <a:pt x="83" y="651"/>
                  </a:lnTo>
                  <a:lnTo>
                    <a:pt x="43" y="636"/>
                  </a:lnTo>
                  <a:lnTo>
                    <a:pt x="15" y="599"/>
                  </a:lnTo>
                  <a:lnTo>
                    <a:pt x="0" y="560"/>
                  </a:lnTo>
                  <a:lnTo>
                    <a:pt x="0" y="505"/>
                  </a:lnTo>
                  <a:lnTo>
                    <a:pt x="25" y="462"/>
                  </a:lnTo>
                  <a:lnTo>
                    <a:pt x="46" y="432"/>
                  </a:lnTo>
                  <a:lnTo>
                    <a:pt x="90" y="399"/>
                  </a:lnTo>
                  <a:lnTo>
                    <a:pt x="108" y="359"/>
                  </a:lnTo>
                  <a:lnTo>
                    <a:pt x="111" y="326"/>
                  </a:lnTo>
                  <a:lnTo>
                    <a:pt x="108" y="298"/>
                  </a:lnTo>
                  <a:lnTo>
                    <a:pt x="93" y="2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412" name="Freeform 20">
              <a:extLst>
                <a:ext uri="{FF2B5EF4-FFF2-40B4-BE49-F238E27FC236}">
                  <a16:creationId xmlns:a16="http://schemas.microsoft.com/office/drawing/2014/main" id="{C935FB93-6CED-AA7D-FC9E-873D3D1EF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" y="1060"/>
              <a:ext cx="691" cy="360"/>
            </a:xfrm>
            <a:custGeom>
              <a:avLst/>
              <a:gdLst>
                <a:gd name="T0" fmla="*/ 527 w 691"/>
                <a:gd name="T1" fmla="*/ 240 h 360"/>
                <a:gd name="T2" fmla="*/ 606 w 691"/>
                <a:gd name="T3" fmla="*/ 182 h 360"/>
                <a:gd name="T4" fmla="*/ 654 w 691"/>
                <a:gd name="T5" fmla="*/ 154 h 360"/>
                <a:gd name="T6" fmla="*/ 679 w 691"/>
                <a:gd name="T7" fmla="*/ 163 h 360"/>
                <a:gd name="T8" fmla="*/ 691 w 691"/>
                <a:gd name="T9" fmla="*/ 191 h 360"/>
                <a:gd name="T10" fmla="*/ 664 w 691"/>
                <a:gd name="T11" fmla="*/ 249 h 360"/>
                <a:gd name="T12" fmla="*/ 588 w 691"/>
                <a:gd name="T13" fmla="*/ 292 h 360"/>
                <a:gd name="T14" fmla="*/ 472 w 691"/>
                <a:gd name="T15" fmla="*/ 338 h 360"/>
                <a:gd name="T16" fmla="*/ 408 w 691"/>
                <a:gd name="T17" fmla="*/ 360 h 360"/>
                <a:gd name="T18" fmla="*/ 365 w 691"/>
                <a:gd name="T19" fmla="*/ 360 h 360"/>
                <a:gd name="T20" fmla="*/ 329 w 691"/>
                <a:gd name="T21" fmla="*/ 351 h 360"/>
                <a:gd name="T22" fmla="*/ 301 w 691"/>
                <a:gd name="T23" fmla="*/ 329 h 360"/>
                <a:gd name="T24" fmla="*/ 256 w 691"/>
                <a:gd name="T25" fmla="*/ 286 h 360"/>
                <a:gd name="T26" fmla="*/ 198 w 691"/>
                <a:gd name="T27" fmla="*/ 218 h 360"/>
                <a:gd name="T28" fmla="*/ 146 w 691"/>
                <a:gd name="T29" fmla="*/ 182 h 360"/>
                <a:gd name="T30" fmla="*/ 116 w 691"/>
                <a:gd name="T31" fmla="*/ 166 h 360"/>
                <a:gd name="T32" fmla="*/ 79 w 691"/>
                <a:gd name="T33" fmla="*/ 175 h 360"/>
                <a:gd name="T34" fmla="*/ 27 w 691"/>
                <a:gd name="T35" fmla="*/ 191 h 360"/>
                <a:gd name="T36" fmla="*/ 0 w 691"/>
                <a:gd name="T37" fmla="*/ 182 h 360"/>
                <a:gd name="T38" fmla="*/ 15 w 691"/>
                <a:gd name="T39" fmla="*/ 154 h 360"/>
                <a:gd name="T40" fmla="*/ 46 w 691"/>
                <a:gd name="T41" fmla="*/ 138 h 360"/>
                <a:gd name="T42" fmla="*/ 82 w 691"/>
                <a:gd name="T43" fmla="*/ 129 h 360"/>
                <a:gd name="T44" fmla="*/ 79 w 691"/>
                <a:gd name="T45" fmla="*/ 111 h 360"/>
                <a:gd name="T46" fmla="*/ 52 w 691"/>
                <a:gd name="T47" fmla="*/ 92 h 360"/>
                <a:gd name="T48" fmla="*/ 0 w 691"/>
                <a:gd name="T49" fmla="*/ 74 h 360"/>
                <a:gd name="T50" fmla="*/ 0 w 691"/>
                <a:gd name="T51" fmla="*/ 37 h 360"/>
                <a:gd name="T52" fmla="*/ 37 w 691"/>
                <a:gd name="T53" fmla="*/ 3 h 360"/>
                <a:gd name="T54" fmla="*/ 64 w 691"/>
                <a:gd name="T55" fmla="*/ 22 h 360"/>
                <a:gd name="T56" fmla="*/ 88 w 691"/>
                <a:gd name="T57" fmla="*/ 58 h 360"/>
                <a:gd name="T58" fmla="*/ 107 w 691"/>
                <a:gd name="T59" fmla="*/ 102 h 360"/>
                <a:gd name="T60" fmla="*/ 128 w 691"/>
                <a:gd name="T61" fmla="*/ 105 h 360"/>
                <a:gd name="T62" fmla="*/ 152 w 691"/>
                <a:gd name="T63" fmla="*/ 92 h 360"/>
                <a:gd name="T64" fmla="*/ 155 w 691"/>
                <a:gd name="T65" fmla="*/ 37 h 360"/>
                <a:gd name="T66" fmla="*/ 155 w 691"/>
                <a:gd name="T67" fmla="*/ 9 h 360"/>
                <a:gd name="T68" fmla="*/ 189 w 691"/>
                <a:gd name="T69" fmla="*/ 0 h 360"/>
                <a:gd name="T70" fmla="*/ 207 w 691"/>
                <a:gd name="T71" fmla="*/ 22 h 360"/>
                <a:gd name="T72" fmla="*/ 201 w 691"/>
                <a:gd name="T73" fmla="*/ 58 h 360"/>
                <a:gd name="T74" fmla="*/ 180 w 691"/>
                <a:gd name="T75" fmla="*/ 111 h 360"/>
                <a:gd name="T76" fmla="*/ 174 w 691"/>
                <a:gd name="T77" fmla="*/ 154 h 360"/>
                <a:gd name="T78" fmla="*/ 228 w 691"/>
                <a:gd name="T79" fmla="*/ 209 h 360"/>
                <a:gd name="T80" fmla="*/ 310 w 691"/>
                <a:gd name="T81" fmla="*/ 265 h 360"/>
                <a:gd name="T82" fmla="*/ 374 w 691"/>
                <a:gd name="T83" fmla="*/ 292 h 360"/>
                <a:gd name="T84" fmla="*/ 402 w 691"/>
                <a:gd name="T85" fmla="*/ 295 h 360"/>
                <a:gd name="T86" fmla="*/ 457 w 691"/>
                <a:gd name="T87" fmla="*/ 277 h 360"/>
                <a:gd name="T88" fmla="*/ 527 w 691"/>
                <a:gd name="T8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1" h="360">
                  <a:moveTo>
                    <a:pt x="527" y="240"/>
                  </a:moveTo>
                  <a:lnTo>
                    <a:pt x="606" y="182"/>
                  </a:lnTo>
                  <a:lnTo>
                    <a:pt x="654" y="154"/>
                  </a:lnTo>
                  <a:lnTo>
                    <a:pt x="679" y="163"/>
                  </a:lnTo>
                  <a:lnTo>
                    <a:pt x="691" y="191"/>
                  </a:lnTo>
                  <a:lnTo>
                    <a:pt x="664" y="249"/>
                  </a:lnTo>
                  <a:lnTo>
                    <a:pt x="588" y="292"/>
                  </a:lnTo>
                  <a:lnTo>
                    <a:pt x="472" y="338"/>
                  </a:lnTo>
                  <a:lnTo>
                    <a:pt x="408" y="360"/>
                  </a:lnTo>
                  <a:lnTo>
                    <a:pt x="365" y="360"/>
                  </a:lnTo>
                  <a:lnTo>
                    <a:pt x="329" y="351"/>
                  </a:lnTo>
                  <a:lnTo>
                    <a:pt x="301" y="329"/>
                  </a:lnTo>
                  <a:lnTo>
                    <a:pt x="256" y="286"/>
                  </a:lnTo>
                  <a:lnTo>
                    <a:pt x="198" y="218"/>
                  </a:lnTo>
                  <a:lnTo>
                    <a:pt x="146" y="182"/>
                  </a:lnTo>
                  <a:lnTo>
                    <a:pt x="116" y="166"/>
                  </a:lnTo>
                  <a:lnTo>
                    <a:pt x="79" y="175"/>
                  </a:lnTo>
                  <a:lnTo>
                    <a:pt x="27" y="191"/>
                  </a:lnTo>
                  <a:lnTo>
                    <a:pt x="0" y="182"/>
                  </a:lnTo>
                  <a:lnTo>
                    <a:pt x="15" y="154"/>
                  </a:lnTo>
                  <a:lnTo>
                    <a:pt x="46" y="138"/>
                  </a:lnTo>
                  <a:lnTo>
                    <a:pt x="82" y="129"/>
                  </a:lnTo>
                  <a:lnTo>
                    <a:pt x="79" y="111"/>
                  </a:lnTo>
                  <a:lnTo>
                    <a:pt x="52" y="92"/>
                  </a:lnTo>
                  <a:lnTo>
                    <a:pt x="0" y="74"/>
                  </a:lnTo>
                  <a:lnTo>
                    <a:pt x="0" y="37"/>
                  </a:lnTo>
                  <a:lnTo>
                    <a:pt x="37" y="3"/>
                  </a:lnTo>
                  <a:lnTo>
                    <a:pt x="64" y="22"/>
                  </a:lnTo>
                  <a:lnTo>
                    <a:pt x="88" y="58"/>
                  </a:lnTo>
                  <a:lnTo>
                    <a:pt x="107" y="102"/>
                  </a:lnTo>
                  <a:lnTo>
                    <a:pt x="128" y="105"/>
                  </a:lnTo>
                  <a:lnTo>
                    <a:pt x="152" y="92"/>
                  </a:lnTo>
                  <a:lnTo>
                    <a:pt x="155" y="37"/>
                  </a:lnTo>
                  <a:lnTo>
                    <a:pt x="155" y="9"/>
                  </a:lnTo>
                  <a:lnTo>
                    <a:pt x="189" y="0"/>
                  </a:lnTo>
                  <a:lnTo>
                    <a:pt x="207" y="22"/>
                  </a:lnTo>
                  <a:lnTo>
                    <a:pt x="201" y="58"/>
                  </a:lnTo>
                  <a:lnTo>
                    <a:pt x="180" y="111"/>
                  </a:lnTo>
                  <a:lnTo>
                    <a:pt x="174" y="154"/>
                  </a:lnTo>
                  <a:lnTo>
                    <a:pt x="228" y="209"/>
                  </a:lnTo>
                  <a:lnTo>
                    <a:pt x="310" y="265"/>
                  </a:lnTo>
                  <a:lnTo>
                    <a:pt x="374" y="292"/>
                  </a:lnTo>
                  <a:lnTo>
                    <a:pt x="402" y="295"/>
                  </a:lnTo>
                  <a:lnTo>
                    <a:pt x="457" y="277"/>
                  </a:lnTo>
                  <a:lnTo>
                    <a:pt x="527" y="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413" name="Freeform 21">
              <a:extLst>
                <a:ext uri="{FF2B5EF4-FFF2-40B4-BE49-F238E27FC236}">
                  <a16:creationId xmlns:a16="http://schemas.microsoft.com/office/drawing/2014/main" id="{7F33A79F-61A2-A9FC-D21D-7F35B09F1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" y="1725"/>
              <a:ext cx="282" cy="706"/>
            </a:xfrm>
            <a:custGeom>
              <a:avLst/>
              <a:gdLst>
                <a:gd name="T0" fmla="*/ 133 w 282"/>
                <a:gd name="T1" fmla="*/ 0 h 706"/>
                <a:gd name="T2" fmla="*/ 177 w 282"/>
                <a:gd name="T3" fmla="*/ 27 h 706"/>
                <a:gd name="T4" fmla="*/ 208 w 282"/>
                <a:gd name="T5" fmla="*/ 122 h 706"/>
                <a:gd name="T6" fmla="*/ 260 w 282"/>
                <a:gd name="T7" fmla="*/ 246 h 706"/>
                <a:gd name="T8" fmla="*/ 279 w 282"/>
                <a:gd name="T9" fmla="*/ 301 h 706"/>
                <a:gd name="T10" fmla="*/ 282 w 282"/>
                <a:gd name="T11" fmla="*/ 341 h 706"/>
                <a:gd name="T12" fmla="*/ 251 w 282"/>
                <a:gd name="T13" fmla="*/ 383 h 706"/>
                <a:gd name="T14" fmla="*/ 195 w 282"/>
                <a:gd name="T15" fmla="*/ 429 h 706"/>
                <a:gd name="T16" fmla="*/ 139 w 282"/>
                <a:gd name="T17" fmla="*/ 493 h 706"/>
                <a:gd name="T18" fmla="*/ 105 w 282"/>
                <a:gd name="T19" fmla="*/ 557 h 706"/>
                <a:gd name="T20" fmla="*/ 115 w 282"/>
                <a:gd name="T21" fmla="*/ 593 h 706"/>
                <a:gd name="T22" fmla="*/ 130 w 282"/>
                <a:gd name="T23" fmla="*/ 615 h 706"/>
                <a:gd name="T24" fmla="*/ 208 w 282"/>
                <a:gd name="T25" fmla="*/ 624 h 706"/>
                <a:gd name="T26" fmla="*/ 273 w 282"/>
                <a:gd name="T27" fmla="*/ 642 h 706"/>
                <a:gd name="T28" fmla="*/ 282 w 282"/>
                <a:gd name="T29" fmla="*/ 657 h 706"/>
                <a:gd name="T30" fmla="*/ 270 w 282"/>
                <a:gd name="T31" fmla="*/ 669 h 706"/>
                <a:gd name="T32" fmla="*/ 195 w 282"/>
                <a:gd name="T33" fmla="*/ 703 h 706"/>
                <a:gd name="T34" fmla="*/ 170 w 282"/>
                <a:gd name="T35" fmla="*/ 706 h 706"/>
                <a:gd name="T36" fmla="*/ 139 w 282"/>
                <a:gd name="T37" fmla="*/ 679 h 706"/>
                <a:gd name="T38" fmla="*/ 102 w 282"/>
                <a:gd name="T39" fmla="*/ 660 h 706"/>
                <a:gd name="T40" fmla="*/ 68 w 282"/>
                <a:gd name="T41" fmla="*/ 648 h 706"/>
                <a:gd name="T42" fmla="*/ 37 w 282"/>
                <a:gd name="T43" fmla="*/ 651 h 706"/>
                <a:gd name="T44" fmla="*/ 9 w 282"/>
                <a:gd name="T45" fmla="*/ 642 h 706"/>
                <a:gd name="T46" fmla="*/ 0 w 282"/>
                <a:gd name="T47" fmla="*/ 630 h 706"/>
                <a:gd name="T48" fmla="*/ 0 w 282"/>
                <a:gd name="T49" fmla="*/ 587 h 706"/>
                <a:gd name="T50" fmla="*/ 31 w 282"/>
                <a:gd name="T51" fmla="*/ 566 h 706"/>
                <a:gd name="T52" fmla="*/ 50 w 282"/>
                <a:gd name="T53" fmla="*/ 539 h 706"/>
                <a:gd name="T54" fmla="*/ 102 w 282"/>
                <a:gd name="T55" fmla="*/ 478 h 706"/>
                <a:gd name="T56" fmla="*/ 167 w 282"/>
                <a:gd name="T57" fmla="*/ 396 h 706"/>
                <a:gd name="T58" fmla="*/ 198 w 282"/>
                <a:gd name="T59" fmla="*/ 338 h 706"/>
                <a:gd name="T60" fmla="*/ 217 w 282"/>
                <a:gd name="T61" fmla="*/ 310 h 706"/>
                <a:gd name="T62" fmla="*/ 208 w 282"/>
                <a:gd name="T63" fmla="*/ 283 h 706"/>
                <a:gd name="T64" fmla="*/ 167 w 282"/>
                <a:gd name="T65" fmla="*/ 219 h 706"/>
                <a:gd name="T66" fmla="*/ 130 w 282"/>
                <a:gd name="T67" fmla="*/ 158 h 706"/>
                <a:gd name="T68" fmla="*/ 93 w 282"/>
                <a:gd name="T69" fmla="*/ 91 h 706"/>
                <a:gd name="T70" fmla="*/ 87 w 282"/>
                <a:gd name="T71" fmla="*/ 46 h 706"/>
                <a:gd name="T72" fmla="*/ 87 w 282"/>
                <a:gd name="T73" fmla="*/ 3 h 706"/>
                <a:gd name="T74" fmla="*/ 133 w 282"/>
                <a:gd name="T7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2" h="706">
                  <a:moveTo>
                    <a:pt x="133" y="0"/>
                  </a:moveTo>
                  <a:lnTo>
                    <a:pt x="177" y="27"/>
                  </a:lnTo>
                  <a:lnTo>
                    <a:pt x="208" y="122"/>
                  </a:lnTo>
                  <a:lnTo>
                    <a:pt x="260" y="246"/>
                  </a:lnTo>
                  <a:lnTo>
                    <a:pt x="279" y="301"/>
                  </a:lnTo>
                  <a:lnTo>
                    <a:pt x="282" y="341"/>
                  </a:lnTo>
                  <a:lnTo>
                    <a:pt x="251" y="383"/>
                  </a:lnTo>
                  <a:lnTo>
                    <a:pt x="195" y="429"/>
                  </a:lnTo>
                  <a:lnTo>
                    <a:pt x="139" y="493"/>
                  </a:lnTo>
                  <a:lnTo>
                    <a:pt x="105" y="557"/>
                  </a:lnTo>
                  <a:lnTo>
                    <a:pt x="115" y="593"/>
                  </a:lnTo>
                  <a:lnTo>
                    <a:pt x="130" y="615"/>
                  </a:lnTo>
                  <a:lnTo>
                    <a:pt x="208" y="624"/>
                  </a:lnTo>
                  <a:lnTo>
                    <a:pt x="273" y="642"/>
                  </a:lnTo>
                  <a:lnTo>
                    <a:pt x="282" y="657"/>
                  </a:lnTo>
                  <a:lnTo>
                    <a:pt x="270" y="669"/>
                  </a:lnTo>
                  <a:lnTo>
                    <a:pt x="195" y="703"/>
                  </a:lnTo>
                  <a:lnTo>
                    <a:pt x="170" y="706"/>
                  </a:lnTo>
                  <a:lnTo>
                    <a:pt x="139" y="679"/>
                  </a:lnTo>
                  <a:lnTo>
                    <a:pt x="102" y="660"/>
                  </a:lnTo>
                  <a:lnTo>
                    <a:pt x="68" y="648"/>
                  </a:lnTo>
                  <a:lnTo>
                    <a:pt x="37" y="651"/>
                  </a:lnTo>
                  <a:lnTo>
                    <a:pt x="9" y="642"/>
                  </a:lnTo>
                  <a:lnTo>
                    <a:pt x="0" y="630"/>
                  </a:lnTo>
                  <a:lnTo>
                    <a:pt x="0" y="587"/>
                  </a:lnTo>
                  <a:lnTo>
                    <a:pt x="31" y="566"/>
                  </a:lnTo>
                  <a:lnTo>
                    <a:pt x="50" y="539"/>
                  </a:lnTo>
                  <a:lnTo>
                    <a:pt x="102" y="478"/>
                  </a:lnTo>
                  <a:lnTo>
                    <a:pt x="167" y="396"/>
                  </a:lnTo>
                  <a:lnTo>
                    <a:pt x="198" y="338"/>
                  </a:lnTo>
                  <a:lnTo>
                    <a:pt x="217" y="310"/>
                  </a:lnTo>
                  <a:lnTo>
                    <a:pt x="208" y="283"/>
                  </a:lnTo>
                  <a:lnTo>
                    <a:pt x="167" y="219"/>
                  </a:lnTo>
                  <a:lnTo>
                    <a:pt x="130" y="158"/>
                  </a:lnTo>
                  <a:lnTo>
                    <a:pt x="93" y="91"/>
                  </a:lnTo>
                  <a:lnTo>
                    <a:pt x="87" y="46"/>
                  </a:lnTo>
                  <a:lnTo>
                    <a:pt x="87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414" name="Freeform 22">
              <a:extLst>
                <a:ext uri="{FF2B5EF4-FFF2-40B4-BE49-F238E27FC236}">
                  <a16:creationId xmlns:a16="http://schemas.microsoft.com/office/drawing/2014/main" id="{69743F7A-AF5E-7804-068A-13B7D1BD1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" y="1710"/>
              <a:ext cx="393" cy="640"/>
            </a:xfrm>
            <a:custGeom>
              <a:avLst/>
              <a:gdLst>
                <a:gd name="T0" fmla="*/ 264 w 393"/>
                <a:gd name="T1" fmla="*/ 79 h 640"/>
                <a:gd name="T2" fmla="*/ 319 w 393"/>
                <a:gd name="T3" fmla="*/ 9 h 640"/>
                <a:gd name="T4" fmla="*/ 372 w 393"/>
                <a:gd name="T5" fmla="*/ 0 h 640"/>
                <a:gd name="T6" fmla="*/ 393 w 393"/>
                <a:gd name="T7" fmla="*/ 9 h 640"/>
                <a:gd name="T8" fmla="*/ 393 w 393"/>
                <a:gd name="T9" fmla="*/ 52 h 640"/>
                <a:gd name="T10" fmla="*/ 372 w 393"/>
                <a:gd name="T11" fmla="*/ 91 h 640"/>
                <a:gd name="T12" fmla="*/ 316 w 393"/>
                <a:gd name="T13" fmla="*/ 155 h 640"/>
                <a:gd name="T14" fmla="*/ 252 w 393"/>
                <a:gd name="T15" fmla="*/ 226 h 640"/>
                <a:gd name="T16" fmla="*/ 227 w 393"/>
                <a:gd name="T17" fmla="*/ 274 h 640"/>
                <a:gd name="T18" fmla="*/ 227 w 393"/>
                <a:gd name="T19" fmla="*/ 317 h 640"/>
                <a:gd name="T20" fmla="*/ 233 w 393"/>
                <a:gd name="T21" fmla="*/ 393 h 640"/>
                <a:gd name="T22" fmla="*/ 236 w 393"/>
                <a:gd name="T23" fmla="*/ 475 h 640"/>
                <a:gd name="T24" fmla="*/ 255 w 393"/>
                <a:gd name="T25" fmla="*/ 555 h 640"/>
                <a:gd name="T26" fmla="*/ 270 w 393"/>
                <a:gd name="T27" fmla="*/ 591 h 640"/>
                <a:gd name="T28" fmla="*/ 255 w 393"/>
                <a:gd name="T29" fmla="*/ 622 h 640"/>
                <a:gd name="T30" fmla="*/ 215 w 393"/>
                <a:gd name="T31" fmla="*/ 622 h 640"/>
                <a:gd name="T32" fmla="*/ 163 w 393"/>
                <a:gd name="T33" fmla="*/ 610 h 640"/>
                <a:gd name="T34" fmla="*/ 101 w 393"/>
                <a:gd name="T35" fmla="*/ 610 h 640"/>
                <a:gd name="T36" fmla="*/ 34 w 393"/>
                <a:gd name="T37" fmla="*/ 640 h 640"/>
                <a:gd name="T38" fmla="*/ 9 w 393"/>
                <a:gd name="T39" fmla="*/ 637 h 640"/>
                <a:gd name="T40" fmla="*/ 0 w 393"/>
                <a:gd name="T41" fmla="*/ 613 h 640"/>
                <a:gd name="T42" fmla="*/ 43 w 393"/>
                <a:gd name="T43" fmla="*/ 558 h 640"/>
                <a:gd name="T44" fmla="*/ 101 w 393"/>
                <a:gd name="T45" fmla="*/ 555 h 640"/>
                <a:gd name="T46" fmla="*/ 172 w 393"/>
                <a:gd name="T47" fmla="*/ 555 h 640"/>
                <a:gd name="T48" fmla="*/ 200 w 393"/>
                <a:gd name="T49" fmla="*/ 555 h 640"/>
                <a:gd name="T50" fmla="*/ 209 w 393"/>
                <a:gd name="T51" fmla="*/ 509 h 640"/>
                <a:gd name="T52" fmla="*/ 197 w 393"/>
                <a:gd name="T53" fmla="*/ 436 h 640"/>
                <a:gd name="T54" fmla="*/ 178 w 393"/>
                <a:gd name="T55" fmla="*/ 372 h 640"/>
                <a:gd name="T56" fmla="*/ 166 w 393"/>
                <a:gd name="T57" fmla="*/ 308 h 640"/>
                <a:gd name="T58" fmla="*/ 172 w 393"/>
                <a:gd name="T59" fmla="*/ 238 h 640"/>
                <a:gd name="T60" fmla="*/ 187 w 393"/>
                <a:gd name="T61" fmla="*/ 183 h 640"/>
                <a:gd name="T62" fmla="*/ 218 w 393"/>
                <a:gd name="T63" fmla="*/ 134 h 640"/>
                <a:gd name="T64" fmla="*/ 264 w 393"/>
                <a:gd name="T65" fmla="*/ 79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3" h="640">
                  <a:moveTo>
                    <a:pt x="264" y="79"/>
                  </a:moveTo>
                  <a:lnTo>
                    <a:pt x="319" y="9"/>
                  </a:lnTo>
                  <a:lnTo>
                    <a:pt x="372" y="0"/>
                  </a:lnTo>
                  <a:lnTo>
                    <a:pt x="393" y="9"/>
                  </a:lnTo>
                  <a:lnTo>
                    <a:pt x="393" y="52"/>
                  </a:lnTo>
                  <a:lnTo>
                    <a:pt x="372" y="91"/>
                  </a:lnTo>
                  <a:lnTo>
                    <a:pt x="316" y="155"/>
                  </a:lnTo>
                  <a:lnTo>
                    <a:pt x="252" y="226"/>
                  </a:lnTo>
                  <a:lnTo>
                    <a:pt x="227" y="274"/>
                  </a:lnTo>
                  <a:lnTo>
                    <a:pt x="227" y="317"/>
                  </a:lnTo>
                  <a:lnTo>
                    <a:pt x="233" y="393"/>
                  </a:lnTo>
                  <a:lnTo>
                    <a:pt x="236" y="475"/>
                  </a:lnTo>
                  <a:lnTo>
                    <a:pt x="255" y="555"/>
                  </a:lnTo>
                  <a:lnTo>
                    <a:pt x="270" y="591"/>
                  </a:lnTo>
                  <a:lnTo>
                    <a:pt x="255" y="622"/>
                  </a:lnTo>
                  <a:lnTo>
                    <a:pt x="215" y="622"/>
                  </a:lnTo>
                  <a:lnTo>
                    <a:pt x="163" y="610"/>
                  </a:lnTo>
                  <a:lnTo>
                    <a:pt x="101" y="610"/>
                  </a:lnTo>
                  <a:lnTo>
                    <a:pt x="34" y="640"/>
                  </a:lnTo>
                  <a:lnTo>
                    <a:pt x="9" y="637"/>
                  </a:lnTo>
                  <a:lnTo>
                    <a:pt x="0" y="613"/>
                  </a:lnTo>
                  <a:lnTo>
                    <a:pt x="43" y="558"/>
                  </a:lnTo>
                  <a:lnTo>
                    <a:pt x="101" y="555"/>
                  </a:lnTo>
                  <a:lnTo>
                    <a:pt x="172" y="555"/>
                  </a:lnTo>
                  <a:lnTo>
                    <a:pt x="200" y="555"/>
                  </a:lnTo>
                  <a:lnTo>
                    <a:pt x="209" y="509"/>
                  </a:lnTo>
                  <a:lnTo>
                    <a:pt x="197" y="436"/>
                  </a:lnTo>
                  <a:lnTo>
                    <a:pt x="178" y="372"/>
                  </a:lnTo>
                  <a:lnTo>
                    <a:pt x="166" y="308"/>
                  </a:lnTo>
                  <a:lnTo>
                    <a:pt x="172" y="238"/>
                  </a:lnTo>
                  <a:lnTo>
                    <a:pt x="187" y="183"/>
                  </a:lnTo>
                  <a:lnTo>
                    <a:pt x="218" y="134"/>
                  </a:lnTo>
                  <a:lnTo>
                    <a:pt x="264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9415" name="Group 23">
            <a:extLst>
              <a:ext uri="{FF2B5EF4-FFF2-40B4-BE49-F238E27FC236}">
                <a16:creationId xmlns:a16="http://schemas.microsoft.com/office/drawing/2014/main" id="{6E2F4C3B-6381-5156-9F07-91908A157B81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2049463"/>
            <a:ext cx="1600200" cy="933450"/>
            <a:chOff x="3936" y="1248"/>
            <a:chExt cx="1008" cy="568"/>
          </a:xfrm>
        </p:grpSpPr>
        <p:grpSp>
          <p:nvGrpSpPr>
            <p:cNvPr id="59416" name="Group 24">
              <a:extLst>
                <a:ext uri="{FF2B5EF4-FFF2-40B4-BE49-F238E27FC236}">
                  <a16:creationId xmlns:a16="http://schemas.microsoft.com/office/drawing/2014/main" id="{9CAADC1D-7679-1083-844F-BE4356306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3" y="1248"/>
              <a:ext cx="342" cy="411"/>
              <a:chOff x="4823" y="242"/>
              <a:chExt cx="342" cy="411"/>
            </a:xfrm>
          </p:grpSpPr>
          <p:sp>
            <p:nvSpPr>
              <p:cNvPr id="59417" name="Freeform 25">
                <a:extLst>
                  <a:ext uri="{FF2B5EF4-FFF2-40B4-BE49-F238E27FC236}">
                    <a16:creationId xmlns:a16="http://schemas.microsoft.com/office/drawing/2014/main" id="{65B04327-7A78-F252-F5AB-6FFA4BAB6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" y="269"/>
                <a:ext cx="297" cy="348"/>
              </a:xfrm>
              <a:custGeom>
                <a:avLst/>
                <a:gdLst>
                  <a:gd name="T0" fmla="*/ 173 w 297"/>
                  <a:gd name="T1" fmla="*/ 348 h 348"/>
                  <a:gd name="T2" fmla="*/ 74 w 297"/>
                  <a:gd name="T3" fmla="*/ 296 h 348"/>
                  <a:gd name="T4" fmla="*/ 19 w 297"/>
                  <a:gd name="T5" fmla="*/ 203 h 348"/>
                  <a:gd name="T6" fmla="*/ 0 w 297"/>
                  <a:gd name="T7" fmla="*/ 89 h 348"/>
                  <a:gd name="T8" fmla="*/ 15 w 297"/>
                  <a:gd name="T9" fmla="*/ 28 h 348"/>
                  <a:gd name="T10" fmla="*/ 71 w 297"/>
                  <a:gd name="T11" fmla="*/ 6 h 348"/>
                  <a:gd name="T12" fmla="*/ 118 w 297"/>
                  <a:gd name="T13" fmla="*/ 28 h 348"/>
                  <a:gd name="T14" fmla="*/ 164 w 297"/>
                  <a:gd name="T15" fmla="*/ 102 h 348"/>
                  <a:gd name="T16" fmla="*/ 201 w 297"/>
                  <a:gd name="T17" fmla="*/ 25 h 348"/>
                  <a:gd name="T18" fmla="*/ 238 w 297"/>
                  <a:gd name="T19" fmla="*/ 0 h 348"/>
                  <a:gd name="T20" fmla="*/ 288 w 297"/>
                  <a:gd name="T21" fmla="*/ 15 h 348"/>
                  <a:gd name="T22" fmla="*/ 297 w 297"/>
                  <a:gd name="T23" fmla="*/ 83 h 348"/>
                  <a:gd name="T24" fmla="*/ 278 w 297"/>
                  <a:gd name="T25" fmla="*/ 185 h 348"/>
                  <a:gd name="T26" fmla="*/ 173 w 297"/>
                  <a:gd name="T27" fmla="*/ 34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7" h="348">
                    <a:moveTo>
                      <a:pt x="173" y="348"/>
                    </a:moveTo>
                    <a:lnTo>
                      <a:pt x="74" y="296"/>
                    </a:lnTo>
                    <a:lnTo>
                      <a:pt x="19" y="203"/>
                    </a:lnTo>
                    <a:lnTo>
                      <a:pt x="0" y="89"/>
                    </a:lnTo>
                    <a:lnTo>
                      <a:pt x="15" y="28"/>
                    </a:lnTo>
                    <a:lnTo>
                      <a:pt x="71" y="6"/>
                    </a:lnTo>
                    <a:lnTo>
                      <a:pt x="118" y="28"/>
                    </a:lnTo>
                    <a:lnTo>
                      <a:pt x="164" y="102"/>
                    </a:lnTo>
                    <a:lnTo>
                      <a:pt x="201" y="25"/>
                    </a:lnTo>
                    <a:lnTo>
                      <a:pt x="238" y="0"/>
                    </a:lnTo>
                    <a:lnTo>
                      <a:pt x="288" y="15"/>
                    </a:lnTo>
                    <a:lnTo>
                      <a:pt x="297" y="83"/>
                    </a:lnTo>
                    <a:lnTo>
                      <a:pt x="278" y="185"/>
                    </a:lnTo>
                    <a:lnTo>
                      <a:pt x="173" y="348"/>
                    </a:lnTo>
                    <a:close/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18" name="Freeform 26">
                <a:extLst>
                  <a:ext uri="{FF2B5EF4-FFF2-40B4-BE49-F238E27FC236}">
                    <a16:creationId xmlns:a16="http://schemas.microsoft.com/office/drawing/2014/main" id="{F821D863-B48C-241C-F3DA-29015D3E8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4" y="248"/>
                <a:ext cx="171" cy="405"/>
              </a:xfrm>
              <a:custGeom>
                <a:avLst/>
                <a:gdLst>
                  <a:gd name="T0" fmla="*/ 10 w 171"/>
                  <a:gd name="T1" fmla="*/ 147 h 405"/>
                  <a:gd name="T2" fmla="*/ 41 w 171"/>
                  <a:gd name="T3" fmla="*/ 104 h 405"/>
                  <a:gd name="T4" fmla="*/ 60 w 171"/>
                  <a:gd name="T5" fmla="*/ 77 h 405"/>
                  <a:gd name="T6" fmla="*/ 76 w 171"/>
                  <a:gd name="T7" fmla="*/ 46 h 405"/>
                  <a:gd name="T8" fmla="*/ 89 w 171"/>
                  <a:gd name="T9" fmla="*/ 40 h 405"/>
                  <a:gd name="T10" fmla="*/ 117 w 171"/>
                  <a:gd name="T11" fmla="*/ 58 h 405"/>
                  <a:gd name="T12" fmla="*/ 127 w 171"/>
                  <a:gd name="T13" fmla="*/ 83 h 405"/>
                  <a:gd name="T14" fmla="*/ 127 w 171"/>
                  <a:gd name="T15" fmla="*/ 150 h 405"/>
                  <a:gd name="T16" fmla="*/ 98 w 171"/>
                  <a:gd name="T17" fmla="*/ 212 h 405"/>
                  <a:gd name="T18" fmla="*/ 51 w 171"/>
                  <a:gd name="T19" fmla="*/ 276 h 405"/>
                  <a:gd name="T20" fmla="*/ 0 w 171"/>
                  <a:gd name="T21" fmla="*/ 353 h 405"/>
                  <a:gd name="T22" fmla="*/ 3 w 171"/>
                  <a:gd name="T23" fmla="*/ 380 h 405"/>
                  <a:gd name="T24" fmla="*/ 13 w 171"/>
                  <a:gd name="T25" fmla="*/ 405 h 405"/>
                  <a:gd name="T26" fmla="*/ 29 w 171"/>
                  <a:gd name="T27" fmla="*/ 405 h 405"/>
                  <a:gd name="T28" fmla="*/ 67 w 171"/>
                  <a:gd name="T29" fmla="*/ 353 h 405"/>
                  <a:gd name="T30" fmla="*/ 105 w 171"/>
                  <a:gd name="T31" fmla="*/ 267 h 405"/>
                  <a:gd name="T32" fmla="*/ 143 w 171"/>
                  <a:gd name="T33" fmla="*/ 196 h 405"/>
                  <a:gd name="T34" fmla="*/ 162 w 171"/>
                  <a:gd name="T35" fmla="*/ 141 h 405"/>
                  <a:gd name="T36" fmla="*/ 171 w 171"/>
                  <a:gd name="T37" fmla="*/ 95 h 405"/>
                  <a:gd name="T38" fmla="*/ 171 w 171"/>
                  <a:gd name="T39" fmla="*/ 49 h 405"/>
                  <a:gd name="T40" fmla="*/ 146 w 171"/>
                  <a:gd name="T41" fmla="*/ 28 h 405"/>
                  <a:gd name="T42" fmla="*/ 98 w 171"/>
                  <a:gd name="T43" fmla="*/ 0 h 405"/>
                  <a:gd name="T44" fmla="*/ 60 w 171"/>
                  <a:gd name="T45" fmla="*/ 0 h 405"/>
                  <a:gd name="T46" fmla="*/ 29 w 171"/>
                  <a:gd name="T47" fmla="*/ 28 h 405"/>
                  <a:gd name="T48" fmla="*/ 13 w 171"/>
                  <a:gd name="T49" fmla="*/ 101 h 405"/>
                  <a:gd name="T50" fmla="*/ 10 w 171"/>
                  <a:gd name="T51" fmla="*/ 147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1" h="405">
                    <a:moveTo>
                      <a:pt x="10" y="147"/>
                    </a:moveTo>
                    <a:lnTo>
                      <a:pt x="41" y="104"/>
                    </a:lnTo>
                    <a:lnTo>
                      <a:pt x="60" y="77"/>
                    </a:lnTo>
                    <a:lnTo>
                      <a:pt x="76" y="46"/>
                    </a:lnTo>
                    <a:lnTo>
                      <a:pt x="89" y="40"/>
                    </a:lnTo>
                    <a:lnTo>
                      <a:pt x="117" y="58"/>
                    </a:lnTo>
                    <a:lnTo>
                      <a:pt x="127" y="83"/>
                    </a:lnTo>
                    <a:lnTo>
                      <a:pt x="127" y="150"/>
                    </a:lnTo>
                    <a:lnTo>
                      <a:pt x="98" y="212"/>
                    </a:lnTo>
                    <a:lnTo>
                      <a:pt x="51" y="276"/>
                    </a:lnTo>
                    <a:lnTo>
                      <a:pt x="0" y="353"/>
                    </a:lnTo>
                    <a:lnTo>
                      <a:pt x="3" y="380"/>
                    </a:lnTo>
                    <a:lnTo>
                      <a:pt x="13" y="405"/>
                    </a:lnTo>
                    <a:lnTo>
                      <a:pt x="29" y="405"/>
                    </a:lnTo>
                    <a:lnTo>
                      <a:pt x="67" y="353"/>
                    </a:lnTo>
                    <a:lnTo>
                      <a:pt x="105" y="267"/>
                    </a:lnTo>
                    <a:lnTo>
                      <a:pt x="143" y="196"/>
                    </a:lnTo>
                    <a:lnTo>
                      <a:pt x="162" y="141"/>
                    </a:lnTo>
                    <a:lnTo>
                      <a:pt x="171" y="95"/>
                    </a:lnTo>
                    <a:lnTo>
                      <a:pt x="171" y="49"/>
                    </a:lnTo>
                    <a:lnTo>
                      <a:pt x="146" y="28"/>
                    </a:lnTo>
                    <a:lnTo>
                      <a:pt x="98" y="0"/>
                    </a:lnTo>
                    <a:lnTo>
                      <a:pt x="60" y="0"/>
                    </a:lnTo>
                    <a:lnTo>
                      <a:pt x="29" y="28"/>
                    </a:lnTo>
                    <a:lnTo>
                      <a:pt x="13" y="101"/>
                    </a:lnTo>
                    <a:lnTo>
                      <a:pt x="10" y="1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419" name="Freeform 27">
                <a:extLst>
                  <a:ext uri="{FF2B5EF4-FFF2-40B4-BE49-F238E27FC236}">
                    <a16:creationId xmlns:a16="http://schemas.microsoft.com/office/drawing/2014/main" id="{C1540D51-C029-DA2E-EBD3-1D745C831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3" y="242"/>
                <a:ext cx="197" cy="393"/>
              </a:xfrm>
              <a:custGeom>
                <a:avLst/>
                <a:gdLst>
                  <a:gd name="T0" fmla="*/ 191 w 197"/>
                  <a:gd name="T1" fmla="*/ 111 h 393"/>
                  <a:gd name="T2" fmla="*/ 153 w 197"/>
                  <a:gd name="T3" fmla="*/ 46 h 393"/>
                  <a:gd name="T4" fmla="*/ 116 w 197"/>
                  <a:gd name="T5" fmla="*/ 0 h 393"/>
                  <a:gd name="T6" fmla="*/ 56 w 197"/>
                  <a:gd name="T7" fmla="*/ 6 h 393"/>
                  <a:gd name="T8" fmla="*/ 22 w 197"/>
                  <a:gd name="T9" fmla="*/ 34 h 393"/>
                  <a:gd name="T10" fmla="*/ 0 w 197"/>
                  <a:gd name="T11" fmla="*/ 98 h 393"/>
                  <a:gd name="T12" fmla="*/ 3 w 197"/>
                  <a:gd name="T13" fmla="*/ 157 h 393"/>
                  <a:gd name="T14" fmla="*/ 28 w 197"/>
                  <a:gd name="T15" fmla="*/ 236 h 393"/>
                  <a:gd name="T16" fmla="*/ 78 w 197"/>
                  <a:gd name="T17" fmla="*/ 319 h 393"/>
                  <a:gd name="T18" fmla="*/ 116 w 197"/>
                  <a:gd name="T19" fmla="*/ 356 h 393"/>
                  <a:gd name="T20" fmla="*/ 188 w 197"/>
                  <a:gd name="T21" fmla="*/ 393 h 393"/>
                  <a:gd name="T22" fmla="*/ 197 w 197"/>
                  <a:gd name="T23" fmla="*/ 368 h 393"/>
                  <a:gd name="T24" fmla="*/ 144 w 197"/>
                  <a:gd name="T25" fmla="*/ 322 h 393"/>
                  <a:gd name="T26" fmla="*/ 88 w 197"/>
                  <a:gd name="T27" fmla="*/ 267 h 393"/>
                  <a:gd name="T28" fmla="*/ 59 w 197"/>
                  <a:gd name="T29" fmla="*/ 212 h 393"/>
                  <a:gd name="T30" fmla="*/ 50 w 197"/>
                  <a:gd name="T31" fmla="*/ 144 h 393"/>
                  <a:gd name="T32" fmla="*/ 47 w 197"/>
                  <a:gd name="T33" fmla="*/ 92 h 393"/>
                  <a:gd name="T34" fmla="*/ 69 w 197"/>
                  <a:gd name="T35" fmla="*/ 61 h 393"/>
                  <a:gd name="T36" fmla="*/ 84 w 197"/>
                  <a:gd name="T37" fmla="*/ 61 h 393"/>
                  <a:gd name="T38" fmla="*/ 122 w 197"/>
                  <a:gd name="T39" fmla="*/ 71 h 393"/>
                  <a:gd name="T40" fmla="*/ 144 w 197"/>
                  <a:gd name="T41" fmla="*/ 101 h 393"/>
                  <a:gd name="T42" fmla="*/ 181 w 197"/>
                  <a:gd name="T43" fmla="*/ 154 h 393"/>
                  <a:gd name="T44" fmla="*/ 191 w 197"/>
                  <a:gd name="T45" fmla="*/ 11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7" h="393">
                    <a:moveTo>
                      <a:pt x="191" y="111"/>
                    </a:moveTo>
                    <a:lnTo>
                      <a:pt x="153" y="46"/>
                    </a:lnTo>
                    <a:lnTo>
                      <a:pt x="116" y="0"/>
                    </a:lnTo>
                    <a:lnTo>
                      <a:pt x="56" y="6"/>
                    </a:lnTo>
                    <a:lnTo>
                      <a:pt x="22" y="34"/>
                    </a:lnTo>
                    <a:lnTo>
                      <a:pt x="0" y="98"/>
                    </a:lnTo>
                    <a:lnTo>
                      <a:pt x="3" y="157"/>
                    </a:lnTo>
                    <a:lnTo>
                      <a:pt x="28" y="236"/>
                    </a:lnTo>
                    <a:lnTo>
                      <a:pt x="78" y="319"/>
                    </a:lnTo>
                    <a:lnTo>
                      <a:pt x="116" y="356"/>
                    </a:lnTo>
                    <a:lnTo>
                      <a:pt x="188" y="393"/>
                    </a:lnTo>
                    <a:lnTo>
                      <a:pt x="197" y="368"/>
                    </a:lnTo>
                    <a:lnTo>
                      <a:pt x="144" y="322"/>
                    </a:lnTo>
                    <a:lnTo>
                      <a:pt x="88" y="267"/>
                    </a:lnTo>
                    <a:lnTo>
                      <a:pt x="59" y="212"/>
                    </a:lnTo>
                    <a:lnTo>
                      <a:pt x="50" y="144"/>
                    </a:lnTo>
                    <a:lnTo>
                      <a:pt x="47" y="92"/>
                    </a:lnTo>
                    <a:lnTo>
                      <a:pt x="69" y="61"/>
                    </a:lnTo>
                    <a:lnTo>
                      <a:pt x="84" y="61"/>
                    </a:lnTo>
                    <a:lnTo>
                      <a:pt x="122" y="71"/>
                    </a:lnTo>
                    <a:lnTo>
                      <a:pt x="144" y="101"/>
                    </a:lnTo>
                    <a:lnTo>
                      <a:pt x="181" y="154"/>
                    </a:lnTo>
                    <a:lnTo>
                      <a:pt x="191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9420" name="Group 28">
              <a:extLst>
                <a:ext uri="{FF2B5EF4-FFF2-40B4-BE49-F238E27FC236}">
                  <a16:creationId xmlns:a16="http://schemas.microsoft.com/office/drawing/2014/main" id="{E99459EB-15C5-14A4-0B8E-2BF8D5CD0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440"/>
              <a:ext cx="317" cy="278"/>
              <a:chOff x="1109" y="2592"/>
              <a:chExt cx="125" cy="134"/>
            </a:xfrm>
          </p:grpSpPr>
          <p:sp>
            <p:nvSpPr>
              <p:cNvPr id="59421" name="Freeform 29">
                <a:extLst>
                  <a:ext uri="{FF2B5EF4-FFF2-40B4-BE49-F238E27FC236}">
                    <a16:creationId xmlns:a16="http://schemas.microsoft.com/office/drawing/2014/main" id="{DE834E37-AF79-029E-38E1-4AE0A8BCF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" y="2602"/>
                <a:ext cx="107" cy="112"/>
              </a:xfrm>
              <a:custGeom>
                <a:avLst/>
                <a:gdLst>
                  <a:gd name="T0" fmla="*/ 49 w 107"/>
                  <a:gd name="T1" fmla="*/ 112 h 112"/>
                  <a:gd name="T2" fmla="*/ 10 w 107"/>
                  <a:gd name="T3" fmla="*/ 71 h 112"/>
                  <a:gd name="T4" fmla="*/ 0 w 107"/>
                  <a:gd name="T5" fmla="*/ 41 h 112"/>
                  <a:gd name="T6" fmla="*/ 1 w 107"/>
                  <a:gd name="T7" fmla="*/ 20 h 112"/>
                  <a:gd name="T8" fmla="*/ 14 w 107"/>
                  <a:gd name="T9" fmla="*/ 6 h 112"/>
                  <a:gd name="T10" fmla="*/ 36 w 107"/>
                  <a:gd name="T11" fmla="*/ 3 h 112"/>
                  <a:gd name="T12" fmla="*/ 52 w 107"/>
                  <a:gd name="T13" fmla="*/ 18 h 112"/>
                  <a:gd name="T14" fmla="*/ 56 w 107"/>
                  <a:gd name="T15" fmla="*/ 21 h 112"/>
                  <a:gd name="T16" fmla="*/ 68 w 107"/>
                  <a:gd name="T17" fmla="*/ 6 h 112"/>
                  <a:gd name="T18" fmla="*/ 84 w 107"/>
                  <a:gd name="T19" fmla="*/ 0 h 112"/>
                  <a:gd name="T20" fmla="*/ 100 w 107"/>
                  <a:gd name="T21" fmla="*/ 9 h 112"/>
                  <a:gd name="T22" fmla="*/ 102 w 107"/>
                  <a:gd name="T23" fmla="*/ 29 h 112"/>
                  <a:gd name="T24" fmla="*/ 107 w 107"/>
                  <a:gd name="T25" fmla="*/ 50 h 112"/>
                  <a:gd name="T26" fmla="*/ 89 w 107"/>
                  <a:gd name="T27" fmla="*/ 77 h 112"/>
                  <a:gd name="T28" fmla="*/ 62 w 107"/>
                  <a:gd name="T29" fmla="*/ 100 h 112"/>
                  <a:gd name="T30" fmla="*/ 49 w 107"/>
                  <a:gd name="T3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112">
                    <a:moveTo>
                      <a:pt x="49" y="112"/>
                    </a:moveTo>
                    <a:lnTo>
                      <a:pt x="10" y="71"/>
                    </a:lnTo>
                    <a:lnTo>
                      <a:pt x="0" y="41"/>
                    </a:lnTo>
                    <a:lnTo>
                      <a:pt x="1" y="20"/>
                    </a:lnTo>
                    <a:lnTo>
                      <a:pt x="14" y="6"/>
                    </a:lnTo>
                    <a:lnTo>
                      <a:pt x="36" y="3"/>
                    </a:lnTo>
                    <a:lnTo>
                      <a:pt x="52" y="18"/>
                    </a:lnTo>
                    <a:lnTo>
                      <a:pt x="56" y="21"/>
                    </a:lnTo>
                    <a:lnTo>
                      <a:pt x="68" y="6"/>
                    </a:lnTo>
                    <a:lnTo>
                      <a:pt x="84" y="0"/>
                    </a:lnTo>
                    <a:lnTo>
                      <a:pt x="100" y="9"/>
                    </a:lnTo>
                    <a:lnTo>
                      <a:pt x="102" y="29"/>
                    </a:lnTo>
                    <a:lnTo>
                      <a:pt x="107" y="50"/>
                    </a:lnTo>
                    <a:lnTo>
                      <a:pt x="89" y="77"/>
                    </a:lnTo>
                    <a:lnTo>
                      <a:pt x="62" y="100"/>
                    </a:lnTo>
                    <a:lnTo>
                      <a:pt x="49" y="112"/>
                    </a:lnTo>
                    <a:close/>
                  </a:path>
                </a:pathLst>
              </a:custGeom>
              <a:solidFill>
                <a:srgbClr val="FF0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9422" name="Group 30">
                <a:extLst>
                  <a:ext uri="{FF2B5EF4-FFF2-40B4-BE49-F238E27FC236}">
                    <a16:creationId xmlns:a16="http://schemas.microsoft.com/office/drawing/2014/main" id="{D7BCCD49-D134-E447-A2CC-1864D6E08F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9" y="2592"/>
                <a:ext cx="125" cy="134"/>
                <a:chOff x="1109" y="2592"/>
                <a:chExt cx="125" cy="134"/>
              </a:xfrm>
            </p:grpSpPr>
            <p:sp>
              <p:nvSpPr>
                <p:cNvPr id="59423" name="Freeform 31">
                  <a:extLst>
                    <a:ext uri="{FF2B5EF4-FFF2-40B4-BE49-F238E27FC236}">
                      <a16:creationId xmlns:a16="http://schemas.microsoft.com/office/drawing/2014/main" id="{BEEF3496-325C-BF3B-770A-FA14482208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" y="2592"/>
                  <a:ext cx="72" cy="134"/>
                </a:xfrm>
                <a:custGeom>
                  <a:avLst/>
                  <a:gdLst>
                    <a:gd name="T0" fmla="*/ 61 w 72"/>
                    <a:gd name="T1" fmla="*/ 134 h 134"/>
                    <a:gd name="T2" fmla="*/ 34 w 72"/>
                    <a:gd name="T3" fmla="*/ 110 h 134"/>
                    <a:gd name="T4" fmla="*/ 15 w 72"/>
                    <a:gd name="T5" fmla="*/ 89 h 134"/>
                    <a:gd name="T6" fmla="*/ 4 w 72"/>
                    <a:gd name="T7" fmla="*/ 65 h 134"/>
                    <a:gd name="T8" fmla="*/ 0 w 72"/>
                    <a:gd name="T9" fmla="*/ 45 h 134"/>
                    <a:gd name="T10" fmla="*/ 4 w 72"/>
                    <a:gd name="T11" fmla="*/ 27 h 134"/>
                    <a:gd name="T12" fmla="*/ 10 w 72"/>
                    <a:gd name="T13" fmla="*/ 15 h 134"/>
                    <a:gd name="T14" fmla="*/ 22 w 72"/>
                    <a:gd name="T15" fmla="*/ 2 h 134"/>
                    <a:gd name="T16" fmla="*/ 42 w 72"/>
                    <a:gd name="T17" fmla="*/ 0 h 134"/>
                    <a:gd name="T18" fmla="*/ 63 w 72"/>
                    <a:gd name="T19" fmla="*/ 8 h 134"/>
                    <a:gd name="T20" fmla="*/ 70 w 72"/>
                    <a:gd name="T21" fmla="*/ 20 h 134"/>
                    <a:gd name="T22" fmla="*/ 72 w 72"/>
                    <a:gd name="T23" fmla="*/ 39 h 134"/>
                    <a:gd name="T24" fmla="*/ 65 w 72"/>
                    <a:gd name="T25" fmla="*/ 50 h 134"/>
                    <a:gd name="T26" fmla="*/ 57 w 72"/>
                    <a:gd name="T27" fmla="*/ 44 h 134"/>
                    <a:gd name="T28" fmla="*/ 53 w 72"/>
                    <a:gd name="T29" fmla="*/ 30 h 134"/>
                    <a:gd name="T30" fmla="*/ 42 w 72"/>
                    <a:gd name="T31" fmla="*/ 21 h 134"/>
                    <a:gd name="T32" fmla="*/ 27 w 72"/>
                    <a:gd name="T33" fmla="*/ 21 h 134"/>
                    <a:gd name="T34" fmla="*/ 22 w 72"/>
                    <a:gd name="T35" fmla="*/ 32 h 134"/>
                    <a:gd name="T36" fmla="*/ 18 w 72"/>
                    <a:gd name="T37" fmla="*/ 45 h 134"/>
                    <a:gd name="T38" fmla="*/ 21 w 72"/>
                    <a:gd name="T39" fmla="*/ 62 h 134"/>
                    <a:gd name="T40" fmla="*/ 27 w 72"/>
                    <a:gd name="T41" fmla="*/ 77 h 134"/>
                    <a:gd name="T42" fmla="*/ 41 w 72"/>
                    <a:gd name="T43" fmla="*/ 92 h 134"/>
                    <a:gd name="T44" fmla="*/ 59 w 72"/>
                    <a:gd name="T45" fmla="*/ 106 h 134"/>
                    <a:gd name="T46" fmla="*/ 68 w 72"/>
                    <a:gd name="T47" fmla="*/ 112 h 134"/>
                    <a:gd name="T48" fmla="*/ 72 w 72"/>
                    <a:gd name="T49" fmla="*/ 122 h 134"/>
                    <a:gd name="T50" fmla="*/ 61 w 72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2" h="134">
                      <a:moveTo>
                        <a:pt x="61" y="134"/>
                      </a:moveTo>
                      <a:lnTo>
                        <a:pt x="34" y="110"/>
                      </a:lnTo>
                      <a:lnTo>
                        <a:pt x="15" y="89"/>
                      </a:lnTo>
                      <a:lnTo>
                        <a:pt x="4" y="65"/>
                      </a:lnTo>
                      <a:lnTo>
                        <a:pt x="0" y="45"/>
                      </a:lnTo>
                      <a:lnTo>
                        <a:pt x="4" y="27"/>
                      </a:lnTo>
                      <a:lnTo>
                        <a:pt x="10" y="15"/>
                      </a:lnTo>
                      <a:lnTo>
                        <a:pt x="22" y="2"/>
                      </a:lnTo>
                      <a:lnTo>
                        <a:pt x="42" y="0"/>
                      </a:lnTo>
                      <a:lnTo>
                        <a:pt x="63" y="8"/>
                      </a:lnTo>
                      <a:lnTo>
                        <a:pt x="70" y="20"/>
                      </a:lnTo>
                      <a:lnTo>
                        <a:pt x="72" y="39"/>
                      </a:lnTo>
                      <a:lnTo>
                        <a:pt x="65" y="50"/>
                      </a:lnTo>
                      <a:lnTo>
                        <a:pt x="57" y="44"/>
                      </a:lnTo>
                      <a:lnTo>
                        <a:pt x="53" y="30"/>
                      </a:lnTo>
                      <a:lnTo>
                        <a:pt x="42" y="21"/>
                      </a:lnTo>
                      <a:lnTo>
                        <a:pt x="27" y="21"/>
                      </a:lnTo>
                      <a:lnTo>
                        <a:pt x="22" y="32"/>
                      </a:lnTo>
                      <a:lnTo>
                        <a:pt x="18" y="45"/>
                      </a:lnTo>
                      <a:lnTo>
                        <a:pt x="21" y="62"/>
                      </a:lnTo>
                      <a:lnTo>
                        <a:pt x="27" y="77"/>
                      </a:lnTo>
                      <a:lnTo>
                        <a:pt x="41" y="92"/>
                      </a:lnTo>
                      <a:lnTo>
                        <a:pt x="59" y="106"/>
                      </a:lnTo>
                      <a:lnTo>
                        <a:pt x="68" y="112"/>
                      </a:lnTo>
                      <a:lnTo>
                        <a:pt x="72" y="122"/>
                      </a:lnTo>
                      <a:lnTo>
                        <a:pt x="61" y="134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9424" name="Freeform 32">
                  <a:extLst>
                    <a:ext uri="{FF2B5EF4-FFF2-40B4-BE49-F238E27FC236}">
                      <a16:creationId xmlns:a16="http://schemas.microsoft.com/office/drawing/2014/main" id="{19A1B727-3F35-C46D-8E7F-A9F2BC32A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2593"/>
                  <a:ext cx="72" cy="129"/>
                </a:xfrm>
                <a:custGeom>
                  <a:avLst/>
                  <a:gdLst>
                    <a:gd name="T0" fmla="*/ 0 w 72"/>
                    <a:gd name="T1" fmla="*/ 120 h 129"/>
                    <a:gd name="T2" fmla="*/ 18 w 72"/>
                    <a:gd name="T3" fmla="*/ 102 h 129"/>
                    <a:gd name="T4" fmla="*/ 33 w 72"/>
                    <a:gd name="T5" fmla="*/ 87 h 129"/>
                    <a:gd name="T6" fmla="*/ 48 w 72"/>
                    <a:gd name="T7" fmla="*/ 74 h 129"/>
                    <a:gd name="T8" fmla="*/ 59 w 72"/>
                    <a:gd name="T9" fmla="*/ 53 h 129"/>
                    <a:gd name="T10" fmla="*/ 55 w 72"/>
                    <a:gd name="T11" fmla="*/ 33 h 129"/>
                    <a:gd name="T12" fmla="*/ 48 w 72"/>
                    <a:gd name="T13" fmla="*/ 18 h 129"/>
                    <a:gd name="T14" fmla="*/ 36 w 72"/>
                    <a:gd name="T15" fmla="*/ 18 h 129"/>
                    <a:gd name="T16" fmla="*/ 22 w 72"/>
                    <a:gd name="T17" fmla="*/ 26 h 129"/>
                    <a:gd name="T18" fmla="*/ 15 w 72"/>
                    <a:gd name="T19" fmla="*/ 38 h 129"/>
                    <a:gd name="T20" fmla="*/ 10 w 72"/>
                    <a:gd name="T21" fmla="*/ 42 h 129"/>
                    <a:gd name="T22" fmla="*/ 4 w 72"/>
                    <a:gd name="T23" fmla="*/ 29 h 129"/>
                    <a:gd name="T24" fmla="*/ 12 w 72"/>
                    <a:gd name="T25" fmla="*/ 20 h 129"/>
                    <a:gd name="T26" fmla="*/ 22 w 72"/>
                    <a:gd name="T27" fmla="*/ 8 h 129"/>
                    <a:gd name="T28" fmla="*/ 34 w 72"/>
                    <a:gd name="T29" fmla="*/ 0 h 129"/>
                    <a:gd name="T30" fmla="*/ 50 w 72"/>
                    <a:gd name="T31" fmla="*/ 0 h 129"/>
                    <a:gd name="T32" fmla="*/ 61 w 72"/>
                    <a:gd name="T33" fmla="*/ 5 h 129"/>
                    <a:gd name="T34" fmla="*/ 70 w 72"/>
                    <a:gd name="T35" fmla="*/ 24 h 129"/>
                    <a:gd name="T36" fmla="*/ 72 w 72"/>
                    <a:gd name="T37" fmla="*/ 42 h 129"/>
                    <a:gd name="T38" fmla="*/ 71 w 72"/>
                    <a:gd name="T39" fmla="*/ 60 h 129"/>
                    <a:gd name="T40" fmla="*/ 63 w 72"/>
                    <a:gd name="T41" fmla="*/ 77 h 129"/>
                    <a:gd name="T42" fmla="*/ 50 w 72"/>
                    <a:gd name="T43" fmla="*/ 93 h 129"/>
                    <a:gd name="T44" fmla="*/ 37 w 72"/>
                    <a:gd name="T45" fmla="*/ 108 h 129"/>
                    <a:gd name="T46" fmla="*/ 23 w 72"/>
                    <a:gd name="T47" fmla="*/ 119 h 129"/>
                    <a:gd name="T48" fmla="*/ 8 w 72"/>
                    <a:gd name="T49" fmla="*/ 128 h 129"/>
                    <a:gd name="T50" fmla="*/ 4 w 72"/>
                    <a:gd name="T51" fmla="*/ 129 h 129"/>
                    <a:gd name="T52" fmla="*/ 0 w 72"/>
                    <a:gd name="T53" fmla="*/ 12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129">
                      <a:moveTo>
                        <a:pt x="0" y="120"/>
                      </a:moveTo>
                      <a:lnTo>
                        <a:pt x="18" y="102"/>
                      </a:lnTo>
                      <a:lnTo>
                        <a:pt x="33" y="87"/>
                      </a:lnTo>
                      <a:lnTo>
                        <a:pt x="48" y="74"/>
                      </a:lnTo>
                      <a:lnTo>
                        <a:pt x="59" y="53"/>
                      </a:lnTo>
                      <a:lnTo>
                        <a:pt x="55" y="33"/>
                      </a:lnTo>
                      <a:lnTo>
                        <a:pt x="48" y="18"/>
                      </a:lnTo>
                      <a:lnTo>
                        <a:pt x="36" y="18"/>
                      </a:lnTo>
                      <a:lnTo>
                        <a:pt x="22" y="26"/>
                      </a:lnTo>
                      <a:lnTo>
                        <a:pt x="15" y="38"/>
                      </a:lnTo>
                      <a:lnTo>
                        <a:pt x="10" y="42"/>
                      </a:lnTo>
                      <a:lnTo>
                        <a:pt x="4" y="29"/>
                      </a:lnTo>
                      <a:lnTo>
                        <a:pt x="12" y="20"/>
                      </a:lnTo>
                      <a:lnTo>
                        <a:pt x="22" y="8"/>
                      </a:lnTo>
                      <a:lnTo>
                        <a:pt x="34" y="0"/>
                      </a:lnTo>
                      <a:lnTo>
                        <a:pt x="50" y="0"/>
                      </a:lnTo>
                      <a:lnTo>
                        <a:pt x="61" y="5"/>
                      </a:lnTo>
                      <a:lnTo>
                        <a:pt x="70" y="24"/>
                      </a:lnTo>
                      <a:lnTo>
                        <a:pt x="72" y="42"/>
                      </a:lnTo>
                      <a:lnTo>
                        <a:pt x="71" y="60"/>
                      </a:lnTo>
                      <a:lnTo>
                        <a:pt x="63" y="77"/>
                      </a:lnTo>
                      <a:lnTo>
                        <a:pt x="50" y="93"/>
                      </a:lnTo>
                      <a:lnTo>
                        <a:pt x="37" y="108"/>
                      </a:lnTo>
                      <a:lnTo>
                        <a:pt x="23" y="119"/>
                      </a:lnTo>
                      <a:lnTo>
                        <a:pt x="8" y="128"/>
                      </a:lnTo>
                      <a:lnTo>
                        <a:pt x="4" y="129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59425" name="Group 33">
              <a:extLst>
                <a:ext uri="{FF2B5EF4-FFF2-40B4-BE49-F238E27FC236}">
                  <a16:creationId xmlns:a16="http://schemas.microsoft.com/office/drawing/2014/main" id="{D7ED40F4-D550-2DDE-5B2F-7835F8ED1F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4" y="1536"/>
              <a:ext cx="240" cy="280"/>
              <a:chOff x="1308" y="2647"/>
              <a:chExt cx="108" cy="136"/>
            </a:xfrm>
          </p:grpSpPr>
          <p:sp>
            <p:nvSpPr>
              <p:cNvPr id="59426" name="Freeform 34">
                <a:extLst>
                  <a:ext uri="{FF2B5EF4-FFF2-40B4-BE49-F238E27FC236}">
                    <a16:creationId xmlns:a16="http://schemas.microsoft.com/office/drawing/2014/main" id="{B2CA0670-28F8-5633-605B-F82CA937D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2661"/>
                <a:ext cx="93" cy="110"/>
              </a:xfrm>
              <a:custGeom>
                <a:avLst/>
                <a:gdLst>
                  <a:gd name="T0" fmla="*/ 11 w 93"/>
                  <a:gd name="T1" fmla="*/ 110 h 110"/>
                  <a:gd name="T2" fmla="*/ 0 w 93"/>
                  <a:gd name="T3" fmla="*/ 52 h 110"/>
                  <a:gd name="T4" fmla="*/ 5 w 93"/>
                  <a:gd name="T5" fmla="*/ 20 h 110"/>
                  <a:gd name="T6" fmla="*/ 14 w 93"/>
                  <a:gd name="T7" fmla="*/ 4 h 110"/>
                  <a:gd name="T8" fmla="*/ 30 w 93"/>
                  <a:gd name="T9" fmla="*/ 0 h 110"/>
                  <a:gd name="T10" fmla="*/ 48 w 93"/>
                  <a:gd name="T11" fmla="*/ 11 h 110"/>
                  <a:gd name="T12" fmla="*/ 53 w 93"/>
                  <a:gd name="T13" fmla="*/ 33 h 110"/>
                  <a:gd name="T14" fmla="*/ 55 w 93"/>
                  <a:gd name="T15" fmla="*/ 38 h 110"/>
                  <a:gd name="T16" fmla="*/ 70 w 93"/>
                  <a:gd name="T17" fmla="*/ 33 h 110"/>
                  <a:gd name="T18" fmla="*/ 84 w 93"/>
                  <a:gd name="T19" fmla="*/ 38 h 110"/>
                  <a:gd name="T20" fmla="*/ 93 w 93"/>
                  <a:gd name="T21" fmla="*/ 56 h 110"/>
                  <a:gd name="T22" fmla="*/ 86 w 93"/>
                  <a:gd name="T23" fmla="*/ 74 h 110"/>
                  <a:gd name="T24" fmla="*/ 80 w 93"/>
                  <a:gd name="T25" fmla="*/ 94 h 110"/>
                  <a:gd name="T26" fmla="*/ 55 w 93"/>
                  <a:gd name="T27" fmla="*/ 106 h 110"/>
                  <a:gd name="T28" fmla="*/ 26 w 93"/>
                  <a:gd name="T29" fmla="*/ 108 h 110"/>
                  <a:gd name="T30" fmla="*/ 11 w 93"/>
                  <a:gd name="T3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0">
                    <a:moveTo>
                      <a:pt x="11" y="110"/>
                    </a:moveTo>
                    <a:lnTo>
                      <a:pt x="0" y="52"/>
                    </a:lnTo>
                    <a:lnTo>
                      <a:pt x="5" y="20"/>
                    </a:lnTo>
                    <a:lnTo>
                      <a:pt x="14" y="4"/>
                    </a:lnTo>
                    <a:lnTo>
                      <a:pt x="30" y="0"/>
                    </a:lnTo>
                    <a:lnTo>
                      <a:pt x="48" y="11"/>
                    </a:lnTo>
                    <a:lnTo>
                      <a:pt x="53" y="33"/>
                    </a:lnTo>
                    <a:lnTo>
                      <a:pt x="55" y="38"/>
                    </a:lnTo>
                    <a:lnTo>
                      <a:pt x="70" y="33"/>
                    </a:lnTo>
                    <a:lnTo>
                      <a:pt x="84" y="38"/>
                    </a:lnTo>
                    <a:lnTo>
                      <a:pt x="93" y="56"/>
                    </a:lnTo>
                    <a:lnTo>
                      <a:pt x="86" y="74"/>
                    </a:lnTo>
                    <a:lnTo>
                      <a:pt x="80" y="94"/>
                    </a:lnTo>
                    <a:lnTo>
                      <a:pt x="55" y="106"/>
                    </a:lnTo>
                    <a:lnTo>
                      <a:pt x="26" y="108"/>
                    </a:lnTo>
                    <a:lnTo>
                      <a:pt x="11" y="110"/>
                    </a:lnTo>
                    <a:close/>
                  </a:path>
                </a:pathLst>
              </a:custGeom>
              <a:solidFill>
                <a:srgbClr val="FF0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9427" name="Group 35">
                <a:extLst>
                  <a:ext uri="{FF2B5EF4-FFF2-40B4-BE49-F238E27FC236}">
                    <a16:creationId xmlns:a16="http://schemas.microsoft.com/office/drawing/2014/main" id="{35983A6A-45C7-8A63-0EB9-1F822ECCC3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08" y="2647"/>
                <a:ext cx="108" cy="136"/>
                <a:chOff x="1308" y="2647"/>
                <a:chExt cx="108" cy="136"/>
              </a:xfrm>
            </p:grpSpPr>
            <p:sp>
              <p:nvSpPr>
                <p:cNvPr id="59428" name="Freeform 36">
                  <a:extLst>
                    <a:ext uri="{FF2B5EF4-FFF2-40B4-BE49-F238E27FC236}">
                      <a16:creationId xmlns:a16="http://schemas.microsoft.com/office/drawing/2014/main" id="{9258E957-EAA5-D3A0-39F1-876FD4E2D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2647"/>
                  <a:ext cx="69" cy="136"/>
                </a:xfrm>
                <a:custGeom>
                  <a:avLst/>
                  <a:gdLst>
                    <a:gd name="T0" fmla="*/ 14 w 69"/>
                    <a:gd name="T1" fmla="*/ 136 h 136"/>
                    <a:gd name="T2" fmla="*/ 4 w 69"/>
                    <a:gd name="T3" fmla="*/ 99 h 136"/>
                    <a:gd name="T4" fmla="*/ 0 w 69"/>
                    <a:gd name="T5" fmla="*/ 70 h 136"/>
                    <a:gd name="T6" fmla="*/ 2 w 69"/>
                    <a:gd name="T7" fmla="*/ 43 h 136"/>
                    <a:gd name="T8" fmla="*/ 7 w 69"/>
                    <a:gd name="T9" fmla="*/ 24 h 136"/>
                    <a:gd name="T10" fmla="*/ 18 w 69"/>
                    <a:gd name="T11" fmla="*/ 11 h 136"/>
                    <a:gd name="T12" fmla="*/ 27 w 69"/>
                    <a:gd name="T13" fmla="*/ 4 h 136"/>
                    <a:gd name="T14" fmla="*/ 41 w 69"/>
                    <a:gd name="T15" fmla="*/ 0 h 136"/>
                    <a:gd name="T16" fmla="*/ 57 w 69"/>
                    <a:gd name="T17" fmla="*/ 11 h 136"/>
                    <a:gd name="T18" fmla="*/ 69 w 69"/>
                    <a:gd name="T19" fmla="*/ 30 h 136"/>
                    <a:gd name="T20" fmla="*/ 69 w 69"/>
                    <a:gd name="T21" fmla="*/ 44 h 136"/>
                    <a:gd name="T22" fmla="*/ 62 w 69"/>
                    <a:gd name="T23" fmla="*/ 62 h 136"/>
                    <a:gd name="T24" fmla="*/ 53 w 69"/>
                    <a:gd name="T25" fmla="*/ 67 h 136"/>
                    <a:gd name="T26" fmla="*/ 49 w 69"/>
                    <a:gd name="T27" fmla="*/ 57 h 136"/>
                    <a:gd name="T28" fmla="*/ 52 w 69"/>
                    <a:gd name="T29" fmla="*/ 43 h 136"/>
                    <a:gd name="T30" fmla="*/ 48 w 69"/>
                    <a:gd name="T31" fmla="*/ 29 h 136"/>
                    <a:gd name="T32" fmla="*/ 37 w 69"/>
                    <a:gd name="T33" fmla="*/ 20 h 136"/>
                    <a:gd name="T34" fmla="*/ 29 w 69"/>
                    <a:gd name="T35" fmla="*/ 26 h 136"/>
                    <a:gd name="T36" fmla="*/ 20 w 69"/>
                    <a:gd name="T37" fmla="*/ 35 h 136"/>
                    <a:gd name="T38" fmla="*/ 15 w 69"/>
                    <a:gd name="T39" fmla="*/ 50 h 136"/>
                    <a:gd name="T40" fmla="*/ 14 w 69"/>
                    <a:gd name="T41" fmla="*/ 67 h 136"/>
                    <a:gd name="T42" fmla="*/ 17 w 69"/>
                    <a:gd name="T43" fmla="*/ 88 h 136"/>
                    <a:gd name="T44" fmla="*/ 24 w 69"/>
                    <a:gd name="T45" fmla="*/ 110 h 136"/>
                    <a:gd name="T46" fmla="*/ 29 w 69"/>
                    <a:gd name="T47" fmla="*/ 121 h 136"/>
                    <a:gd name="T48" fmla="*/ 27 w 69"/>
                    <a:gd name="T49" fmla="*/ 133 h 136"/>
                    <a:gd name="T50" fmla="*/ 14 w 69"/>
                    <a:gd name="T51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9" h="136">
                      <a:moveTo>
                        <a:pt x="14" y="136"/>
                      </a:moveTo>
                      <a:lnTo>
                        <a:pt x="4" y="99"/>
                      </a:lnTo>
                      <a:lnTo>
                        <a:pt x="0" y="70"/>
                      </a:lnTo>
                      <a:lnTo>
                        <a:pt x="2" y="43"/>
                      </a:lnTo>
                      <a:lnTo>
                        <a:pt x="7" y="24"/>
                      </a:lnTo>
                      <a:lnTo>
                        <a:pt x="18" y="11"/>
                      </a:lnTo>
                      <a:lnTo>
                        <a:pt x="27" y="4"/>
                      </a:lnTo>
                      <a:lnTo>
                        <a:pt x="41" y="0"/>
                      </a:lnTo>
                      <a:lnTo>
                        <a:pt x="57" y="11"/>
                      </a:lnTo>
                      <a:lnTo>
                        <a:pt x="69" y="30"/>
                      </a:lnTo>
                      <a:lnTo>
                        <a:pt x="69" y="44"/>
                      </a:lnTo>
                      <a:lnTo>
                        <a:pt x="62" y="62"/>
                      </a:lnTo>
                      <a:lnTo>
                        <a:pt x="53" y="67"/>
                      </a:lnTo>
                      <a:lnTo>
                        <a:pt x="49" y="57"/>
                      </a:lnTo>
                      <a:lnTo>
                        <a:pt x="52" y="43"/>
                      </a:lnTo>
                      <a:lnTo>
                        <a:pt x="48" y="29"/>
                      </a:lnTo>
                      <a:lnTo>
                        <a:pt x="37" y="20"/>
                      </a:lnTo>
                      <a:lnTo>
                        <a:pt x="29" y="26"/>
                      </a:lnTo>
                      <a:lnTo>
                        <a:pt x="20" y="35"/>
                      </a:lnTo>
                      <a:lnTo>
                        <a:pt x="15" y="50"/>
                      </a:lnTo>
                      <a:lnTo>
                        <a:pt x="14" y="67"/>
                      </a:lnTo>
                      <a:lnTo>
                        <a:pt x="17" y="88"/>
                      </a:lnTo>
                      <a:lnTo>
                        <a:pt x="24" y="110"/>
                      </a:lnTo>
                      <a:lnTo>
                        <a:pt x="29" y="121"/>
                      </a:lnTo>
                      <a:lnTo>
                        <a:pt x="27" y="133"/>
                      </a:lnTo>
                      <a:lnTo>
                        <a:pt x="14" y="136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9429" name="Freeform 37">
                  <a:extLst>
                    <a:ext uri="{FF2B5EF4-FFF2-40B4-BE49-F238E27FC236}">
                      <a16:creationId xmlns:a16="http://schemas.microsoft.com/office/drawing/2014/main" id="{7DC2D56A-D798-104F-4143-1289EC36A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1" y="2684"/>
                  <a:ext cx="95" cy="95"/>
                </a:xfrm>
                <a:custGeom>
                  <a:avLst/>
                  <a:gdLst>
                    <a:gd name="T0" fmla="*/ 0 w 95"/>
                    <a:gd name="T1" fmla="*/ 83 h 95"/>
                    <a:gd name="T2" fmla="*/ 21 w 95"/>
                    <a:gd name="T3" fmla="*/ 78 h 95"/>
                    <a:gd name="T4" fmla="*/ 38 w 95"/>
                    <a:gd name="T5" fmla="*/ 75 h 95"/>
                    <a:gd name="T6" fmla="*/ 55 w 95"/>
                    <a:gd name="T7" fmla="*/ 72 h 95"/>
                    <a:gd name="T8" fmla="*/ 72 w 95"/>
                    <a:gd name="T9" fmla="*/ 61 h 95"/>
                    <a:gd name="T10" fmla="*/ 77 w 95"/>
                    <a:gd name="T11" fmla="*/ 42 h 95"/>
                    <a:gd name="T12" fmla="*/ 79 w 95"/>
                    <a:gd name="T13" fmla="*/ 25 h 95"/>
                    <a:gd name="T14" fmla="*/ 70 w 95"/>
                    <a:gd name="T15" fmla="*/ 18 h 95"/>
                    <a:gd name="T16" fmla="*/ 57 w 95"/>
                    <a:gd name="T17" fmla="*/ 16 h 95"/>
                    <a:gd name="T18" fmla="*/ 47 w 95"/>
                    <a:gd name="T19" fmla="*/ 22 h 95"/>
                    <a:gd name="T20" fmla="*/ 41 w 95"/>
                    <a:gd name="T21" fmla="*/ 22 h 95"/>
                    <a:gd name="T22" fmla="*/ 43 w 95"/>
                    <a:gd name="T23" fmla="*/ 8 h 95"/>
                    <a:gd name="T24" fmla="*/ 52 w 95"/>
                    <a:gd name="T25" fmla="*/ 5 h 95"/>
                    <a:gd name="T26" fmla="*/ 64 w 95"/>
                    <a:gd name="T27" fmla="*/ 0 h 95"/>
                    <a:gd name="T28" fmla="*/ 76 w 95"/>
                    <a:gd name="T29" fmla="*/ 2 h 95"/>
                    <a:gd name="T30" fmla="*/ 88 w 95"/>
                    <a:gd name="T31" fmla="*/ 12 h 95"/>
                    <a:gd name="T32" fmla="*/ 95 w 95"/>
                    <a:gd name="T33" fmla="*/ 22 h 95"/>
                    <a:gd name="T34" fmla="*/ 92 w 95"/>
                    <a:gd name="T35" fmla="*/ 43 h 95"/>
                    <a:gd name="T36" fmla="*/ 86 w 95"/>
                    <a:gd name="T37" fmla="*/ 61 h 95"/>
                    <a:gd name="T38" fmla="*/ 78 w 95"/>
                    <a:gd name="T39" fmla="*/ 75 h 95"/>
                    <a:gd name="T40" fmla="*/ 65 w 95"/>
                    <a:gd name="T41" fmla="*/ 84 h 95"/>
                    <a:gd name="T42" fmla="*/ 49 w 95"/>
                    <a:gd name="T43" fmla="*/ 90 h 95"/>
                    <a:gd name="T44" fmla="*/ 32 w 95"/>
                    <a:gd name="T45" fmla="*/ 95 h 95"/>
                    <a:gd name="T46" fmla="*/ 18 w 95"/>
                    <a:gd name="T47" fmla="*/ 95 h 95"/>
                    <a:gd name="T48" fmla="*/ 3 w 95"/>
                    <a:gd name="T49" fmla="*/ 94 h 95"/>
                    <a:gd name="T50" fmla="*/ 0 w 95"/>
                    <a:gd name="T51" fmla="*/ 93 h 95"/>
                    <a:gd name="T52" fmla="*/ 0 w 95"/>
                    <a:gd name="T53" fmla="*/ 83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95" h="95">
                      <a:moveTo>
                        <a:pt x="0" y="83"/>
                      </a:moveTo>
                      <a:lnTo>
                        <a:pt x="21" y="78"/>
                      </a:lnTo>
                      <a:lnTo>
                        <a:pt x="38" y="75"/>
                      </a:lnTo>
                      <a:lnTo>
                        <a:pt x="55" y="72"/>
                      </a:lnTo>
                      <a:lnTo>
                        <a:pt x="72" y="61"/>
                      </a:lnTo>
                      <a:lnTo>
                        <a:pt x="77" y="42"/>
                      </a:lnTo>
                      <a:lnTo>
                        <a:pt x="79" y="25"/>
                      </a:lnTo>
                      <a:lnTo>
                        <a:pt x="70" y="18"/>
                      </a:lnTo>
                      <a:lnTo>
                        <a:pt x="57" y="16"/>
                      </a:lnTo>
                      <a:lnTo>
                        <a:pt x="47" y="22"/>
                      </a:lnTo>
                      <a:lnTo>
                        <a:pt x="41" y="22"/>
                      </a:lnTo>
                      <a:lnTo>
                        <a:pt x="43" y="8"/>
                      </a:lnTo>
                      <a:lnTo>
                        <a:pt x="52" y="5"/>
                      </a:lnTo>
                      <a:lnTo>
                        <a:pt x="64" y="0"/>
                      </a:lnTo>
                      <a:lnTo>
                        <a:pt x="76" y="2"/>
                      </a:lnTo>
                      <a:lnTo>
                        <a:pt x="88" y="12"/>
                      </a:lnTo>
                      <a:lnTo>
                        <a:pt x="95" y="22"/>
                      </a:lnTo>
                      <a:lnTo>
                        <a:pt x="92" y="43"/>
                      </a:lnTo>
                      <a:lnTo>
                        <a:pt x="86" y="61"/>
                      </a:lnTo>
                      <a:lnTo>
                        <a:pt x="78" y="75"/>
                      </a:lnTo>
                      <a:lnTo>
                        <a:pt x="65" y="84"/>
                      </a:lnTo>
                      <a:lnTo>
                        <a:pt x="49" y="90"/>
                      </a:lnTo>
                      <a:lnTo>
                        <a:pt x="32" y="95"/>
                      </a:lnTo>
                      <a:lnTo>
                        <a:pt x="18" y="95"/>
                      </a:lnTo>
                      <a:lnTo>
                        <a:pt x="3" y="94"/>
                      </a:lnTo>
                      <a:lnTo>
                        <a:pt x="0" y="9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59430" name="Text Box 38">
            <a:extLst>
              <a:ext uri="{FF2B5EF4-FFF2-40B4-BE49-F238E27FC236}">
                <a16:creationId xmlns:a16="http://schemas.microsoft.com/office/drawing/2014/main" id="{F6C89C55-24D4-32ED-F52A-502DA8B8C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1" y="5689601"/>
            <a:ext cx="3332163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800" i="1">
                <a:latin typeface="Comic Sans MS" panose="030F0702030302020204" pitchFamily="66" charset="0"/>
              </a:rPr>
              <a:t>Personal 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0" grpId="0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6C2487E-7FB3-F328-D121-5D9F5B25A0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Paradigm Shifts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D961DF23-FB6C-1C8C-C628-095ABDACA7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1" y="1981200"/>
            <a:ext cx="3813175" cy="4114800"/>
          </a:xfrm>
        </p:spPr>
        <p:txBody>
          <a:bodyPr/>
          <a:lstStyle/>
          <a:p>
            <a:r>
              <a:rPr lang="en-US" altLang="en-US"/>
              <a:t>Batch processing</a:t>
            </a:r>
          </a:p>
          <a:p>
            <a:r>
              <a:rPr lang="en-US" altLang="en-US"/>
              <a:t>Timesharing</a:t>
            </a:r>
          </a:p>
          <a:p>
            <a:r>
              <a:rPr lang="en-US" altLang="en-US"/>
              <a:t>Networking</a:t>
            </a:r>
          </a:p>
          <a:p>
            <a:r>
              <a:rPr lang="en-US" altLang="en-US"/>
              <a:t>Graphical display</a:t>
            </a:r>
          </a:p>
          <a:p>
            <a:r>
              <a:rPr lang="en-US" altLang="en-US"/>
              <a:t>Microprocessor</a:t>
            </a:r>
          </a:p>
          <a:p>
            <a:r>
              <a:rPr lang="en-US" altLang="en-US">
                <a:solidFill>
                  <a:srgbClr val="FF0000"/>
                </a:solidFill>
              </a:rPr>
              <a:t>WWW</a:t>
            </a:r>
            <a:endParaRPr lang="en-US" altLang="en-US"/>
          </a:p>
        </p:txBody>
      </p:sp>
      <p:grpSp>
        <p:nvGrpSpPr>
          <p:cNvPr id="60420" name="Group 4">
            <a:extLst>
              <a:ext uri="{FF2B5EF4-FFF2-40B4-BE49-F238E27FC236}">
                <a16:creationId xmlns:a16="http://schemas.microsoft.com/office/drawing/2014/main" id="{268989E0-478B-8A90-18A0-ABDA5BE91670}"/>
              </a:ext>
            </a:extLst>
          </p:cNvPr>
          <p:cNvGrpSpPr>
            <a:grpSpLocks/>
          </p:cNvGrpSpPr>
          <p:nvPr/>
        </p:nvGrpSpPr>
        <p:grpSpPr bwMode="auto">
          <a:xfrm>
            <a:off x="8686801" y="3032126"/>
            <a:ext cx="1368425" cy="1292225"/>
            <a:chOff x="2900" y="1191"/>
            <a:chExt cx="972" cy="888"/>
          </a:xfrm>
        </p:grpSpPr>
        <p:sp>
          <p:nvSpPr>
            <p:cNvPr id="60421" name="Oval 5">
              <a:extLst>
                <a:ext uri="{FF2B5EF4-FFF2-40B4-BE49-F238E27FC236}">
                  <a16:creationId xmlns:a16="http://schemas.microsoft.com/office/drawing/2014/main" id="{549D1B54-2208-8282-EE70-D4BA6B249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" y="1202"/>
              <a:ext cx="954" cy="867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60422" name="Group 6">
              <a:extLst>
                <a:ext uri="{FF2B5EF4-FFF2-40B4-BE49-F238E27FC236}">
                  <a16:creationId xmlns:a16="http://schemas.microsoft.com/office/drawing/2014/main" id="{4389AA12-06D6-53AA-B4D0-88228ABEFA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1" y="1206"/>
              <a:ext cx="921" cy="856"/>
              <a:chOff x="2941" y="1206"/>
              <a:chExt cx="921" cy="856"/>
            </a:xfrm>
          </p:grpSpPr>
          <p:sp>
            <p:nvSpPr>
              <p:cNvPr id="60423" name="Freeform 7">
                <a:extLst>
                  <a:ext uri="{FF2B5EF4-FFF2-40B4-BE49-F238E27FC236}">
                    <a16:creationId xmlns:a16="http://schemas.microsoft.com/office/drawing/2014/main" id="{32A71B5A-6876-879B-2D82-5DAF8C8F5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" y="1223"/>
                <a:ext cx="230" cy="188"/>
              </a:xfrm>
              <a:custGeom>
                <a:avLst/>
                <a:gdLst>
                  <a:gd name="T0" fmla="*/ 164 w 230"/>
                  <a:gd name="T1" fmla="*/ 0 h 188"/>
                  <a:gd name="T2" fmla="*/ 204 w 230"/>
                  <a:gd name="T3" fmla="*/ 18 h 188"/>
                  <a:gd name="T4" fmla="*/ 226 w 230"/>
                  <a:gd name="T5" fmla="*/ 53 h 188"/>
                  <a:gd name="T6" fmla="*/ 230 w 230"/>
                  <a:gd name="T7" fmla="*/ 101 h 188"/>
                  <a:gd name="T8" fmla="*/ 204 w 230"/>
                  <a:gd name="T9" fmla="*/ 102 h 188"/>
                  <a:gd name="T10" fmla="*/ 178 w 230"/>
                  <a:gd name="T11" fmla="*/ 101 h 188"/>
                  <a:gd name="T12" fmla="*/ 178 w 230"/>
                  <a:gd name="T13" fmla="*/ 133 h 188"/>
                  <a:gd name="T14" fmla="*/ 191 w 230"/>
                  <a:gd name="T15" fmla="*/ 153 h 188"/>
                  <a:gd name="T16" fmla="*/ 174 w 230"/>
                  <a:gd name="T17" fmla="*/ 178 h 188"/>
                  <a:gd name="T18" fmla="*/ 166 w 230"/>
                  <a:gd name="T19" fmla="*/ 187 h 188"/>
                  <a:gd name="T20" fmla="*/ 158 w 230"/>
                  <a:gd name="T21" fmla="*/ 188 h 188"/>
                  <a:gd name="T22" fmla="*/ 148 w 230"/>
                  <a:gd name="T23" fmla="*/ 188 h 188"/>
                  <a:gd name="T24" fmla="*/ 140 w 230"/>
                  <a:gd name="T25" fmla="*/ 184 h 188"/>
                  <a:gd name="T26" fmla="*/ 131 w 230"/>
                  <a:gd name="T27" fmla="*/ 179 h 188"/>
                  <a:gd name="T28" fmla="*/ 123 w 230"/>
                  <a:gd name="T29" fmla="*/ 173 h 188"/>
                  <a:gd name="T30" fmla="*/ 112 w 230"/>
                  <a:gd name="T31" fmla="*/ 171 h 188"/>
                  <a:gd name="T32" fmla="*/ 105 w 230"/>
                  <a:gd name="T33" fmla="*/ 171 h 188"/>
                  <a:gd name="T34" fmla="*/ 101 w 230"/>
                  <a:gd name="T35" fmla="*/ 178 h 188"/>
                  <a:gd name="T36" fmla="*/ 92 w 230"/>
                  <a:gd name="T37" fmla="*/ 183 h 188"/>
                  <a:gd name="T38" fmla="*/ 83 w 230"/>
                  <a:gd name="T39" fmla="*/ 183 h 188"/>
                  <a:gd name="T40" fmla="*/ 74 w 230"/>
                  <a:gd name="T41" fmla="*/ 187 h 188"/>
                  <a:gd name="T42" fmla="*/ 66 w 230"/>
                  <a:gd name="T43" fmla="*/ 187 h 188"/>
                  <a:gd name="T44" fmla="*/ 61 w 230"/>
                  <a:gd name="T45" fmla="*/ 179 h 188"/>
                  <a:gd name="T46" fmla="*/ 57 w 230"/>
                  <a:gd name="T47" fmla="*/ 171 h 188"/>
                  <a:gd name="T48" fmla="*/ 56 w 230"/>
                  <a:gd name="T49" fmla="*/ 162 h 188"/>
                  <a:gd name="T50" fmla="*/ 56 w 230"/>
                  <a:gd name="T51" fmla="*/ 153 h 188"/>
                  <a:gd name="T52" fmla="*/ 56 w 230"/>
                  <a:gd name="T53" fmla="*/ 144 h 188"/>
                  <a:gd name="T54" fmla="*/ 61 w 230"/>
                  <a:gd name="T55" fmla="*/ 136 h 188"/>
                  <a:gd name="T56" fmla="*/ 61 w 230"/>
                  <a:gd name="T57" fmla="*/ 128 h 188"/>
                  <a:gd name="T58" fmla="*/ 56 w 230"/>
                  <a:gd name="T59" fmla="*/ 119 h 188"/>
                  <a:gd name="T60" fmla="*/ 49 w 230"/>
                  <a:gd name="T61" fmla="*/ 115 h 188"/>
                  <a:gd name="T62" fmla="*/ 38 w 230"/>
                  <a:gd name="T63" fmla="*/ 115 h 188"/>
                  <a:gd name="T64" fmla="*/ 31 w 230"/>
                  <a:gd name="T65" fmla="*/ 113 h 188"/>
                  <a:gd name="T66" fmla="*/ 22 w 230"/>
                  <a:gd name="T67" fmla="*/ 107 h 188"/>
                  <a:gd name="T68" fmla="*/ 14 w 230"/>
                  <a:gd name="T69" fmla="*/ 98 h 188"/>
                  <a:gd name="T70" fmla="*/ 8 w 230"/>
                  <a:gd name="T71" fmla="*/ 88 h 188"/>
                  <a:gd name="T72" fmla="*/ 0 w 230"/>
                  <a:gd name="T73" fmla="*/ 87 h 188"/>
                  <a:gd name="T74" fmla="*/ 43 w 230"/>
                  <a:gd name="T75" fmla="*/ 52 h 188"/>
                  <a:gd name="T76" fmla="*/ 92 w 230"/>
                  <a:gd name="T77" fmla="*/ 26 h 188"/>
                  <a:gd name="T78" fmla="*/ 164 w 230"/>
                  <a:gd name="T7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0" h="188">
                    <a:moveTo>
                      <a:pt x="164" y="0"/>
                    </a:moveTo>
                    <a:lnTo>
                      <a:pt x="204" y="18"/>
                    </a:lnTo>
                    <a:lnTo>
                      <a:pt x="226" y="53"/>
                    </a:lnTo>
                    <a:lnTo>
                      <a:pt x="230" y="101"/>
                    </a:lnTo>
                    <a:lnTo>
                      <a:pt x="204" y="102"/>
                    </a:lnTo>
                    <a:lnTo>
                      <a:pt x="178" y="101"/>
                    </a:lnTo>
                    <a:lnTo>
                      <a:pt x="178" y="133"/>
                    </a:lnTo>
                    <a:lnTo>
                      <a:pt x="191" y="153"/>
                    </a:lnTo>
                    <a:lnTo>
                      <a:pt x="174" y="178"/>
                    </a:lnTo>
                    <a:lnTo>
                      <a:pt x="166" y="187"/>
                    </a:lnTo>
                    <a:lnTo>
                      <a:pt x="158" y="188"/>
                    </a:lnTo>
                    <a:lnTo>
                      <a:pt x="148" y="188"/>
                    </a:lnTo>
                    <a:lnTo>
                      <a:pt x="140" y="184"/>
                    </a:lnTo>
                    <a:lnTo>
                      <a:pt x="131" y="179"/>
                    </a:lnTo>
                    <a:lnTo>
                      <a:pt x="123" y="173"/>
                    </a:lnTo>
                    <a:lnTo>
                      <a:pt x="112" y="171"/>
                    </a:lnTo>
                    <a:lnTo>
                      <a:pt x="105" y="171"/>
                    </a:lnTo>
                    <a:lnTo>
                      <a:pt x="101" y="178"/>
                    </a:lnTo>
                    <a:lnTo>
                      <a:pt x="92" y="183"/>
                    </a:lnTo>
                    <a:lnTo>
                      <a:pt x="83" y="183"/>
                    </a:lnTo>
                    <a:lnTo>
                      <a:pt x="74" y="187"/>
                    </a:lnTo>
                    <a:lnTo>
                      <a:pt x="66" y="187"/>
                    </a:lnTo>
                    <a:lnTo>
                      <a:pt x="61" y="179"/>
                    </a:lnTo>
                    <a:lnTo>
                      <a:pt x="57" y="171"/>
                    </a:lnTo>
                    <a:lnTo>
                      <a:pt x="56" y="162"/>
                    </a:lnTo>
                    <a:lnTo>
                      <a:pt x="56" y="153"/>
                    </a:lnTo>
                    <a:lnTo>
                      <a:pt x="56" y="144"/>
                    </a:lnTo>
                    <a:lnTo>
                      <a:pt x="61" y="136"/>
                    </a:lnTo>
                    <a:lnTo>
                      <a:pt x="61" y="128"/>
                    </a:lnTo>
                    <a:lnTo>
                      <a:pt x="56" y="119"/>
                    </a:lnTo>
                    <a:lnTo>
                      <a:pt x="49" y="115"/>
                    </a:lnTo>
                    <a:lnTo>
                      <a:pt x="38" y="115"/>
                    </a:lnTo>
                    <a:lnTo>
                      <a:pt x="31" y="113"/>
                    </a:lnTo>
                    <a:lnTo>
                      <a:pt x="22" y="107"/>
                    </a:lnTo>
                    <a:lnTo>
                      <a:pt x="14" y="98"/>
                    </a:lnTo>
                    <a:lnTo>
                      <a:pt x="8" y="88"/>
                    </a:lnTo>
                    <a:lnTo>
                      <a:pt x="0" y="87"/>
                    </a:lnTo>
                    <a:lnTo>
                      <a:pt x="43" y="52"/>
                    </a:lnTo>
                    <a:lnTo>
                      <a:pt x="92" y="26"/>
                    </a:lnTo>
                    <a:lnTo>
                      <a:pt x="164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24" name="Freeform 8">
                <a:extLst>
                  <a:ext uri="{FF2B5EF4-FFF2-40B4-BE49-F238E27FC236}">
                    <a16:creationId xmlns:a16="http://schemas.microsoft.com/office/drawing/2014/main" id="{36FBC38D-D439-30CE-E32C-7EAB762FA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1" y="1452"/>
                <a:ext cx="407" cy="527"/>
              </a:xfrm>
              <a:custGeom>
                <a:avLst/>
                <a:gdLst>
                  <a:gd name="T0" fmla="*/ 6 w 407"/>
                  <a:gd name="T1" fmla="*/ 297 h 527"/>
                  <a:gd name="T2" fmla="*/ 10 w 407"/>
                  <a:gd name="T3" fmla="*/ 271 h 527"/>
                  <a:gd name="T4" fmla="*/ 15 w 407"/>
                  <a:gd name="T5" fmla="*/ 241 h 527"/>
                  <a:gd name="T6" fmla="*/ 15 w 407"/>
                  <a:gd name="T7" fmla="*/ 214 h 527"/>
                  <a:gd name="T8" fmla="*/ 10 w 407"/>
                  <a:gd name="T9" fmla="*/ 188 h 527"/>
                  <a:gd name="T10" fmla="*/ 10 w 407"/>
                  <a:gd name="T11" fmla="*/ 163 h 527"/>
                  <a:gd name="T12" fmla="*/ 6 w 407"/>
                  <a:gd name="T13" fmla="*/ 137 h 527"/>
                  <a:gd name="T14" fmla="*/ 15 w 407"/>
                  <a:gd name="T15" fmla="*/ 103 h 527"/>
                  <a:gd name="T16" fmla="*/ 31 w 407"/>
                  <a:gd name="T17" fmla="*/ 84 h 527"/>
                  <a:gd name="T18" fmla="*/ 56 w 407"/>
                  <a:gd name="T19" fmla="*/ 71 h 527"/>
                  <a:gd name="T20" fmla="*/ 82 w 407"/>
                  <a:gd name="T21" fmla="*/ 68 h 527"/>
                  <a:gd name="T22" fmla="*/ 109 w 407"/>
                  <a:gd name="T23" fmla="*/ 68 h 527"/>
                  <a:gd name="T24" fmla="*/ 134 w 407"/>
                  <a:gd name="T25" fmla="*/ 50 h 527"/>
                  <a:gd name="T26" fmla="*/ 169 w 407"/>
                  <a:gd name="T27" fmla="*/ 46 h 527"/>
                  <a:gd name="T28" fmla="*/ 195 w 407"/>
                  <a:gd name="T29" fmla="*/ 38 h 527"/>
                  <a:gd name="T30" fmla="*/ 220 w 407"/>
                  <a:gd name="T31" fmla="*/ 20 h 527"/>
                  <a:gd name="T32" fmla="*/ 246 w 407"/>
                  <a:gd name="T33" fmla="*/ 7 h 527"/>
                  <a:gd name="T34" fmla="*/ 272 w 407"/>
                  <a:gd name="T35" fmla="*/ 0 h 527"/>
                  <a:gd name="T36" fmla="*/ 298 w 407"/>
                  <a:gd name="T37" fmla="*/ 0 h 527"/>
                  <a:gd name="T38" fmla="*/ 319 w 407"/>
                  <a:gd name="T39" fmla="*/ 8 h 527"/>
                  <a:gd name="T40" fmla="*/ 341 w 407"/>
                  <a:gd name="T41" fmla="*/ 24 h 527"/>
                  <a:gd name="T42" fmla="*/ 366 w 407"/>
                  <a:gd name="T43" fmla="*/ 38 h 527"/>
                  <a:gd name="T44" fmla="*/ 388 w 407"/>
                  <a:gd name="T45" fmla="*/ 64 h 527"/>
                  <a:gd name="T46" fmla="*/ 393 w 407"/>
                  <a:gd name="T47" fmla="*/ 90 h 527"/>
                  <a:gd name="T48" fmla="*/ 402 w 407"/>
                  <a:gd name="T49" fmla="*/ 114 h 527"/>
                  <a:gd name="T50" fmla="*/ 403 w 407"/>
                  <a:gd name="T51" fmla="*/ 142 h 527"/>
                  <a:gd name="T52" fmla="*/ 396 w 407"/>
                  <a:gd name="T53" fmla="*/ 167 h 527"/>
                  <a:gd name="T54" fmla="*/ 370 w 407"/>
                  <a:gd name="T55" fmla="*/ 179 h 527"/>
                  <a:gd name="T56" fmla="*/ 351 w 407"/>
                  <a:gd name="T57" fmla="*/ 192 h 527"/>
                  <a:gd name="T58" fmla="*/ 315 w 407"/>
                  <a:gd name="T59" fmla="*/ 202 h 527"/>
                  <a:gd name="T60" fmla="*/ 290 w 407"/>
                  <a:gd name="T61" fmla="*/ 210 h 527"/>
                  <a:gd name="T62" fmla="*/ 268 w 407"/>
                  <a:gd name="T63" fmla="*/ 228 h 527"/>
                  <a:gd name="T64" fmla="*/ 254 w 407"/>
                  <a:gd name="T65" fmla="*/ 244 h 527"/>
                  <a:gd name="T66" fmla="*/ 242 w 407"/>
                  <a:gd name="T67" fmla="*/ 270 h 527"/>
                  <a:gd name="T68" fmla="*/ 242 w 407"/>
                  <a:gd name="T69" fmla="*/ 317 h 527"/>
                  <a:gd name="T70" fmla="*/ 250 w 407"/>
                  <a:gd name="T71" fmla="*/ 351 h 527"/>
                  <a:gd name="T72" fmla="*/ 256 w 407"/>
                  <a:gd name="T73" fmla="*/ 385 h 527"/>
                  <a:gd name="T74" fmla="*/ 276 w 407"/>
                  <a:gd name="T75" fmla="*/ 403 h 527"/>
                  <a:gd name="T76" fmla="*/ 302 w 407"/>
                  <a:gd name="T77" fmla="*/ 408 h 527"/>
                  <a:gd name="T78" fmla="*/ 315 w 407"/>
                  <a:gd name="T79" fmla="*/ 434 h 527"/>
                  <a:gd name="T80" fmla="*/ 332 w 407"/>
                  <a:gd name="T81" fmla="*/ 454 h 527"/>
                  <a:gd name="T82" fmla="*/ 338 w 407"/>
                  <a:gd name="T83" fmla="*/ 486 h 527"/>
                  <a:gd name="T84" fmla="*/ 354 w 407"/>
                  <a:gd name="T85" fmla="*/ 519 h 527"/>
                  <a:gd name="T86" fmla="*/ 338 w 407"/>
                  <a:gd name="T87" fmla="*/ 524 h 527"/>
                  <a:gd name="T88" fmla="*/ 312 w 407"/>
                  <a:gd name="T89" fmla="*/ 519 h 527"/>
                  <a:gd name="T90" fmla="*/ 286 w 407"/>
                  <a:gd name="T91" fmla="*/ 508 h 527"/>
                  <a:gd name="T92" fmla="*/ 260 w 407"/>
                  <a:gd name="T93" fmla="*/ 508 h 527"/>
                  <a:gd name="T94" fmla="*/ 234 w 407"/>
                  <a:gd name="T95" fmla="*/ 509 h 527"/>
                  <a:gd name="T96" fmla="*/ 208 w 407"/>
                  <a:gd name="T97" fmla="*/ 509 h 527"/>
                  <a:gd name="T98" fmla="*/ 187 w 407"/>
                  <a:gd name="T99" fmla="*/ 523 h 527"/>
                  <a:gd name="T100" fmla="*/ 66 w 407"/>
                  <a:gd name="T101" fmla="*/ 45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527">
                    <a:moveTo>
                      <a:pt x="0" y="317"/>
                    </a:moveTo>
                    <a:lnTo>
                      <a:pt x="6" y="309"/>
                    </a:lnTo>
                    <a:lnTo>
                      <a:pt x="6" y="297"/>
                    </a:lnTo>
                    <a:lnTo>
                      <a:pt x="6" y="287"/>
                    </a:lnTo>
                    <a:lnTo>
                      <a:pt x="9" y="280"/>
                    </a:lnTo>
                    <a:lnTo>
                      <a:pt x="10" y="271"/>
                    </a:lnTo>
                    <a:lnTo>
                      <a:pt x="15" y="262"/>
                    </a:lnTo>
                    <a:lnTo>
                      <a:pt x="15" y="248"/>
                    </a:lnTo>
                    <a:lnTo>
                      <a:pt x="15" y="241"/>
                    </a:lnTo>
                    <a:lnTo>
                      <a:pt x="15" y="232"/>
                    </a:lnTo>
                    <a:lnTo>
                      <a:pt x="15" y="224"/>
                    </a:lnTo>
                    <a:lnTo>
                      <a:pt x="15" y="214"/>
                    </a:lnTo>
                    <a:lnTo>
                      <a:pt x="14" y="206"/>
                    </a:lnTo>
                    <a:lnTo>
                      <a:pt x="9" y="198"/>
                    </a:lnTo>
                    <a:lnTo>
                      <a:pt x="10" y="188"/>
                    </a:lnTo>
                    <a:lnTo>
                      <a:pt x="10" y="180"/>
                    </a:lnTo>
                    <a:lnTo>
                      <a:pt x="10" y="170"/>
                    </a:lnTo>
                    <a:lnTo>
                      <a:pt x="10" y="163"/>
                    </a:lnTo>
                    <a:lnTo>
                      <a:pt x="6" y="153"/>
                    </a:lnTo>
                    <a:lnTo>
                      <a:pt x="5" y="146"/>
                    </a:lnTo>
                    <a:lnTo>
                      <a:pt x="6" y="137"/>
                    </a:lnTo>
                    <a:lnTo>
                      <a:pt x="10" y="129"/>
                    </a:lnTo>
                    <a:lnTo>
                      <a:pt x="15" y="111"/>
                    </a:lnTo>
                    <a:lnTo>
                      <a:pt x="15" y="103"/>
                    </a:lnTo>
                    <a:lnTo>
                      <a:pt x="18" y="94"/>
                    </a:lnTo>
                    <a:lnTo>
                      <a:pt x="22" y="85"/>
                    </a:lnTo>
                    <a:lnTo>
                      <a:pt x="31" y="84"/>
                    </a:lnTo>
                    <a:lnTo>
                      <a:pt x="40" y="84"/>
                    </a:lnTo>
                    <a:lnTo>
                      <a:pt x="49" y="77"/>
                    </a:lnTo>
                    <a:lnTo>
                      <a:pt x="56" y="71"/>
                    </a:lnTo>
                    <a:lnTo>
                      <a:pt x="65" y="68"/>
                    </a:lnTo>
                    <a:lnTo>
                      <a:pt x="73" y="68"/>
                    </a:lnTo>
                    <a:lnTo>
                      <a:pt x="82" y="68"/>
                    </a:lnTo>
                    <a:lnTo>
                      <a:pt x="92" y="68"/>
                    </a:lnTo>
                    <a:lnTo>
                      <a:pt x="101" y="68"/>
                    </a:lnTo>
                    <a:lnTo>
                      <a:pt x="109" y="68"/>
                    </a:lnTo>
                    <a:lnTo>
                      <a:pt x="117" y="64"/>
                    </a:lnTo>
                    <a:lnTo>
                      <a:pt x="127" y="55"/>
                    </a:lnTo>
                    <a:lnTo>
                      <a:pt x="134" y="50"/>
                    </a:lnTo>
                    <a:lnTo>
                      <a:pt x="144" y="46"/>
                    </a:lnTo>
                    <a:lnTo>
                      <a:pt x="151" y="46"/>
                    </a:lnTo>
                    <a:lnTo>
                      <a:pt x="169" y="46"/>
                    </a:lnTo>
                    <a:lnTo>
                      <a:pt x="177" y="46"/>
                    </a:lnTo>
                    <a:lnTo>
                      <a:pt x="185" y="43"/>
                    </a:lnTo>
                    <a:lnTo>
                      <a:pt x="195" y="38"/>
                    </a:lnTo>
                    <a:lnTo>
                      <a:pt x="203" y="34"/>
                    </a:lnTo>
                    <a:lnTo>
                      <a:pt x="211" y="26"/>
                    </a:lnTo>
                    <a:lnTo>
                      <a:pt x="220" y="20"/>
                    </a:lnTo>
                    <a:lnTo>
                      <a:pt x="228" y="16"/>
                    </a:lnTo>
                    <a:lnTo>
                      <a:pt x="237" y="8"/>
                    </a:lnTo>
                    <a:lnTo>
                      <a:pt x="246" y="7"/>
                    </a:lnTo>
                    <a:lnTo>
                      <a:pt x="254" y="0"/>
                    </a:lnTo>
                    <a:lnTo>
                      <a:pt x="263" y="0"/>
                    </a:lnTo>
                    <a:lnTo>
                      <a:pt x="272" y="0"/>
                    </a:lnTo>
                    <a:lnTo>
                      <a:pt x="280" y="0"/>
                    </a:lnTo>
                    <a:lnTo>
                      <a:pt x="289" y="0"/>
                    </a:lnTo>
                    <a:lnTo>
                      <a:pt x="298" y="0"/>
                    </a:lnTo>
                    <a:lnTo>
                      <a:pt x="303" y="7"/>
                    </a:lnTo>
                    <a:lnTo>
                      <a:pt x="310" y="8"/>
                    </a:lnTo>
                    <a:lnTo>
                      <a:pt x="319" y="8"/>
                    </a:lnTo>
                    <a:lnTo>
                      <a:pt x="328" y="12"/>
                    </a:lnTo>
                    <a:lnTo>
                      <a:pt x="337" y="18"/>
                    </a:lnTo>
                    <a:lnTo>
                      <a:pt x="341" y="24"/>
                    </a:lnTo>
                    <a:lnTo>
                      <a:pt x="349" y="30"/>
                    </a:lnTo>
                    <a:lnTo>
                      <a:pt x="358" y="33"/>
                    </a:lnTo>
                    <a:lnTo>
                      <a:pt x="366" y="38"/>
                    </a:lnTo>
                    <a:lnTo>
                      <a:pt x="375" y="43"/>
                    </a:lnTo>
                    <a:lnTo>
                      <a:pt x="383" y="48"/>
                    </a:lnTo>
                    <a:lnTo>
                      <a:pt x="388" y="64"/>
                    </a:lnTo>
                    <a:lnTo>
                      <a:pt x="392" y="71"/>
                    </a:lnTo>
                    <a:lnTo>
                      <a:pt x="393" y="81"/>
                    </a:lnTo>
                    <a:lnTo>
                      <a:pt x="393" y="90"/>
                    </a:lnTo>
                    <a:lnTo>
                      <a:pt x="393" y="97"/>
                    </a:lnTo>
                    <a:lnTo>
                      <a:pt x="398" y="105"/>
                    </a:lnTo>
                    <a:lnTo>
                      <a:pt x="402" y="114"/>
                    </a:lnTo>
                    <a:lnTo>
                      <a:pt x="406" y="123"/>
                    </a:lnTo>
                    <a:lnTo>
                      <a:pt x="407" y="131"/>
                    </a:lnTo>
                    <a:lnTo>
                      <a:pt x="403" y="142"/>
                    </a:lnTo>
                    <a:lnTo>
                      <a:pt x="398" y="150"/>
                    </a:lnTo>
                    <a:lnTo>
                      <a:pt x="396" y="157"/>
                    </a:lnTo>
                    <a:lnTo>
                      <a:pt x="396" y="167"/>
                    </a:lnTo>
                    <a:lnTo>
                      <a:pt x="396" y="175"/>
                    </a:lnTo>
                    <a:lnTo>
                      <a:pt x="380" y="176"/>
                    </a:lnTo>
                    <a:lnTo>
                      <a:pt x="370" y="179"/>
                    </a:lnTo>
                    <a:lnTo>
                      <a:pt x="364" y="180"/>
                    </a:lnTo>
                    <a:lnTo>
                      <a:pt x="355" y="185"/>
                    </a:lnTo>
                    <a:lnTo>
                      <a:pt x="351" y="192"/>
                    </a:lnTo>
                    <a:lnTo>
                      <a:pt x="332" y="196"/>
                    </a:lnTo>
                    <a:lnTo>
                      <a:pt x="325" y="202"/>
                    </a:lnTo>
                    <a:lnTo>
                      <a:pt x="315" y="202"/>
                    </a:lnTo>
                    <a:lnTo>
                      <a:pt x="308" y="205"/>
                    </a:lnTo>
                    <a:lnTo>
                      <a:pt x="298" y="210"/>
                    </a:lnTo>
                    <a:lnTo>
                      <a:pt x="290" y="210"/>
                    </a:lnTo>
                    <a:lnTo>
                      <a:pt x="286" y="218"/>
                    </a:lnTo>
                    <a:lnTo>
                      <a:pt x="278" y="222"/>
                    </a:lnTo>
                    <a:lnTo>
                      <a:pt x="268" y="228"/>
                    </a:lnTo>
                    <a:lnTo>
                      <a:pt x="263" y="235"/>
                    </a:lnTo>
                    <a:lnTo>
                      <a:pt x="256" y="236"/>
                    </a:lnTo>
                    <a:lnTo>
                      <a:pt x="254" y="244"/>
                    </a:lnTo>
                    <a:lnTo>
                      <a:pt x="252" y="254"/>
                    </a:lnTo>
                    <a:lnTo>
                      <a:pt x="246" y="261"/>
                    </a:lnTo>
                    <a:lnTo>
                      <a:pt x="242" y="270"/>
                    </a:lnTo>
                    <a:lnTo>
                      <a:pt x="242" y="283"/>
                    </a:lnTo>
                    <a:lnTo>
                      <a:pt x="242" y="309"/>
                    </a:lnTo>
                    <a:lnTo>
                      <a:pt x="242" y="317"/>
                    </a:lnTo>
                    <a:lnTo>
                      <a:pt x="242" y="325"/>
                    </a:lnTo>
                    <a:lnTo>
                      <a:pt x="247" y="333"/>
                    </a:lnTo>
                    <a:lnTo>
                      <a:pt x="250" y="351"/>
                    </a:lnTo>
                    <a:lnTo>
                      <a:pt x="250" y="364"/>
                    </a:lnTo>
                    <a:lnTo>
                      <a:pt x="254" y="373"/>
                    </a:lnTo>
                    <a:lnTo>
                      <a:pt x="256" y="385"/>
                    </a:lnTo>
                    <a:lnTo>
                      <a:pt x="263" y="394"/>
                    </a:lnTo>
                    <a:lnTo>
                      <a:pt x="272" y="394"/>
                    </a:lnTo>
                    <a:lnTo>
                      <a:pt x="276" y="403"/>
                    </a:lnTo>
                    <a:lnTo>
                      <a:pt x="284" y="404"/>
                    </a:lnTo>
                    <a:lnTo>
                      <a:pt x="293" y="404"/>
                    </a:lnTo>
                    <a:lnTo>
                      <a:pt x="302" y="408"/>
                    </a:lnTo>
                    <a:lnTo>
                      <a:pt x="303" y="415"/>
                    </a:lnTo>
                    <a:lnTo>
                      <a:pt x="306" y="424"/>
                    </a:lnTo>
                    <a:lnTo>
                      <a:pt x="315" y="434"/>
                    </a:lnTo>
                    <a:lnTo>
                      <a:pt x="325" y="439"/>
                    </a:lnTo>
                    <a:lnTo>
                      <a:pt x="329" y="446"/>
                    </a:lnTo>
                    <a:lnTo>
                      <a:pt x="332" y="454"/>
                    </a:lnTo>
                    <a:lnTo>
                      <a:pt x="334" y="467"/>
                    </a:lnTo>
                    <a:lnTo>
                      <a:pt x="337" y="476"/>
                    </a:lnTo>
                    <a:lnTo>
                      <a:pt x="338" y="486"/>
                    </a:lnTo>
                    <a:lnTo>
                      <a:pt x="341" y="493"/>
                    </a:lnTo>
                    <a:lnTo>
                      <a:pt x="345" y="502"/>
                    </a:lnTo>
                    <a:lnTo>
                      <a:pt x="354" y="519"/>
                    </a:lnTo>
                    <a:lnTo>
                      <a:pt x="354" y="527"/>
                    </a:lnTo>
                    <a:lnTo>
                      <a:pt x="347" y="524"/>
                    </a:lnTo>
                    <a:lnTo>
                      <a:pt x="338" y="524"/>
                    </a:lnTo>
                    <a:lnTo>
                      <a:pt x="329" y="524"/>
                    </a:lnTo>
                    <a:lnTo>
                      <a:pt x="321" y="523"/>
                    </a:lnTo>
                    <a:lnTo>
                      <a:pt x="312" y="519"/>
                    </a:lnTo>
                    <a:lnTo>
                      <a:pt x="303" y="519"/>
                    </a:lnTo>
                    <a:lnTo>
                      <a:pt x="294" y="514"/>
                    </a:lnTo>
                    <a:lnTo>
                      <a:pt x="286" y="508"/>
                    </a:lnTo>
                    <a:lnTo>
                      <a:pt x="278" y="508"/>
                    </a:lnTo>
                    <a:lnTo>
                      <a:pt x="268" y="508"/>
                    </a:lnTo>
                    <a:lnTo>
                      <a:pt x="260" y="508"/>
                    </a:lnTo>
                    <a:lnTo>
                      <a:pt x="252" y="509"/>
                    </a:lnTo>
                    <a:lnTo>
                      <a:pt x="242" y="509"/>
                    </a:lnTo>
                    <a:lnTo>
                      <a:pt x="234" y="509"/>
                    </a:lnTo>
                    <a:lnTo>
                      <a:pt x="226" y="509"/>
                    </a:lnTo>
                    <a:lnTo>
                      <a:pt x="216" y="509"/>
                    </a:lnTo>
                    <a:lnTo>
                      <a:pt x="208" y="509"/>
                    </a:lnTo>
                    <a:lnTo>
                      <a:pt x="204" y="519"/>
                    </a:lnTo>
                    <a:lnTo>
                      <a:pt x="196" y="519"/>
                    </a:lnTo>
                    <a:lnTo>
                      <a:pt x="187" y="523"/>
                    </a:lnTo>
                    <a:lnTo>
                      <a:pt x="179" y="519"/>
                    </a:lnTo>
                    <a:lnTo>
                      <a:pt x="144" y="519"/>
                    </a:lnTo>
                    <a:lnTo>
                      <a:pt x="66" y="454"/>
                    </a:lnTo>
                    <a:lnTo>
                      <a:pt x="24" y="383"/>
                    </a:lnTo>
                    <a:lnTo>
                      <a:pt x="0" y="317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25" name="Freeform 9">
                <a:extLst>
                  <a:ext uri="{FF2B5EF4-FFF2-40B4-BE49-F238E27FC236}">
                    <a16:creationId xmlns:a16="http://schemas.microsoft.com/office/drawing/2014/main" id="{31A99A72-4582-7174-77EE-46E8411A5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9" y="1206"/>
                <a:ext cx="473" cy="856"/>
              </a:xfrm>
              <a:custGeom>
                <a:avLst/>
                <a:gdLst>
                  <a:gd name="T0" fmla="*/ 66 w 473"/>
                  <a:gd name="T1" fmla="*/ 32 h 856"/>
                  <a:gd name="T2" fmla="*/ 81 w 473"/>
                  <a:gd name="T3" fmla="*/ 64 h 856"/>
                  <a:gd name="T4" fmla="*/ 99 w 473"/>
                  <a:gd name="T5" fmla="*/ 99 h 856"/>
                  <a:gd name="T6" fmla="*/ 109 w 473"/>
                  <a:gd name="T7" fmla="*/ 133 h 856"/>
                  <a:gd name="T8" fmla="*/ 125 w 473"/>
                  <a:gd name="T9" fmla="*/ 166 h 856"/>
                  <a:gd name="T10" fmla="*/ 155 w 473"/>
                  <a:gd name="T11" fmla="*/ 183 h 856"/>
                  <a:gd name="T12" fmla="*/ 185 w 473"/>
                  <a:gd name="T13" fmla="*/ 205 h 856"/>
                  <a:gd name="T14" fmla="*/ 199 w 473"/>
                  <a:gd name="T15" fmla="*/ 252 h 856"/>
                  <a:gd name="T16" fmla="*/ 234 w 473"/>
                  <a:gd name="T17" fmla="*/ 268 h 856"/>
                  <a:gd name="T18" fmla="*/ 262 w 473"/>
                  <a:gd name="T19" fmla="*/ 288 h 856"/>
                  <a:gd name="T20" fmla="*/ 272 w 473"/>
                  <a:gd name="T21" fmla="*/ 324 h 856"/>
                  <a:gd name="T22" fmla="*/ 246 w 473"/>
                  <a:gd name="T23" fmla="*/ 349 h 856"/>
                  <a:gd name="T24" fmla="*/ 240 w 473"/>
                  <a:gd name="T25" fmla="*/ 384 h 856"/>
                  <a:gd name="T26" fmla="*/ 262 w 473"/>
                  <a:gd name="T27" fmla="*/ 410 h 856"/>
                  <a:gd name="T28" fmla="*/ 292 w 473"/>
                  <a:gd name="T29" fmla="*/ 402 h 856"/>
                  <a:gd name="T30" fmla="*/ 306 w 473"/>
                  <a:gd name="T31" fmla="*/ 368 h 856"/>
                  <a:gd name="T32" fmla="*/ 331 w 473"/>
                  <a:gd name="T33" fmla="*/ 355 h 856"/>
                  <a:gd name="T34" fmla="*/ 362 w 473"/>
                  <a:gd name="T35" fmla="*/ 376 h 856"/>
                  <a:gd name="T36" fmla="*/ 392 w 473"/>
                  <a:gd name="T37" fmla="*/ 394 h 856"/>
                  <a:gd name="T38" fmla="*/ 405 w 473"/>
                  <a:gd name="T39" fmla="*/ 432 h 856"/>
                  <a:gd name="T40" fmla="*/ 403 w 473"/>
                  <a:gd name="T41" fmla="*/ 478 h 856"/>
                  <a:gd name="T42" fmla="*/ 400 w 473"/>
                  <a:gd name="T43" fmla="*/ 512 h 856"/>
                  <a:gd name="T44" fmla="*/ 367 w 473"/>
                  <a:gd name="T45" fmla="*/ 527 h 856"/>
                  <a:gd name="T46" fmla="*/ 346 w 473"/>
                  <a:gd name="T47" fmla="*/ 550 h 856"/>
                  <a:gd name="T48" fmla="*/ 316 w 473"/>
                  <a:gd name="T49" fmla="*/ 573 h 856"/>
                  <a:gd name="T50" fmla="*/ 280 w 473"/>
                  <a:gd name="T51" fmla="*/ 580 h 856"/>
                  <a:gd name="T52" fmla="*/ 246 w 473"/>
                  <a:gd name="T53" fmla="*/ 576 h 856"/>
                  <a:gd name="T54" fmla="*/ 213 w 473"/>
                  <a:gd name="T55" fmla="*/ 568 h 856"/>
                  <a:gd name="T56" fmla="*/ 177 w 473"/>
                  <a:gd name="T57" fmla="*/ 576 h 856"/>
                  <a:gd name="T58" fmla="*/ 161 w 473"/>
                  <a:gd name="T59" fmla="*/ 612 h 856"/>
                  <a:gd name="T60" fmla="*/ 167 w 473"/>
                  <a:gd name="T61" fmla="*/ 649 h 856"/>
                  <a:gd name="T62" fmla="*/ 181 w 473"/>
                  <a:gd name="T63" fmla="*/ 689 h 856"/>
                  <a:gd name="T64" fmla="*/ 187 w 473"/>
                  <a:gd name="T65" fmla="*/ 721 h 856"/>
                  <a:gd name="T66" fmla="*/ 177 w 473"/>
                  <a:gd name="T67" fmla="*/ 749 h 856"/>
                  <a:gd name="T68" fmla="*/ 151 w 473"/>
                  <a:gd name="T69" fmla="*/ 776 h 856"/>
                  <a:gd name="T70" fmla="*/ 117 w 473"/>
                  <a:gd name="T71" fmla="*/ 786 h 856"/>
                  <a:gd name="T72" fmla="*/ 91 w 473"/>
                  <a:gd name="T73" fmla="*/ 800 h 856"/>
                  <a:gd name="T74" fmla="*/ 58 w 473"/>
                  <a:gd name="T75" fmla="*/ 809 h 856"/>
                  <a:gd name="T76" fmla="*/ 23 w 473"/>
                  <a:gd name="T77" fmla="*/ 809 h 856"/>
                  <a:gd name="T78" fmla="*/ 2 w 473"/>
                  <a:gd name="T79" fmla="*/ 824 h 856"/>
                  <a:gd name="T80" fmla="*/ 34 w 473"/>
                  <a:gd name="T81" fmla="*/ 834 h 856"/>
                  <a:gd name="T82" fmla="*/ 69 w 473"/>
                  <a:gd name="T83" fmla="*/ 856 h 856"/>
                  <a:gd name="T84" fmla="*/ 115 w 473"/>
                  <a:gd name="T85" fmla="*/ 843 h 856"/>
                  <a:gd name="T86" fmla="*/ 161 w 473"/>
                  <a:gd name="T87" fmla="*/ 842 h 856"/>
                  <a:gd name="T88" fmla="*/ 310 w 473"/>
                  <a:gd name="T89" fmla="*/ 759 h 856"/>
                  <a:gd name="T90" fmla="*/ 465 w 473"/>
                  <a:gd name="T91" fmla="*/ 521 h 856"/>
                  <a:gd name="T92" fmla="*/ 431 w 473"/>
                  <a:gd name="T93" fmla="*/ 244 h 856"/>
                  <a:gd name="T94" fmla="*/ 294 w 473"/>
                  <a:gd name="T95" fmla="*/ 82 h 856"/>
                  <a:gd name="T96" fmla="*/ 58 w 473"/>
                  <a:gd name="T97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3" h="856">
                    <a:moveTo>
                      <a:pt x="58" y="0"/>
                    </a:moveTo>
                    <a:lnTo>
                      <a:pt x="64" y="2"/>
                    </a:lnTo>
                    <a:lnTo>
                      <a:pt x="64" y="14"/>
                    </a:lnTo>
                    <a:lnTo>
                      <a:pt x="66" y="32"/>
                    </a:lnTo>
                    <a:lnTo>
                      <a:pt x="69" y="44"/>
                    </a:lnTo>
                    <a:lnTo>
                      <a:pt x="69" y="52"/>
                    </a:lnTo>
                    <a:lnTo>
                      <a:pt x="74" y="60"/>
                    </a:lnTo>
                    <a:lnTo>
                      <a:pt x="81" y="64"/>
                    </a:lnTo>
                    <a:lnTo>
                      <a:pt x="83" y="72"/>
                    </a:lnTo>
                    <a:lnTo>
                      <a:pt x="89" y="80"/>
                    </a:lnTo>
                    <a:lnTo>
                      <a:pt x="91" y="89"/>
                    </a:lnTo>
                    <a:lnTo>
                      <a:pt x="99" y="99"/>
                    </a:lnTo>
                    <a:lnTo>
                      <a:pt x="99" y="107"/>
                    </a:lnTo>
                    <a:lnTo>
                      <a:pt x="103" y="116"/>
                    </a:lnTo>
                    <a:lnTo>
                      <a:pt x="107" y="125"/>
                    </a:lnTo>
                    <a:lnTo>
                      <a:pt x="109" y="133"/>
                    </a:lnTo>
                    <a:lnTo>
                      <a:pt x="113" y="147"/>
                    </a:lnTo>
                    <a:lnTo>
                      <a:pt x="113" y="155"/>
                    </a:lnTo>
                    <a:lnTo>
                      <a:pt x="117" y="161"/>
                    </a:lnTo>
                    <a:lnTo>
                      <a:pt x="125" y="166"/>
                    </a:lnTo>
                    <a:lnTo>
                      <a:pt x="133" y="167"/>
                    </a:lnTo>
                    <a:lnTo>
                      <a:pt x="141" y="171"/>
                    </a:lnTo>
                    <a:lnTo>
                      <a:pt x="147" y="179"/>
                    </a:lnTo>
                    <a:lnTo>
                      <a:pt x="155" y="183"/>
                    </a:lnTo>
                    <a:lnTo>
                      <a:pt x="163" y="187"/>
                    </a:lnTo>
                    <a:lnTo>
                      <a:pt x="172" y="192"/>
                    </a:lnTo>
                    <a:lnTo>
                      <a:pt x="177" y="200"/>
                    </a:lnTo>
                    <a:lnTo>
                      <a:pt x="185" y="205"/>
                    </a:lnTo>
                    <a:lnTo>
                      <a:pt x="185" y="213"/>
                    </a:lnTo>
                    <a:lnTo>
                      <a:pt x="189" y="222"/>
                    </a:lnTo>
                    <a:lnTo>
                      <a:pt x="193" y="243"/>
                    </a:lnTo>
                    <a:lnTo>
                      <a:pt x="199" y="252"/>
                    </a:lnTo>
                    <a:lnTo>
                      <a:pt x="207" y="258"/>
                    </a:lnTo>
                    <a:lnTo>
                      <a:pt x="215" y="260"/>
                    </a:lnTo>
                    <a:lnTo>
                      <a:pt x="224" y="262"/>
                    </a:lnTo>
                    <a:lnTo>
                      <a:pt x="234" y="268"/>
                    </a:lnTo>
                    <a:lnTo>
                      <a:pt x="237" y="278"/>
                    </a:lnTo>
                    <a:lnTo>
                      <a:pt x="244" y="282"/>
                    </a:lnTo>
                    <a:lnTo>
                      <a:pt x="254" y="286"/>
                    </a:lnTo>
                    <a:lnTo>
                      <a:pt x="262" y="288"/>
                    </a:lnTo>
                    <a:lnTo>
                      <a:pt x="266" y="300"/>
                    </a:lnTo>
                    <a:lnTo>
                      <a:pt x="275" y="307"/>
                    </a:lnTo>
                    <a:lnTo>
                      <a:pt x="275" y="315"/>
                    </a:lnTo>
                    <a:lnTo>
                      <a:pt x="272" y="324"/>
                    </a:lnTo>
                    <a:lnTo>
                      <a:pt x="264" y="329"/>
                    </a:lnTo>
                    <a:lnTo>
                      <a:pt x="258" y="337"/>
                    </a:lnTo>
                    <a:lnTo>
                      <a:pt x="250" y="342"/>
                    </a:lnTo>
                    <a:lnTo>
                      <a:pt x="246" y="349"/>
                    </a:lnTo>
                    <a:lnTo>
                      <a:pt x="246" y="358"/>
                    </a:lnTo>
                    <a:lnTo>
                      <a:pt x="244" y="368"/>
                    </a:lnTo>
                    <a:lnTo>
                      <a:pt x="240" y="376"/>
                    </a:lnTo>
                    <a:lnTo>
                      <a:pt x="240" y="384"/>
                    </a:lnTo>
                    <a:lnTo>
                      <a:pt x="242" y="392"/>
                    </a:lnTo>
                    <a:lnTo>
                      <a:pt x="246" y="401"/>
                    </a:lnTo>
                    <a:lnTo>
                      <a:pt x="254" y="406"/>
                    </a:lnTo>
                    <a:lnTo>
                      <a:pt x="262" y="410"/>
                    </a:lnTo>
                    <a:lnTo>
                      <a:pt x="270" y="415"/>
                    </a:lnTo>
                    <a:lnTo>
                      <a:pt x="280" y="415"/>
                    </a:lnTo>
                    <a:lnTo>
                      <a:pt x="288" y="410"/>
                    </a:lnTo>
                    <a:lnTo>
                      <a:pt x="292" y="402"/>
                    </a:lnTo>
                    <a:lnTo>
                      <a:pt x="292" y="394"/>
                    </a:lnTo>
                    <a:lnTo>
                      <a:pt x="296" y="385"/>
                    </a:lnTo>
                    <a:lnTo>
                      <a:pt x="300" y="375"/>
                    </a:lnTo>
                    <a:lnTo>
                      <a:pt x="306" y="368"/>
                    </a:lnTo>
                    <a:lnTo>
                      <a:pt x="306" y="359"/>
                    </a:lnTo>
                    <a:lnTo>
                      <a:pt x="314" y="355"/>
                    </a:lnTo>
                    <a:lnTo>
                      <a:pt x="322" y="354"/>
                    </a:lnTo>
                    <a:lnTo>
                      <a:pt x="331" y="355"/>
                    </a:lnTo>
                    <a:lnTo>
                      <a:pt x="340" y="359"/>
                    </a:lnTo>
                    <a:lnTo>
                      <a:pt x="348" y="364"/>
                    </a:lnTo>
                    <a:lnTo>
                      <a:pt x="357" y="366"/>
                    </a:lnTo>
                    <a:lnTo>
                      <a:pt x="362" y="376"/>
                    </a:lnTo>
                    <a:lnTo>
                      <a:pt x="370" y="380"/>
                    </a:lnTo>
                    <a:lnTo>
                      <a:pt x="376" y="388"/>
                    </a:lnTo>
                    <a:lnTo>
                      <a:pt x="383" y="392"/>
                    </a:lnTo>
                    <a:lnTo>
                      <a:pt x="392" y="394"/>
                    </a:lnTo>
                    <a:lnTo>
                      <a:pt x="398" y="402"/>
                    </a:lnTo>
                    <a:lnTo>
                      <a:pt x="400" y="415"/>
                    </a:lnTo>
                    <a:lnTo>
                      <a:pt x="403" y="424"/>
                    </a:lnTo>
                    <a:lnTo>
                      <a:pt x="405" y="432"/>
                    </a:lnTo>
                    <a:lnTo>
                      <a:pt x="403" y="448"/>
                    </a:lnTo>
                    <a:lnTo>
                      <a:pt x="403" y="456"/>
                    </a:lnTo>
                    <a:lnTo>
                      <a:pt x="403" y="471"/>
                    </a:lnTo>
                    <a:lnTo>
                      <a:pt x="403" y="478"/>
                    </a:lnTo>
                    <a:lnTo>
                      <a:pt x="403" y="486"/>
                    </a:lnTo>
                    <a:lnTo>
                      <a:pt x="403" y="497"/>
                    </a:lnTo>
                    <a:lnTo>
                      <a:pt x="403" y="504"/>
                    </a:lnTo>
                    <a:lnTo>
                      <a:pt x="400" y="512"/>
                    </a:lnTo>
                    <a:lnTo>
                      <a:pt x="393" y="517"/>
                    </a:lnTo>
                    <a:lnTo>
                      <a:pt x="384" y="522"/>
                    </a:lnTo>
                    <a:lnTo>
                      <a:pt x="376" y="525"/>
                    </a:lnTo>
                    <a:lnTo>
                      <a:pt x="367" y="527"/>
                    </a:lnTo>
                    <a:lnTo>
                      <a:pt x="362" y="533"/>
                    </a:lnTo>
                    <a:lnTo>
                      <a:pt x="358" y="542"/>
                    </a:lnTo>
                    <a:lnTo>
                      <a:pt x="352" y="550"/>
                    </a:lnTo>
                    <a:lnTo>
                      <a:pt x="346" y="550"/>
                    </a:lnTo>
                    <a:lnTo>
                      <a:pt x="336" y="554"/>
                    </a:lnTo>
                    <a:lnTo>
                      <a:pt x="331" y="564"/>
                    </a:lnTo>
                    <a:lnTo>
                      <a:pt x="324" y="572"/>
                    </a:lnTo>
                    <a:lnTo>
                      <a:pt x="316" y="573"/>
                    </a:lnTo>
                    <a:lnTo>
                      <a:pt x="306" y="578"/>
                    </a:lnTo>
                    <a:lnTo>
                      <a:pt x="298" y="582"/>
                    </a:lnTo>
                    <a:lnTo>
                      <a:pt x="290" y="584"/>
                    </a:lnTo>
                    <a:lnTo>
                      <a:pt x="280" y="580"/>
                    </a:lnTo>
                    <a:lnTo>
                      <a:pt x="272" y="578"/>
                    </a:lnTo>
                    <a:lnTo>
                      <a:pt x="264" y="578"/>
                    </a:lnTo>
                    <a:lnTo>
                      <a:pt x="254" y="578"/>
                    </a:lnTo>
                    <a:lnTo>
                      <a:pt x="246" y="576"/>
                    </a:lnTo>
                    <a:lnTo>
                      <a:pt x="239" y="572"/>
                    </a:lnTo>
                    <a:lnTo>
                      <a:pt x="229" y="568"/>
                    </a:lnTo>
                    <a:lnTo>
                      <a:pt x="221" y="568"/>
                    </a:lnTo>
                    <a:lnTo>
                      <a:pt x="213" y="568"/>
                    </a:lnTo>
                    <a:lnTo>
                      <a:pt x="203" y="568"/>
                    </a:lnTo>
                    <a:lnTo>
                      <a:pt x="195" y="568"/>
                    </a:lnTo>
                    <a:lnTo>
                      <a:pt x="187" y="573"/>
                    </a:lnTo>
                    <a:lnTo>
                      <a:pt x="177" y="576"/>
                    </a:lnTo>
                    <a:lnTo>
                      <a:pt x="173" y="584"/>
                    </a:lnTo>
                    <a:lnTo>
                      <a:pt x="173" y="598"/>
                    </a:lnTo>
                    <a:lnTo>
                      <a:pt x="167" y="606"/>
                    </a:lnTo>
                    <a:lnTo>
                      <a:pt x="161" y="612"/>
                    </a:lnTo>
                    <a:lnTo>
                      <a:pt x="159" y="629"/>
                    </a:lnTo>
                    <a:lnTo>
                      <a:pt x="159" y="636"/>
                    </a:lnTo>
                    <a:lnTo>
                      <a:pt x="161" y="644"/>
                    </a:lnTo>
                    <a:lnTo>
                      <a:pt x="167" y="649"/>
                    </a:lnTo>
                    <a:lnTo>
                      <a:pt x="167" y="657"/>
                    </a:lnTo>
                    <a:lnTo>
                      <a:pt x="172" y="666"/>
                    </a:lnTo>
                    <a:lnTo>
                      <a:pt x="177" y="675"/>
                    </a:lnTo>
                    <a:lnTo>
                      <a:pt x="181" y="689"/>
                    </a:lnTo>
                    <a:lnTo>
                      <a:pt x="185" y="695"/>
                    </a:lnTo>
                    <a:lnTo>
                      <a:pt x="185" y="705"/>
                    </a:lnTo>
                    <a:lnTo>
                      <a:pt x="185" y="715"/>
                    </a:lnTo>
                    <a:lnTo>
                      <a:pt x="187" y="721"/>
                    </a:lnTo>
                    <a:lnTo>
                      <a:pt x="193" y="725"/>
                    </a:lnTo>
                    <a:lnTo>
                      <a:pt x="193" y="736"/>
                    </a:lnTo>
                    <a:lnTo>
                      <a:pt x="187" y="743"/>
                    </a:lnTo>
                    <a:lnTo>
                      <a:pt x="177" y="749"/>
                    </a:lnTo>
                    <a:lnTo>
                      <a:pt x="173" y="756"/>
                    </a:lnTo>
                    <a:lnTo>
                      <a:pt x="165" y="764"/>
                    </a:lnTo>
                    <a:lnTo>
                      <a:pt x="155" y="769"/>
                    </a:lnTo>
                    <a:lnTo>
                      <a:pt x="151" y="776"/>
                    </a:lnTo>
                    <a:lnTo>
                      <a:pt x="143" y="782"/>
                    </a:lnTo>
                    <a:lnTo>
                      <a:pt x="135" y="785"/>
                    </a:lnTo>
                    <a:lnTo>
                      <a:pt x="125" y="786"/>
                    </a:lnTo>
                    <a:lnTo>
                      <a:pt x="117" y="786"/>
                    </a:lnTo>
                    <a:lnTo>
                      <a:pt x="109" y="791"/>
                    </a:lnTo>
                    <a:lnTo>
                      <a:pt x="107" y="799"/>
                    </a:lnTo>
                    <a:lnTo>
                      <a:pt x="100" y="800"/>
                    </a:lnTo>
                    <a:lnTo>
                      <a:pt x="91" y="800"/>
                    </a:lnTo>
                    <a:lnTo>
                      <a:pt x="83" y="804"/>
                    </a:lnTo>
                    <a:lnTo>
                      <a:pt x="75" y="808"/>
                    </a:lnTo>
                    <a:lnTo>
                      <a:pt x="66" y="809"/>
                    </a:lnTo>
                    <a:lnTo>
                      <a:pt x="58" y="809"/>
                    </a:lnTo>
                    <a:lnTo>
                      <a:pt x="49" y="809"/>
                    </a:lnTo>
                    <a:lnTo>
                      <a:pt x="40" y="809"/>
                    </a:lnTo>
                    <a:lnTo>
                      <a:pt x="32" y="809"/>
                    </a:lnTo>
                    <a:lnTo>
                      <a:pt x="23" y="809"/>
                    </a:lnTo>
                    <a:lnTo>
                      <a:pt x="14" y="809"/>
                    </a:lnTo>
                    <a:lnTo>
                      <a:pt x="6" y="809"/>
                    </a:lnTo>
                    <a:lnTo>
                      <a:pt x="0" y="818"/>
                    </a:lnTo>
                    <a:lnTo>
                      <a:pt x="2" y="824"/>
                    </a:lnTo>
                    <a:lnTo>
                      <a:pt x="10" y="830"/>
                    </a:lnTo>
                    <a:lnTo>
                      <a:pt x="18" y="830"/>
                    </a:lnTo>
                    <a:lnTo>
                      <a:pt x="26" y="830"/>
                    </a:lnTo>
                    <a:lnTo>
                      <a:pt x="34" y="834"/>
                    </a:lnTo>
                    <a:lnTo>
                      <a:pt x="43" y="834"/>
                    </a:lnTo>
                    <a:lnTo>
                      <a:pt x="52" y="834"/>
                    </a:lnTo>
                    <a:lnTo>
                      <a:pt x="60" y="838"/>
                    </a:lnTo>
                    <a:lnTo>
                      <a:pt x="69" y="856"/>
                    </a:lnTo>
                    <a:lnTo>
                      <a:pt x="85" y="856"/>
                    </a:lnTo>
                    <a:lnTo>
                      <a:pt x="103" y="854"/>
                    </a:lnTo>
                    <a:lnTo>
                      <a:pt x="109" y="848"/>
                    </a:lnTo>
                    <a:lnTo>
                      <a:pt x="115" y="843"/>
                    </a:lnTo>
                    <a:lnTo>
                      <a:pt x="125" y="842"/>
                    </a:lnTo>
                    <a:lnTo>
                      <a:pt x="135" y="842"/>
                    </a:lnTo>
                    <a:lnTo>
                      <a:pt x="151" y="842"/>
                    </a:lnTo>
                    <a:lnTo>
                      <a:pt x="161" y="842"/>
                    </a:lnTo>
                    <a:lnTo>
                      <a:pt x="167" y="842"/>
                    </a:lnTo>
                    <a:lnTo>
                      <a:pt x="169" y="834"/>
                    </a:lnTo>
                    <a:lnTo>
                      <a:pt x="244" y="800"/>
                    </a:lnTo>
                    <a:lnTo>
                      <a:pt x="310" y="759"/>
                    </a:lnTo>
                    <a:lnTo>
                      <a:pt x="372" y="705"/>
                    </a:lnTo>
                    <a:lnTo>
                      <a:pt x="413" y="649"/>
                    </a:lnTo>
                    <a:lnTo>
                      <a:pt x="443" y="593"/>
                    </a:lnTo>
                    <a:lnTo>
                      <a:pt x="465" y="521"/>
                    </a:lnTo>
                    <a:lnTo>
                      <a:pt x="473" y="448"/>
                    </a:lnTo>
                    <a:lnTo>
                      <a:pt x="470" y="375"/>
                    </a:lnTo>
                    <a:lnTo>
                      <a:pt x="460" y="315"/>
                    </a:lnTo>
                    <a:lnTo>
                      <a:pt x="431" y="244"/>
                    </a:lnTo>
                    <a:lnTo>
                      <a:pt x="409" y="200"/>
                    </a:lnTo>
                    <a:lnTo>
                      <a:pt x="370" y="155"/>
                    </a:lnTo>
                    <a:lnTo>
                      <a:pt x="336" y="113"/>
                    </a:lnTo>
                    <a:lnTo>
                      <a:pt x="294" y="82"/>
                    </a:lnTo>
                    <a:lnTo>
                      <a:pt x="237" y="56"/>
                    </a:lnTo>
                    <a:lnTo>
                      <a:pt x="177" y="32"/>
                    </a:lnTo>
                    <a:lnTo>
                      <a:pt x="121" y="8"/>
                    </a:lnTo>
                    <a:lnTo>
                      <a:pt x="58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0426" name="Freeform 10">
              <a:extLst>
                <a:ext uri="{FF2B5EF4-FFF2-40B4-BE49-F238E27FC236}">
                  <a16:creationId xmlns:a16="http://schemas.microsoft.com/office/drawing/2014/main" id="{241CC804-79A2-ACD2-140C-C2F9A50D1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" y="1191"/>
              <a:ext cx="835" cy="886"/>
            </a:xfrm>
            <a:custGeom>
              <a:avLst/>
              <a:gdLst>
                <a:gd name="T0" fmla="*/ 784 w 835"/>
                <a:gd name="T1" fmla="*/ 85 h 886"/>
                <a:gd name="T2" fmla="*/ 720 w 835"/>
                <a:gd name="T3" fmla="*/ 51 h 886"/>
                <a:gd name="T4" fmla="*/ 661 w 835"/>
                <a:gd name="T5" fmla="*/ 30 h 886"/>
                <a:gd name="T6" fmla="*/ 606 w 835"/>
                <a:gd name="T7" fmla="*/ 13 h 886"/>
                <a:gd name="T8" fmla="*/ 547 w 835"/>
                <a:gd name="T9" fmla="*/ 0 h 886"/>
                <a:gd name="T10" fmla="*/ 462 w 835"/>
                <a:gd name="T11" fmla="*/ 0 h 886"/>
                <a:gd name="T12" fmla="*/ 389 w 835"/>
                <a:gd name="T13" fmla="*/ 8 h 886"/>
                <a:gd name="T14" fmla="*/ 332 w 835"/>
                <a:gd name="T15" fmla="*/ 24 h 886"/>
                <a:gd name="T16" fmla="*/ 281 w 835"/>
                <a:gd name="T17" fmla="*/ 43 h 886"/>
                <a:gd name="T18" fmla="*/ 223 w 835"/>
                <a:gd name="T19" fmla="*/ 63 h 886"/>
                <a:gd name="T20" fmla="*/ 179 w 835"/>
                <a:gd name="T21" fmla="*/ 98 h 886"/>
                <a:gd name="T22" fmla="*/ 128 w 835"/>
                <a:gd name="T23" fmla="*/ 137 h 886"/>
                <a:gd name="T24" fmla="*/ 90 w 835"/>
                <a:gd name="T25" fmla="*/ 181 h 886"/>
                <a:gd name="T26" fmla="*/ 63 w 835"/>
                <a:gd name="T27" fmla="*/ 232 h 886"/>
                <a:gd name="T28" fmla="*/ 26 w 835"/>
                <a:gd name="T29" fmla="*/ 298 h 886"/>
                <a:gd name="T30" fmla="*/ 12 w 835"/>
                <a:gd name="T31" fmla="*/ 349 h 886"/>
                <a:gd name="T32" fmla="*/ 3 w 835"/>
                <a:gd name="T33" fmla="*/ 421 h 886"/>
                <a:gd name="T34" fmla="*/ 0 w 835"/>
                <a:gd name="T35" fmla="*/ 490 h 886"/>
                <a:gd name="T36" fmla="*/ 22 w 835"/>
                <a:gd name="T37" fmla="*/ 582 h 886"/>
                <a:gd name="T38" fmla="*/ 59 w 835"/>
                <a:gd name="T39" fmla="*/ 650 h 886"/>
                <a:gd name="T40" fmla="*/ 102 w 835"/>
                <a:gd name="T41" fmla="*/ 716 h 886"/>
                <a:gd name="T42" fmla="*/ 157 w 835"/>
                <a:gd name="T43" fmla="*/ 771 h 886"/>
                <a:gd name="T44" fmla="*/ 213 w 835"/>
                <a:gd name="T45" fmla="*/ 808 h 886"/>
                <a:gd name="T46" fmla="*/ 287 w 835"/>
                <a:gd name="T47" fmla="*/ 848 h 886"/>
                <a:gd name="T48" fmla="*/ 351 w 835"/>
                <a:gd name="T49" fmla="*/ 869 h 886"/>
                <a:gd name="T50" fmla="*/ 419 w 835"/>
                <a:gd name="T51" fmla="*/ 882 h 886"/>
                <a:gd name="T52" fmla="*/ 482 w 835"/>
                <a:gd name="T53" fmla="*/ 886 h 886"/>
                <a:gd name="T54" fmla="*/ 452 w 835"/>
                <a:gd name="T55" fmla="*/ 864 h 886"/>
                <a:gd name="T56" fmla="*/ 372 w 835"/>
                <a:gd name="T57" fmla="*/ 853 h 886"/>
                <a:gd name="T58" fmla="*/ 311 w 835"/>
                <a:gd name="T59" fmla="*/ 836 h 886"/>
                <a:gd name="T60" fmla="*/ 252 w 835"/>
                <a:gd name="T61" fmla="*/ 805 h 886"/>
                <a:gd name="T62" fmla="*/ 191 w 835"/>
                <a:gd name="T63" fmla="*/ 770 h 886"/>
                <a:gd name="T64" fmla="*/ 141 w 835"/>
                <a:gd name="T65" fmla="*/ 729 h 886"/>
                <a:gd name="T66" fmla="*/ 98 w 835"/>
                <a:gd name="T67" fmla="*/ 684 h 886"/>
                <a:gd name="T68" fmla="*/ 65 w 835"/>
                <a:gd name="T69" fmla="*/ 626 h 886"/>
                <a:gd name="T70" fmla="*/ 29 w 835"/>
                <a:gd name="T71" fmla="*/ 528 h 886"/>
                <a:gd name="T72" fmla="*/ 20 w 835"/>
                <a:gd name="T73" fmla="*/ 463 h 886"/>
                <a:gd name="T74" fmla="*/ 26 w 835"/>
                <a:gd name="T75" fmla="*/ 386 h 886"/>
                <a:gd name="T76" fmla="*/ 39 w 835"/>
                <a:gd name="T77" fmla="*/ 303 h 886"/>
                <a:gd name="T78" fmla="*/ 73 w 835"/>
                <a:gd name="T79" fmla="*/ 247 h 886"/>
                <a:gd name="T80" fmla="*/ 120 w 835"/>
                <a:gd name="T81" fmla="*/ 183 h 886"/>
                <a:gd name="T82" fmla="*/ 179 w 835"/>
                <a:gd name="T83" fmla="*/ 127 h 886"/>
                <a:gd name="T84" fmla="*/ 230 w 835"/>
                <a:gd name="T85" fmla="*/ 89 h 886"/>
                <a:gd name="T86" fmla="*/ 282 w 835"/>
                <a:gd name="T87" fmla="*/ 64 h 886"/>
                <a:gd name="T88" fmla="*/ 347 w 835"/>
                <a:gd name="T89" fmla="*/ 43 h 886"/>
                <a:gd name="T90" fmla="*/ 417 w 835"/>
                <a:gd name="T91" fmla="*/ 26 h 886"/>
                <a:gd name="T92" fmla="*/ 495 w 835"/>
                <a:gd name="T93" fmla="*/ 20 h 886"/>
                <a:gd name="T94" fmla="*/ 580 w 835"/>
                <a:gd name="T95" fmla="*/ 26 h 886"/>
                <a:gd name="T96" fmla="*/ 647 w 835"/>
                <a:gd name="T97" fmla="*/ 47 h 886"/>
                <a:gd name="T98" fmla="*/ 712 w 835"/>
                <a:gd name="T99" fmla="*/ 75 h 886"/>
                <a:gd name="T100" fmla="*/ 773 w 835"/>
                <a:gd name="T101" fmla="*/ 104 h 886"/>
                <a:gd name="T102" fmla="*/ 835 w 835"/>
                <a:gd name="T103" fmla="*/ 141 h 886"/>
                <a:gd name="T104" fmla="*/ 784 w 835"/>
                <a:gd name="T105" fmla="*/ 85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" h="886">
                  <a:moveTo>
                    <a:pt x="784" y="85"/>
                  </a:moveTo>
                  <a:lnTo>
                    <a:pt x="720" y="51"/>
                  </a:lnTo>
                  <a:lnTo>
                    <a:pt x="661" y="30"/>
                  </a:lnTo>
                  <a:lnTo>
                    <a:pt x="606" y="13"/>
                  </a:lnTo>
                  <a:lnTo>
                    <a:pt x="547" y="0"/>
                  </a:lnTo>
                  <a:lnTo>
                    <a:pt x="462" y="0"/>
                  </a:lnTo>
                  <a:lnTo>
                    <a:pt x="389" y="8"/>
                  </a:lnTo>
                  <a:lnTo>
                    <a:pt x="332" y="24"/>
                  </a:lnTo>
                  <a:lnTo>
                    <a:pt x="281" y="43"/>
                  </a:lnTo>
                  <a:lnTo>
                    <a:pt x="223" y="63"/>
                  </a:lnTo>
                  <a:lnTo>
                    <a:pt x="179" y="98"/>
                  </a:lnTo>
                  <a:lnTo>
                    <a:pt x="128" y="137"/>
                  </a:lnTo>
                  <a:lnTo>
                    <a:pt x="90" y="181"/>
                  </a:lnTo>
                  <a:lnTo>
                    <a:pt x="63" y="232"/>
                  </a:lnTo>
                  <a:lnTo>
                    <a:pt x="26" y="298"/>
                  </a:lnTo>
                  <a:lnTo>
                    <a:pt x="12" y="349"/>
                  </a:lnTo>
                  <a:lnTo>
                    <a:pt x="3" y="421"/>
                  </a:lnTo>
                  <a:lnTo>
                    <a:pt x="0" y="490"/>
                  </a:lnTo>
                  <a:lnTo>
                    <a:pt x="22" y="582"/>
                  </a:lnTo>
                  <a:lnTo>
                    <a:pt x="59" y="650"/>
                  </a:lnTo>
                  <a:lnTo>
                    <a:pt x="102" y="716"/>
                  </a:lnTo>
                  <a:lnTo>
                    <a:pt x="157" y="771"/>
                  </a:lnTo>
                  <a:lnTo>
                    <a:pt x="213" y="808"/>
                  </a:lnTo>
                  <a:lnTo>
                    <a:pt x="287" y="848"/>
                  </a:lnTo>
                  <a:lnTo>
                    <a:pt x="351" y="869"/>
                  </a:lnTo>
                  <a:lnTo>
                    <a:pt x="419" y="882"/>
                  </a:lnTo>
                  <a:lnTo>
                    <a:pt x="482" y="886"/>
                  </a:lnTo>
                  <a:lnTo>
                    <a:pt x="452" y="864"/>
                  </a:lnTo>
                  <a:lnTo>
                    <a:pt x="372" y="853"/>
                  </a:lnTo>
                  <a:lnTo>
                    <a:pt x="311" y="836"/>
                  </a:lnTo>
                  <a:lnTo>
                    <a:pt x="252" y="805"/>
                  </a:lnTo>
                  <a:lnTo>
                    <a:pt x="191" y="770"/>
                  </a:lnTo>
                  <a:lnTo>
                    <a:pt x="141" y="729"/>
                  </a:lnTo>
                  <a:lnTo>
                    <a:pt x="98" y="684"/>
                  </a:lnTo>
                  <a:lnTo>
                    <a:pt x="65" y="626"/>
                  </a:lnTo>
                  <a:lnTo>
                    <a:pt x="29" y="528"/>
                  </a:lnTo>
                  <a:lnTo>
                    <a:pt x="20" y="463"/>
                  </a:lnTo>
                  <a:lnTo>
                    <a:pt x="26" y="386"/>
                  </a:lnTo>
                  <a:lnTo>
                    <a:pt x="39" y="303"/>
                  </a:lnTo>
                  <a:lnTo>
                    <a:pt x="73" y="247"/>
                  </a:lnTo>
                  <a:lnTo>
                    <a:pt x="120" y="183"/>
                  </a:lnTo>
                  <a:lnTo>
                    <a:pt x="179" y="127"/>
                  </a:lnTo>
                  <a:lnTo>
                    <a:pt x="230" y="89"/>
                  </a:lnTo>
                  <a:lnTo>
                    <a:pt x="282" y="64"/>
                  </a:lnTo>
                  <a:lnTo>
                    <a:pt x="347" y="43"/>
                  </a:lnTo>
                  <a:lnTo>
                    <a:pt x="417" y="26"/>
                  </a:lnTo>
                  <a:lnTo>
                    <a:pt x="495" y="20"/>
                  </a:lnTo>
                  <a:lnTo>
                    <a:pt x="580" y="26"/>
                  </a:lnTo>
                  <a:lnTo>
                    <a:pt x="647" y="47"/>
                  </a:lnTo>
                  <a:lnTo>
                    <a:pt x="712" y="75"/>
                  </a:lnTo>
                  <a:lnTo>
                    <a:pt x="773" y="104"/>
                  </a:lnTo>
                  <a:lnTo>
                    <a:pt x="835" y="141"/>
                  </a:lnTo>
                  <a:lnTo>
                    <a:pt x="784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27" name="Freeform 11">
              <a:extLst>
                <a:ext uri="{FF2B5EF4-FFF2-40B4-BE49-F238E27FC236}">
                  <a16:creationId xmlns:a16="http://schemas.microsoft.com/office/drawing/2014/main" id="{87900EE0-38F1-F332-85E8-48315131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1258"/>
              <a:ext cx="605" cy="821"/>
            </a:xfrm>
            <a:custGeom>
              <a:avLst/>
              <a:gdLst>
                <a:gd name="T0" fmla="*/ 468 w 605"/>
                <a:gd name="T1" fmla="*/ 54 h 821"/>
                <a:gd name="T2" fmla="*/ 408 w 605"/>
                <a:gd name="T3" fmla="*/ 12 h 821"/>
                <a:gd name="T4" fmla="*/ 362 w 605"/>
                <a:gd name="T5" fmla="*/ 0 h 821"/>
                <a:gd name="T6" fmla="*/ 441 w 605"/>
                <a:gd name="T7" fmla="*/ 54 h 821"/>
                <a:gd name="T8" fmla="*/ 475 w 605"/>
                <a:gd name="T9" fmla="*/ 95 h 821"/>
                <a:gd name="T10" fmla="*/ 522 w 605"/>
                <a:gd name="T11" fmla="*/ 157 h 821"/>
                <a:gd name="T12" fmla="*/ 551 w 605"/>
                <a:gd name="T13" fmla="*/ 216 h 821"/>
                <a:gd name="T14" fmla="*/ 573 w 605"/>
                <a:gd name="T15" fmla="*/ 268 h 821"/>
                <a:gd name="T16" fmla="*/ 587 w 605"/>
                <a:gd name="T17" fmla="*/ 328 h 821"/>
                <a:gd name="T18" fmla="*/ 587 w 605"/>
                <a:gd name="T19" fmla="*/ 397 h 821"/>
                <a:gd name="T20" fmla="*/ 582 w 605"/>
                <a:gd name="T21" fmla="*/ 451 h 821"/>
                <a:gd name="T22" fmla="*/ 562 w 605"/>
                <a:gd name="T23" fmla="*/ 510 h 821"/>
                <a:gd name="T24" fmla="*/ 541 w 605"/>
                <a:gd name="T25" fmla="*/ 559 h 821"/>
                <a:gd name="T26" fmla="*/ 505 w 605"/>
                <a:gd name="T27" fmla="*/ 617 h 821"/>
                <a:gd name="T28" fmla="*/ 455 w 605"/>
                <a:gd name="T29" fmla="*/ 669 h 821"/>
                <a:gd name="T30" fmla="*/ 403 w 605"/>
                <a:gd name="T31" fmla="*/ 713 h 821"/>
                <a:gd name="T32" fmla="*/ 351 w 605"/>
                <a:gd name="T33" fmla="*/ 739 h 821"/>
                <a:gd name="T34" fmla="*/ 292 w 605"/>
                <a:gd name="T35" fmla="*/ 772 h 821"/>
                <a:gd name="T36" fmla="*/ 236 w 605"/>
                <a:gd name="T37" fmla="*/ 791 h 821"/>
                <a:gd name="T38" fmla="*/ 175 w 605"/>
                <a:gd name="T39" fmla="*/ 799 h 821"/>
                <a:gd name="T40" fmla="*/ 119 w 605"/>
                <a:gd name="T41" fmla="*/ 803 h 821"/>
                <a:gd name="T42" fmla="*/ 48 w 605"/>
                <a:gd name="T43" fmla="*/ 799 h 821"/>
                <a:gd name="T44" fmla="*/ 0 w 605"/>
                <a:gd name="T45" fmla="*/ 798 h 821"/>
                <a:gd name="T46" fmla="*/ 96 w 605"/>
                <a:gd name="T47" fmla="*/ 821 h 821"/>
                <a:gd name="T48" fmla="*/ 180 w 605"/>
                <a:gd name="T49" fmla="*/ 821 h 821"/>
                <a:gd name="T50" fmla="*/ 270 w 605"/>
                <a:gd name="T51" fmla="*/ 803 h 821"/>
                <a:gd name="T52" fmla="*/ 334 w 605"/>
                <a:gd name="T53" fmla="*/ 787 h 821"/>
                <a:gd name="T54" fmla="*/ 395 w 605"/>
                <a:gd name="T55" fmla="*/ 741 h 821"/>
                <a:gd name="T56" fmla="*/ 475 w 605"/>
                <a:gd name="T57" fmla="*/ 686 h 821"/>
                <a:gd name="T58" fmla="*/ 518 w 605"/>
                <a:gd name="T59" fmla="*/ 636 h 821"/>
                <a:gd name="T60" fmla="*/ 556 w 605"/>
                <a:gd name="T61" fmla="*/ 576 h 821"/>
                <a:gd name="T62" fmla="*/ 583 w 605"/>
                <a:gd name="T63" fmla="*/ 506 h 821"/>
                <a:gd name="T64" fmla="*/ 601 w 605"/>
                <a:gd name="T65" fmla="*/ 459 h 821"/>
                <a:gd name="T66" fmla="*/ 605 w 605"/>
                <a:gd name="T67" fmla="*/ 384 h 821"/>
                <a:gd name="T68" fmla="*/ 603 w 605"/>
                <a:gd name="T69" fmla="*/ 326 h 821"/>
                <a:gd name="T70" fmla="*/ 595 w 605"/>
                <a:gd name="T71" fmla="*/ 255 h 821"/>
                <a:gd name="T72" fmla="*/ 573 w 605"/>
                <a:gd name="T73" fmla="*/ 203 h 821"/>
                <a:gd name="T74" fmla="*/ 545 w 605"/>
                <a:gd name="T75" fmla="*/ 153 h 821"/>
                <a:gd name="T76" fmla="*/ 514 w 605"/>
                <a:gd name="T77" fmla="*/ 109 h 821"/>
                <a:gd name="T78" fmla="*/ 468 w 605"/>
                <a:gd name="T79" fmla="*/ 54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5" h="821">
                  <a:moveTo>
                    <a:pt x="468" y="54"/>
                  </a:moveTo>
                  <a:lnTo>
                    <a:pt x="408" y="12"/>
                  </a:lnTo>
                  <a:lnTo>
                    <a:pt x="362" y="0"/>
                  </a:lnTo>
                  <a:lnTo>
                    <a:pt x="441" y="54"/>
                  </a:lnTo>
                  <a:lnTo>
                    <a:pt x="475" y="95"/>
                  </a:lnTo>
                  <a:lnTo>
                    <a:pt x="522" y="157"/>
                  </a:lnTo>
                  <a:lnTo>
                    <a:pt x="551" y="216"/>
                  </a:lnTo>
                  <a:lnTo>
                    <a:pt x="573" y="268"/>
                  </a:lnTo>
                  <a:lnTo>
                    <a:pt x="587" y="328"/>
                  </a:lnTo>
                  <a:lnTo>
                    <a:pt x="587" y="397"/>
                  </a:lnTo>
                  <a:lnTo>
                    <a:pt x="582" y="451"/>
                  </a:lnTo>
                  <a:lnTo>
                    <a:pt x="562" y="510"/>
                  </a:lnTo>
                  <a:lnTo>
                    <a:pt x="541" y="559"/>
                  </a:lnTo>
                  <a:lnTo>
                    <a:pt x="505" y="617"/>
                  </a:lnTo>
                  <a:lnTo>
                    <a:pt x="455" y="669"/>
                  </a:lnTo>
                  <a:lnTo>
                    <a:pt x="403" y="713"/>
                  </a:lnTo>
                  <a:lnTo>
                    <a:pt x="351" y="739"/>
                  </a:lnTo>
                  <a:lnTo>
                    <a:pt x="292" y="772"/>
                  </a:lnTo>
                  <a:lnTo>
                    <a:pt x="236" y="791"/>
                  </a:lnTo>
                  <a:lnTo>
                    <a:pt x="175" y="799"/>
                  </a:lnTo>
                  <a:lnTo>
                    <a:pt x="119" y="803"/>
                  </a:lnTo>
                  <a:lnTo>
                    <a:pt x="48" y="799"/>
                  </a:lnTo>
                  <a:lnTo>
                    <a:pt x="0" y="798"/>
                  </a:lnTo>
                  <a:lnTo>
                    <a:pt x="96" y="821"/>
                  </a:lnTo>
                  <a:lnTo>
                    <a:pt x="180" y="821"/>
                  </a:lnTo>
                  <a:lnTo>
                    <a:pt x="270" y="803"/>
                  </a:lnTo>
                  <a:lnTo>
                    <a:pt x="334" y="787"/>
                  </a:lnTo>
                  <a:lnTo>
                    <a:pt x="395" y="741"/>
                  </a:lnTo>
                  <a:lnTo>
                    <a:pt x="475" y="686"/>
                  </a:lnTo>
                  <a:lnTo>
                    <a:pt x="518" y="636"/>
                  </a:lnTo>
                  <a:lnTo>
                    <a:pt x="556" y="576"/>
                  </a:lnTo>
                  <a:lnTo>
                    <a:pt x="583" y="506"/>
                  </a:lnTo>
                  <a:lnTo>
                    <a:pt x="601" y="459"/>
                  </a:lnTo>
                  <a:lnTo>
                    <a:pt x="605" y="384"/>
                  </a:lnTo>
                  <a:lnTo>
                    <a:pt x="603" y="326"/>
                  </a:lnTo>
                  <a:lnTo>
                    <a:pt x="595" y="255"/>
                  </a:lnTo>
                  <a:lnTo>
                    <a:pt x="573" y="203"/>
                  </a:lnTo>
                  <a:lnTo>
                    <a:pt x="545" y="153"/>
                  </a:lnTo>
                  <a:lnTo>
                    <a:pt x="514" y="109"/>
                  </a:lnTo>
                  <a:lnTo>
                    <a:pt x="468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0428" name="Freeform 12">
            <a:extLst>
              <a:ext uri="{FF2B5EF4-FFF2-40B4-BE49-F238E27FC236}">
                <a16:creationId xmlns:a16="http://schemas.microsoft.com/office/drawing/2014/main" id="{88195CAE-5146-655B-C629-D59FB325A5DA}"/>
              </a:ext>
            </a:extLst>
          </p:cNvPr>
          <p:cNvSpPr>
            <a:spLocks/>
          </p:cNvSpPr>
          <p:nvPr/>
        </p:nvSpPr>
        <p:spPr bwMode="auto">
          <a:xfrm>
            <a:off x="7808913" y="3286125"/>
            <a:ext cx="1295400" cy="419100"/>
          </a:xfrm>
          <a:custGeom>
            <a:avLst/>
            <a:gdLst>
              <a:gd name="T0" fmla="*/ 0 w 627"/>
              <a:gd name="T1" fmla="*/ 5 h 285"/>
              <a:gd name="T2" fmla="*/ 35 w 627"/>
              <a:gd name="T3" fmla="*/ 0 h 285"/>
              <a:gd name="T4" fmla="*/ 119 w 627"/>
              <a:gd name="T5" fmla="*/ 35 h 285"/>
              <a:gd name="T6" fmla="*/ 214 w 627"/>
              <a:gd name="T7" fmla="*/ 91 h 285"/>
              <a:gd name="T8" fmla="*/ 269 w 627"/>
              <a:gd name="T9" fmla="*/ 136 h 285"/>
              <a:gd name="T10" fmla="*/ 398 w 627"/>
              <a:gd name="T11" fmla="*/ 161 h 285"/>
              <a:gd name="T12" fmla="*/ 518 w 627"/>
              <a:gd name="T13" fmla="*/ 177 h 285"/>
              <a:gd name="T14" fmla="*/ 547 w 627"/>
              <a:gd name="T15" fmla="*/ 161 h 285"/>
              <a:gd name="T16" fmla="*/ 595 w 627"/>
              <a:gd name="T17" fmla="*/ 124 h 285"/>
              <a:gd name="T18" fmla="*/ 610 w 627"/>
              <a:gd name="T19" fmla="*/ 139 h 285"/>
              <a:gd name="T20" fmla="*/ 555 w 627"/>
              <a:gd name="T21" fmla="*/ 182 h 285"/>
              <a:gd name="T22" fmla="*/ 627 w 627"/>
              <a:gd name="T23" fmla="*/ 187 h 285"/>
              <a:gd name="T24" fmla="*/ 625 w 627"/>
              <a:gd name="T25" fmla="*/ 209 h 285"/>
              <a:gd name="T26" fmla="*/ 565 w 627"/>
              <a:gd name="T27" fmla="*/ 204 h 285"/>
              <a:gd name="T28" fmla="*/ 560 w 627"/>
              <a:gd name="T29" fmla="*/ 224 h 285"/>
              <a:gd name="T30" fmla="*/ 617 w 627"/>
              <a:gd name="T31" fmla="*/ 267 h 285"/>
              <a:gd name="T32" fmla="*/ 602 w 627"/>
              <a:gd name="T33" fmla="*/ 285 h 285"/>
              <a:gd name="T34" fmla="*/ 555 w 627"/>
              <a:gd name="T35" fmla="*/ 242 h 285"/>
              <a:gd name="T36" fmla="*/ 542 w 627"/>
              <a:gd name="T37" fmla="*/ 285 h 285"/>
              <a:gd name="T38" fmla="*/ 530 w 627"/>
              <a:gd name="T39" fmla="*/ 277 h 285"/>
              <a:gd name="T40" fmla="*/ 523 w 627"/>
              <a:gd name="T41" fmla="*/ 217 h 285"/>
              <a:gd name="T42" fmla="*/ 363 w 627"/>
              <a:gd name="T43" fmla="*/ 207 h 285"/>
              <a:gd name="T44" fmla="*/ 269 w 627"/>
              <a:gd name="T45" fmla="*/ 192 h 285"/>
              <a:gd name="T46" fmla="*/ 234 w 627"/>
              <a:gd name="T47" fmla="*/ 172 h 285"/>
              <a:gd name="T48" fmla="*/ 124 w 627"/>
              <a:gd name="T49" fmla="*/ 106 h 285"/>
              <a:gd name="T50" fmla="*/ 45 w 627"/>
              <a:gd name="T51" fmla="*/ 81 h 285"/>
              <a:gd name="T52" fmla="*/ 35 w 627"/>
              <a:gd name="T53" fmla="*/ 35 h 285"/>
              <a:gd name="T54" fmla="*/ 0 w 627"/>
              <a:gd name="T55" fmla="*/ 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7" h="285">
                <a:moveTo>
                  <a:pt x="0" y="5"/>
                </a:moveTo>
                <a:lnTo>
                  <a:pt x="35" y="0"/>
                </a:lnTo>
                <a:lnTo>
                  <a:pt x="119" y="35"/>
                </a:lnTo>
                <a:lnTo>
                  <a:pt x="214" y="91"/>
                </a:lnTo>
                <a:lnTo>
                  <a:pt x="269" y="136"/>
                </a:lnTo>
                <a:lnTo>
                  <a:pt x="398" y="161"/>
                </a:lnTo>
                <a:lnTo>
                  <a:pt x="518" y="177"/>
                </a:lnTo>
                <a:lnTo>
                  <a:pt x="547" y="161"/>
                </a:lnTo>
                <a:lnTo>
                  <a:pt x="595" y="124"/>
                </a:lnTo>
                <a:lnTo>
                  <a:pt x="610" y="139"/>
                </a:lnTo>
                <a:lnTo>
                  <a:pt x="555" y="182"/>
                </a:lnTo>
                <a:lnTo>
                  <a:pt x="627" y="187"/>
                </a:lnTo>
                <a:lnTo>
                  <a:pt x="625" y="209"/>
                </a:lnTo>
                <a:lnTo>
                  <a:pt x="565" y="204"/>
                </a:lnTo>
                <a:lnTo>
                  <a:pt x="560" y="224"/>
                </a:lnTo>
                <a:lnTo>
                  <a:pt x="617" y="267"/>
                </a:lnTo>
                <a:lnTo>
                  <a:pt x="602" y="285"/>
                </a:lnTo>
                <a:lnTo>
                  <a:pt x="555" y="242"/>
                </a:lnTo>
                <a:lnTo>
                  <a:pt x="542" y="285"/>
                </a:lnTo>
                <a:lnTo>
                  <a:pt x="530" y="277"/>
                </a:lnTo>
                <a:lnTo>
                  <a:pt x="523" y="217"/>
                </a:lnTo>
                <a:lnTo>
                  <a:pt x="363" y="207"/>
                </a:lnTo>
                <a:lnTo>
                  <a:pt x="269" y="192"/>
                </a:lnTo>
                <a:lnTo>
                  <a:pt x="234" y="172"/>
                </a:lnTo>
                <a:lnTo>
                  <a:pt x="124" y="106"/>
                </a:lnTo>
                <a:lnTo>
                  <a:pt x="45" y="81"/>
                </a:lnTo>
                <a:lnTo>
                  <a:pt x="35" y="35"/>
                </a:lnTo>
                <a:lnTo>
                  <a:pt x="0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60429" name="Group 13">
            <a:extLst>
              <a:ext uri="{FF2B5EF4-FFF2-40B4-BE49-F238E27FC236}">
                <a16:creationId xmlns:a16="http://schemas.microsoft.com/office/drawing/2014/main" id="{0396EEA0-2E55-BF6A-3CCF-22AF8FFAD845}"/>
              </a:ext>
            </a:extLst>
          </p:cNvPr>
          <p:cNvGrpSpPr>
            <a:grpSpLocks/>
          </p:cNvGrpSpPr>
          <p:nvPr/>
        </p:nvGrpSpPr>
        <p:grpSpPr bwMode="auto">
          <a:xfrm>
            <a:off x="7267575" y="3062289"/>
            <a:ext cx="1316038" cy="1430337"/>
            <a:chOff x="3618" y="1865"/>
            <a:chExt cx="829" cy="871"/>
          </a:xfrm>
        </p:grpSpPr>
        <p:sp>
          <p:nvSpPr>
            <p:cNvPr id="60430" name="Freeform 14">
              <a:extLst>
                <a:ext uri="{FF2B5EF4-FFF2-40B4-BE49-F238E27FC236}">
                  <a16:creationId xmlns:a16="http://schemas.microsoft.com/office/drawing/2014/main" id="{AFD60FF3-78AE-81AD-3CDB-C2E05B261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872"/>
              <a:ext cx="799" cy="855"/>
            </a:xfrm>
            <a:custGeom>
              <a:avLst/>
              <a:gdLst>
                <a:gd name="T0" fmla="*/ 186 w 901"/>
                <a:gd name="T1" fmla="*/ 585 h 965"/>
                <a:gd name="T2" fmla="*/ 109 w 901"/>
                <a:gd name="T3" fmla="*/ 634 h 965"/>
                <a:gd name="T4" fmla="*/ 14 w 901"/>
                <a:gd name="T5" fmla="*/ 696 h 965"/>
                <a:gd name="T6" fmla="*/ 4 w 901"/>
                <a:gd name="T7" fmla="*/ 758 h 965"/>
                <a:gd name="T8" fmla="*/ 0 w 901"/>
                <a:gd name="T9" fmla="*/ 875 h 965"/>
                <a:gd name="T10" fmla="*/ 142 w 901"/>
                <a:gd name="T11" fmla="*/ 891 h 965"/>
                <a:gd name="T12" fmla="*/ 302 w 901"/>
                <a:gd name="T13" fmla="*/ 899 h 965"/>
                <a:gd name="T14" fmla="*/ 539 w 901"/>
                <a:gd name="T15" fmla="*/ 933 h 965"/>
                <a:gd name="T16" fmla="*/ 714 w 901"/>
                <a:gd name="T17" fmla="*/ 965 h 965"/>
                <a:gd name="T18" fmla="*/ 794 w 901"/>
                <a:gd name="T19" fmla="*/ 862 h 965"/>
                <a:gd name="T20" fmla="*/ 901 w 901"/>
                <a:gd name="T21" fmla="*/ 652 h 965"/>
                <a:gd name="T22" fmla="*/ 898 w 901"/>
                <a:gd name="T23" fmla="*/ 584 h 965"/>
                <a:gd name="T24" fmla="*/ 875 w 901"/>
                <a:gd name="T25" fmla="*/ 553 h 965"/>
                <a:gd name="T26" fmla="*/ 795 w 901"/>
                <a:gd name="T27" fmla="*/ 545 h 965"/>
                <a:gd name="T28" fmla="*/ 860 w 901"/>
                <a:gd name="T29" fmla="*/ 382 h 965"/>
                <a:gd name="T30" fmla="*/ 873 w 901"/>
                <a:gd name="T31" fmla="*/ 331 h 965"/>
                <a:gd name="T32" fmla="*/ 875 w 901"/>
                <a:gd name="T33" fmla="*/ 198 h 965"/>
                <a:gd name="T34" fmla="*/ 871 w 901"/>
                <a:gd name="T35" fmla="*/ 99 h 965"/>
                <a:gd name="T36" fmla="*/ 846 w 901"/>
                <a:gd name="T37" fmla="*/ 50 h 965"/>
                <a:gd name="T38" fmla="*/ 820 w 901"/>
                <a:gd name="T39" fmla="*/ 47 h 965"/>
                <a:gd name="T40" fmla="*/ 756 w 901"/>
                <a:gd name="T41" fmla="*/ 47 h 965"/>
                <a:gd name="T42" fmla="*/ 651 w 901"/>
                <a:gd name="T43" fmla="*/ 36 h 965"/>
                <a:gd name="T44" fmla="*/ 585 w 901"/>
                <a:gd name="T45" fmla="*/ 16 h 965"/>
                <a:gd name="T46" fmla="*/ 513 w 901"/>
                <a:gd name="T47" fmla="*/ 0 h 965"/>
                <a:gd name="T48" fmla="*/ 484 w 901"/>
                <a:gd name="T49" fmla="*/ 3 h 965"/>
                <a:gd name="T50" fmla="*/ 416 w 901"/>
                <a:gd name="T51" fmla="*/ 21 h 965"/>
                <a:gd name="T52" fmla="*/ 322 w 901"/>
                <a:gd name="T53" fmla="*/ 31 h 965"/>
                <a:gd name="T54" fmla="*/ 198 w 901"/>
                <a:gd name="T55" fmla="*/ 53 h 965"/>
                <a:gd name="T56" fmla="*/ 150 w 901"/>
                <a:gd name="T57" fmla="*/ 73 h 965"/>
                <a:gd name="T58" fmla="*/ 102 w 901"/>
                <a:gd name="T59" fmla="*/ 110 h 965"/>
                <a:gd name="T60" fmla="*/ 84 w 901"/>
                <a:gd name="T61" fmla="*/ 173 h 965"/>
                <a:gd name="T62" fmla="*/ 68 w 901"/>
                <a:gd name="T63" fmla="*/ 279 h 965"/>
                <a:gd name="T64" fmla="*/ 52 w 901"/>
                <a:gd name="T65" fmla="*/ 406 h 965"/>
                <a:gd name="T66" fmla="*/ 49 w 901"/>
                <a:gd name="T67" fmla="*/ 482 h 965"/>
                <a:gd name="T68" fmla="*/ 60 w 901"/>
                <a:gd name="T69" fmla="*/ 528 h 965"/>
                <a:gd name="T70" fmla="*/ 83 w 901"/>
                <a:gd name="T71" fmla="*/ 555 h 965"/>
                <a:gd name="T72" fmla="*/ 114 w 901"/>
                <a:gd name="T73" fmla="*/ 569 h 965"/>
                <a:gd name="T74" fmla="*/ 186 w 901"/>
                <a:gd name="T75" fmla="*/ 58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1" h="965">
                  <a:moveTo>
                    <a:pt x="186" y="585"/>
                  </a:moveTo>
                  <a:lnTo>
                    <a:pt x="109" y="634"/>
                  </a:lnTo>
                  <a:lnTo>
                    <a:pt x="14" y="696"/>
                  </a:lnTo>
                  <a:lnTo>
                    <a:pt x="4" y="758"/>
                  </a:lnTo>
                  <a:lnTo>
                    <a:pt x="0" y="875"/>
                  </a:lnTo>
                  <a:lnTo>
                    <a:pt x="142" y="891"/>
                  </a:lnTo>
                  <a:lnTo>
                    <a:pt x="302" y="899"/>
                  </a:lnTo>
                  <a:lnTo>
                    <a:pt x="539" y="933"/>
                  </a:lnTo>
                  <a:lnTo>
                    <a:pt x="714" y="965"/>
                  </a:lnTo>
                  <a:lnTo>
                    <a:pt x="794" y="862"/>
                  </a:lnTo>
                  <a:lnTo>
                    <a:pt x="901" y="652"/>
                  </a:lnTo>
                  <a:lnTo>
                    <a:pt x="898" y="584"/>
                  </a:lnTo>
                  <a:lnTo>
                    <a:pt x="875" y="553"/>
                  </a:lnTo>
                  <a:lnTo>
                    <a:pt x="795" y="545"/>
                  </a:lnTo>
                  <a:lnTo>
                    <a:pt x="860" y="382"/>
                  </a:lnTo>
                  <a:lnTo>
                    <a:pt x="873" y="331"/>
                  </a:lnTo>
                  <a:lnTo>
                    <a:pt x="875" y="198"/>
                  </a:lnTo>
                  <a:lnTo>
                    <a:pt x="871" y="99"/>
                  </a:lnTo>
                  <a:lnTo>
                    <a:pt x="846" y="50"/>
                  </a:lnTo>
                  <a:lnTo>
                    <a:pt x="820" y="47"/>
                  </a:lnTo>
                  <a:lnTo>
                    <a:pt x="756" y="47"/>
                  </a:lnTo>
                  <a:lnTo>
                    <a:pt x="651" y="36"/>
                  </a:lnTo>
                  <a:lnTo>
                    <a:pt x="585" y="16"/>
                  </a:lnTo>
                  <a:lnTo>
                    <a:pt x="513" y="0"/>
                  </a:lnTo>
                  <a:lnTo>
                    <a:pt x="484" y="3"/>
                  </a:lnTo>
                  <a:lnTo>
                    <a:pt x="416" y="21"/>
                  </a:lnTo>
                  <a:lnTo>
                    <a:pt x="322" y="31"/>
                  </a:lnTo>
                  <a:lnTo>
                    <a:pt x="198" y="53"/>
                  </a:lnTo>
                  <a:lnTo>
                    <a:pt x="150" y="73"/>
                  </a:lnTo>
                  <a:lnTo>
                    <a:pt x="102" y="110"/>
                  </a:lnTo>
                  <a:lnTo>
                    <a:pt x="84" y="173"/>
                  </a:lnTo>
                  <a:lnTo>
                    <a:pt x="68" y="279"/>
                  </a:lnTo>
                  <a:lnTo>
                    <a:pt x="52" y="406"/>
                  </a:lnTo>
                  <a:lnTo>
                    <a:pt x="49" y="482"/>
                  </a:lnTo>
                  <a:lnTo>
                    <a:pt x="60" y="528"/>
                  </a:lnTo>
                  <a:lnTo>
                    <a:pt x="83" y="555"/>
                  </a:lnTo>
                  <a:lnTo>
                    <a:pt x="114" y="569"/>
                  </a:lnTo>
                  <a:lnTo>
                    <a:pt x="186" y="585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31" name="Freeform 15">
              <a:extLst>
                <a:ext uri="{FF2B5EF4-FFF2-40B4-BE49-F238E27FC236}">
                  <a16:creationId xmlns:a16="http://schemas.microsoft.com/office/drawing/2014/main" id="{B8D2EAF9-1A5B-87D2-01D0-40B998FC9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" y="1990"/>
              <a:ext cx="443" cy="397"/>
            </a:xfrm>
            <a:custGeom>
              <a:avLst/>
              <a:gdLst>
                <a:gd name="T0" fmla="*/ 24 w 500"/>
                <a:gd name="T1" fmla="*/ 92 h 448"/>
                <a:gd name="T2" fmla="*/ 41 w 500"/>
                <a:gd name="T3" fmla="*/ 21 h 448"/>
                <a:gd name="T4" fmla="*/ 56 w 500"/>
                <a:gd name="T5" fmla="*/ 3 h 448"/>
                <a:gd name="T6" fmla="*/ 87 w 500"/>
                <a:gd name="T7" fmla="*/ 0 h 448"/>
                <a:gd name="T8" fmla="*/ 215 w 500"/>
                <a:gd name="T9" fmla="*/ 16 h 448"/>
                <a:gd name="T10" fmla="*/ 371 w 500"/>
                <a:gd name="T11" fmla="*/ 39 h 448"/>
                <a:gd name="T12" fmla="*/ 462 w 500"/>
                <a:gd name="T13" fmla="*/ 55 h 448"/>
                <a:gd name="T14" fmla="*/ 482 w 500"/>
                <a:gd name="T15" fmla="*/ 72 h 448"/>
                <a:gd name="T16" fmla="*/ 493 w 500"/>
                <a:gd name="T17" fmla="*/ 102 h 448"/>
                <a:gd name="T18" fmla="*/ 498 w 500"/>
                <a:gd name="T19" fmla="*/ 219 h 448"/>
                <a:gd name="T20" fmla="*/ 500 w 500"/>
                <a:gd name="T21" fmla="*/ 348 h 448"/>
                <a:gd name="T22" fmla="*/ 493 w 500"/>
                <a:gd name="T23" fmla="*/ 430 h 448"/>
                <a:gd name="T24" fmla="*/ 482 w 500"/>
                <a:gd name="T25" fmla="*/ 444 h 448"/>
                <a:gd name="T26" fmla="*/ 453 w 500"/>
                <a:gd name="T27" fmla="*/ 448 h 448"/>
                <a:gd name="T28" fmla="*/ 319 w 500"/>
                <a:gd name="T29" fmla="*/ 424 h 448"/>
                <a:gd name="T30" fmla="*/ 117 w 500"/>
                <a:gd name="T31" fmla="*/ 382 h 448"/>
                <a:gd name="T32" fmla="*/ 16 w 500"/>
                <a:gd name="T33" fmla="*/ 355 h 448"/>
                <a:gd name="T34" fmla="*/ 3 w 500"/>
                <a:gd name="T35" fmla="*/ 333 h 448"/>
                <a:gd name="T36" fmla="*/ 0 w 500"/>
                <a:gd name="T37" fmla="*/ 289 h 448"/>
                <a:gd name="T38" fmla="*/ 6 w 500"/>
                <a:gd name="T39" fmla="*/ 189 h 448"/>
                <a:gd name="T40" fmla="*/ 24 w 500"/>
                <a:gd name="T41" fmla="*/ 9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0" h="448">
                  <a:moveTo>
                    <a:pt x="24" y="92"/>
                  </a:moveTo>
                  <a:lnTo>
                    <a:pt x="41" y="21"/>
                  </a:lnTo>
                  <a:lnTo>
                    <a:pt x="56" y="3"/>
                  </a:lnTo>
                  <a:lnTo>
                    <a:pt x="87" y="0"/>
                  </a:lnTo>
                  <a:lnTo>
                    <a:pt x="215" y="16"/>
                  </a:lnTo>
                  <a:lnTo>
                    <a:pt x="371" y="39"/>
                  </a:lnTo>
                  <a:lnTo>
                    <a:pt x="462" y="55"/>
                  </a:lnTo>
                  <a:lnTo>
                    <a:pt x="482" y="72"/>
                  </a:lnTo>
                  <a:lnTo>
                    <a:pt x="493" y="102"/>
                  </a:lnTo>
                  <a:lnTo>
                    <a:pt x="498" y="219"/>
                  </a:lnTo>
                  <a:lnTo>
                    <a:pt x="500" y="348"/>
                  </a:lnTo>
                  <a:lnTo>
                    <a:pt x="493" y="430"/>
                  </a:lnTo>
                  <a:lnTo>
                    <a:pt x="482" y="444"/>
                  </a:lnTo>
                  <a:lnTo>
                    <a:pt x="453" y="448"/>
                  </a:lnTo>
                  <a:lnTo>
                    <a:pt x="319" y="424"/>
                  </a:lnTo>
                  <a:lnTo>
                    <a:pt x="117" y="382"/>
                  </a:lnTo>
                  <a:lnTo>
                    <a:pt x="16" y="355"/>
                  </a:lnTo>
                  <a:lnTo>
                    <a:pt x="3" y="333"/>
                  </a:lnTo>
                  <a:lnTo>
                    <a:pt x="0" y="289"/>
                  </a:lnTo>
                  <a:lnTo>
                    <a:pt x="6" y="189"/>
                  </a:lnTo>
                  <a:lnTo>
                    <a:pt x="24" y="9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60432" name="Group 16">
              <a:extLst>
                <a:ext uri="{FF2B5EF4-FFF2-40B4-BE49-F238E27FC236}">
                  <a16:creationId xmlns:a16="http://schemas.microsoft.com/office/drawing/2014/main" id="{269DB1E6-A958-612C-1222-01204FC6F5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8" y="1865"/>
              <a:ext cx="818" cy="871"/>
              <a:chOff x="1329" y="819"/>
              <a:chExt cx="922" cy="983"/>
            </a:xfrm>
          </p:grpSpPr>
          <p:sp>
            <p:nvSpPr>
              <p:cNvPr id="60433" name="Freeform 17">
                <a:extLst>
                  <a:ext uri="{FF2B5EF4-FFF2-40B4-BE49-F238E27FC236}">
                    <a16:creationId xmlns:a16="http://schemas.microsoft.com/office/drawing/2014/main" id="{4C1621E4-FD82-8308-8462-2A4D6BE1F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" y="1366"/>
                <a:ext cx="922" cy="436"/>
              </a:xfrm>
              <a:custGeom>
                <a:avLst/>
                <a:gdLst>
                  <a:gd name="T0" fmla="*/ 15 w 922"/>
                  <a:gd name="T1" fmla="*/ 153 h 436"/>
                  <a:gd name="T2" fmla="*/ 139 w 922"/>
                  <a:gd name="T3" fmla="*/ 76 h 436"/>
                  <a:gd name="T4" fmla="*/ 139 w 922"/>
                  <a:gd name="T5" fmla="*/ 98 h 436"/>
                  <a:gd name="T6" fmla="*/ 54 w 922"/>
                  <a:gd name="T7" fmla="*/ 154 h 436"/>
                  <a:gd name="T8" fmla="*/ 186 w 922"/>
                  <a:gd name="T9" fmla="*/ 168 h 436"/>
                  <a:gd name="T10" fmla="*/ 460 w 922"/>
                  <a:gd name="T11" fmla="*/ 215 h 436"/>
                  <a:gd name="T12" fmla="*/ 607 w 922"/>
                  <a:gd name="T13" fmla="*/ 227 h 436"/>
                  <a:gd name="T14" fmla="*/ 701 w 922"/>
                  <a:gd name="T15" fmla="*/ 224 h 436"/>
                  <a:gd name="T16" fmla="*/ 727 w 922"/>
                  <a:gd name="T17" fmla="*/ 221 h 436"/>
                  <a:gd name="T18" fmla="*/ 869 w 922"/>
                  <a:gd name="T19" fmla="*/ 22 h 436"/>
                  <a:gd name="T20" fmla="*/ 821 w 922"/>
                  <a:gd name="T21" fmla="*/ 0 h 436"/>
                  <a:gd name="T22" fmla="*/ 896 w 922"/>
                  <a:gd name="T23" fmla="*/ 0 h 436"/>
                  <a:gd name="T24" fmla="*/ 922 w 922"/>
                  <a:gd name="T25" fmla="*/ 28 h 436"/>
                  <a:gd name="T26" fmla="*/ 921 w 922"/>
                  <a:gd name="T27" fmla="*/ 110 h 436"/>
                  <a:gd name="T28" fmla="*/ 889 w 922"/>
                  <a:gd name="T29" fmla="*/ 172 h 436"/>
                  <a:gd name="T30" fmla="*/ 786 w 922"/>
                  <a:gd name="T31" fmla="*/ 373 h 436"/>
                  <a:gd name="T32" fmla="*/ 742 w 922"/>
                  <a:gd name="T33" fmla="*/ 433 h 436"/>
                  <a:gd name="T34" fmla="*/ 712 w 922"/>
                  <a:gd name="T35" fmla="*/ 436 h 436"/>
                  <a:gd name="T36" fmla="*/ 490 w 922"/>
                  <a:gd name="T37" fmla="*/ 396 h 436"/>
                  <a:gd name="T38" fmla="*/ 256 w 922"/>
                  <a:gd name="T39" fmla="*/ 365 h 436"/>
                  <a:gd name="T40" fmla="*/ 34 w 922"/>
                  <a:gd name="T41" fmla="*/ 346 h 436"/>
                  <a:gd name="T42" fmla="*/ 0 w 922"/>
                  <a:gd name="T43" fmla="*/ 343 h 436"/>
                  <a:gd name="T44" fmla="*/ 7 w 922"/>
                  <a:gd name="T45" fmla="*/ 280 h 436"/>
                  <a:gd name="T46" fmla="*/ 12 w 922"/>
                  <a:gd name="T47" fmla="*/ 218 h 436"/>
                  <a:gd name="T48" fmla="*/ 16 w 922"/>
                  <a:gd name="T49" fmla="*/ 184 h 436"/>
                  <a:gd name="T50" fmla="*/ 31 w 922"/>
                  <a:gd name="T51" fmla="*/ 208 h 436"/>
                  <a:gd name="T52" fmla="*/ 27 w 922"/>
                  <a:gd name="T53" fmla="*/ 260 h 436"/>
                  <a:gd name="T54" fmla="*/ 26 w 922"/>
                  <a:gd name="T55" fmla="*/ 313 h 436"/>
                  <a:gd name="T56" fmla="*/ 87 w 922"/>
                  <a:gd name="T57" fmla="*/ 333 h 436"/>
                  <a:gd name="T58" fmla="*/ 234 w 922"/>
                  <a:gd name="T59" fmla="*/ 342 h 436"/>
                  <a:gd name="T60" fmla="*/ 359 w 922"/>
                  <a:gd name="T61" fmla="*/ 351 h 436"/>
                  <a:gd name="T62" fmla="*/ 462 w 922"/>
                  <a:gd name="T63" fmla="*/ 368 h 436"/>
                  <a:gd name="T64" fmla="*/ 615 w 922"/>
                  <a:gd name="T65" fmla="*/ 393 h 436"/>
                  <a:gd name="T66" fmla="*/ 713 w 922"/>
                  <a:gd name="T67" fmla="*/ 407 h 436"/>
                  <a:gd name="T68" fmla="*/ 721 w 922"/>
                  <a:gd name="T69" fmla="*/ 380 h 436"/>
                  <a:gd name="T70" fmla="*/ 721 w 922"/>
                  <a:gd name="T71" fmla="*/ 318 h 436"/>
                  <a:gd name="T72" fmla="*/ 723 w 922"/>
                  <a:gd name="T73" fmla="*/ 250 h 436"/>
                  <a:gd name="T74" fmla="*/ 734 w 922"/>
                  <a:gd name="T75" fmla="*/ 268 h 436"/>
                  <a:gd name="T76" fmla="*/ 736 w 922"/>
                  <a:gd name="T77" fmla="*/ 344 h 436"/>
                  <a:gd name="T78" fmla="*/ 744 w 922"/>
                  <a:gd name="T79" fmla="*/ 384 h 436"/>
                  <a:gd name="T80" fmla="*/ 764 w 922"/>
                  <a:gd name="T81" fmla="*/ 367 h 436"/>
                  <a:gd name="T82" fmla="*/ 801 w 922"/>
                  <a:gd name="T83" fmla="*/ 298 h 436"/>
                  <a:gd name="T84" fmla="*/ 856 w 922"/>
                  <a:gd name="T85" fmla="*/ 200 h 436"/>
                  <a:gd name="T86" fmla="*/ 897 w 922"/>
                  <a:gd name="T87" fmla="*/ 120 h 436"/>
                  <a:gd name="T88" fmla="*/ 906 w 922"/>
                  <a:gd name="T89" fmla="*/ 97 h 436"/>
                  <a:gd name="T90" fmla="*/ 901 w 922"/>
                  <a:gd name="T91" fmla="*/ 36 h 436"/>
                  <a:gd name="T92" fmla="*/ 888 w 922"/>
                  <a:gd name="T93" fmla="*/ 28 h 436"/>
                  <a:gd name="T94" fmla="*/ 848 w 922"/>
                  <a:gd name="T95" fmla="*/ 94 h 436"/>
                  <a:gd name="T96" fmla="*/ 782 w 922"/>
                  <a:gd name="T97" fmla="*/ 177 h 436"/>
                  <a:gd name="T98" fmla="*/ 732 w 922"/>
                  <a:gd name="T99" fmla="*/ 242 h 436"/>
                  <a:gd name="T100" fmla="*/ 693 w 922"/>
                  <a:gd name="T101" fmla="*/ 247 h 436"/>
                  <a:gd name="T102" fmla="*/ 559 w 922"/>
                  <a:gd name="T103" fmla="*/ 243 h 436"/>
                  <a:gd name="T104" fmla="*/ 397 w 922"/>
                  <a:gd name="T105" fmla="*/ 227 h 436"/>
                  <a:gd name="T106" fmla="*/ 243 w 922"/>
                  <a:gd name="T107" fmla="*/ 203 h 436"/>
                  <a:gd name="T108" fmla="*/ 66 w 922"/>
                  <a:gd name="T109" fmla="*/ 175 h 436"/>
                  <a:gd name="T110" fmla="*/ 15 w 922"/>
                  <a:gd name="T111" fmla="*/ 153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22" h="436">
                    <a:moveTo>
                      <a:pt x="15" y="153"/>
                    </a:moveTo>
                    <a:lnTo>
                      <a:pt x="139" y="76"/>
                    </a:lnTo>
                    <a:lnTo>
                      <a:pt x="139" y="98"/>
                    </a:lnTo>
                    <a:lnTo>
                      <a:pt x="54" y="154"/>
                    </a:lnTo>
                    <a:lnTo>
                      <a:pt x="186" y="168"/>
                    </a:lnTo>
                    <a:lnTo>
                      <a:pt x="460" y="215"/>
                    </a:lnTo>
                    <a:lnTo>
                      <a:pt x="607" y="227"/>
                    </a:lnTo>
                    <a:lnTo>
                      <a:pt x="701" y="224"/>
                    </a:lnTo>
                    <a:lnTo>
                      <a:pt x="727" y="221"/>
                    </a:lnTo>
                    <a:lnTo>
                      <a:pt x="869" y="22"/>
                    </a:lnTo>
                    <a:lnTo>
                      <a:pt x="821" y="0"/>
                    </a:lnTo>
                    <a:lnTo>
                      <a:pt x="896" y="0"/>
                    </a:lnTo>
                    <a:lnTo>
                      <a:pt x="922" y="28"/>
                    </a:lnTo>
                    <a:lnTo>
                      <a:pt x="921" y="110"/>
                    </a:lnTo>
                    <a:lnTo>
                      <a:pt x="889" y="172"/>
                    </a:lnTo>
                    <a:lnTo>
                      <a:pt x="786" y="373"/>
                    </a:lnTo>
                    <a:lnTo>
                      <a:pt x="742" y="433"/>
                    </a:lnTo>
                    <a:lnTo>
                      <a:pt x="712" y="436"/>
                    </a:lnTo>
                    <a:lnTo>
                      <a:pt x="490" y="396"/>
                    </a:lnTo>
                    <a:lnTo>
                      <a:pt x="256" y="365"/>
                    </a:lnTo>
                    <a:lnTo>
                      <a:pt x="34" y="346"/>
                    </a:lnTo>
                    <a:lnTo>
                      <a:pt x="0" y="343"/>
                    </a:lnTo>
                    <a:lnTo>
                      <a:pt x="7" y="280"/>
                    </a:lnTo>
                    <a:lnTo>
                      <a:pt x="12" y="218"/>
                    </a:lnTo>
                    <a:lnTo>
                      <a:pt x="16" y="184"/>
                    </a:lnTo>
                    <a:lnTo>
                      <a:pt x="31" y="208"/>
                    </a:lnTo>
                    <a:lnTo>
                      <a:pt x="27" y="260"/>
                    </a:lnTo>
                    <a:lnTo>
                      <a:pt x="26" y="313"/>
                    </a:lnTo>
                    <a:lnTo>
                      <a:pt x="87" y="333"/>
                    </a:lnTo>
                    <a:lnTo>
                      <a:pt x="234" y="342"/>
                    </a:lnTo>
                    <a:lnTo>
                      <a:pt x="359" y="351"/>
                    </a:lnTo>
                    <a:lnTo>
                      <a:pt x="462" y="368"/>
                    </a:lnTo>
                    <a:lnTo>
                      <a:pt x="615" y="393"/>
                    </a:lnTo>
                    <a:lnTo>
                      <a:pt x="713" y="407"/>
                    </a:lnTo>
                    <a:lnTo>
                      <a:pt x="721" y="380"/>
                    </a:lnTo>
                    <a:lnTo>
                      <a:pt x="721" y="318"/>
                    </a:lnTo>
                    <a:lnTo>
                      <a:pt x="723" y="250"/>
                    </a:lnTo>
                    <a:lnTo>
                      <a:pt x="734" y="268"/>
                    </a:lnTo>
                    <a:lnTo>
                      <a:pt x="736" y="344"/>
                    </a:lnTo>
                    <a:lnTo>
                      <a:pt x="744" y="384"/>
                    </a:lnTo>
                    <a:lnTo>
                      <a:pt x="764" y="367"/>
                    </a:lnTo>
                    <a:lnTo>
                      <a:pt x="801" y="298"/>
                    </a:lnTo>
                    <a:lnTo>
                      <a:pt x="856" y="200"/>
                    </a:lnTo>
                    <a:lnTo>
                      <a:pt x="897" y="120"/>
                    </a:lnTo>
                    <a:lnTo>
                      <a:pt x="906" y="97"/>
                    </a:lnTo>
                    <a:lnTo>
                      <a:pt x="901" y="36"/>
                    </a:lnTo>
                    <a:lnTo>
                      <a:pt x="888" y="28"/>
                    </a:lnTo>
                    <a:lnTo>
                      <a:pt x="848" y="94"/>
                    </a:lnTo>
                    <a:lnTo>
                      <a:pt x="782" y="177"/>
                    </a:lnTo>
                    <a:lnTo>
                      <a:pt x="732" y="242"/>
                    </a:lnTo>
                    <a:lnTo>
                      <a:pt x="693" y="247"/>
                    </a:lnTo>
                    <a:lnTo>
                      <a:pt x="559" y="243"/>
                    </a:lnTo>
                    <a:lnTo>
                      <a:pt x="397" y="227"/>
                    </a:lnTo>
                    <a:lnTo>
                      <a:pt x="243" y="203"/>
                    </a:lnTo>
                    <a:lnTo>
                      <a:pt x="66" y="175"/>
                    </a:lnTo>
                    <a:lnTo>
                      <a:pt x="15" y="1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34" name="Freeform 18">
                <a:extLst>
                  <a:ext uri="{FF2B5EF4-FFF2-40B4-BE49-F238E27FC236}">
                    <a16:creationId xmlns:a16="http://schemas.microsoft.com/office/drawing/2014/main" id="{4417BE23-32ED-80E4-3E24-58CF430B4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" y="1428"/>
                <a:ext cx="460" cy="136"/>
              </a:xfrm>
              <a:custGeom>
                <a:avLst/>
                <a:gdLst>
                  <a:gd name="T0" fmla="*/ 15 w 460"/>
                  <a:gd name="T1" fmla="*/ 13 h 136"/>
                  <a:gd name="T2" fmla="*/ 50 w 460"/>
                  <a:gd name="T3" fmla="*/ 0 h 136"/>
                  <a:gd name="T4" fmla="*/ 65 w 460"/>
                  <a:gd name="T5" fmla="*/ 7 h 136"/>
                  <a:gd name="T6" fmla="*/ 51 w 460"/>
                  <a:gd name="T7" fmla="*/ 29 h 136"/>
                  <a:gd name="T8" fmla="*/ 25 w 460"/>
                  <a:gd name="T9" fmla="*/ 39 h 136"/>
                  <a:gd name="T10" fmla="*/ 67 w 460"/>
                  <a:gd name="T11" fmla="*/ 68 h 136"/>
                  <a:gd name="T12" fmla="*/ 134 w 460"/>
                  <a:gd name="T13" fmla="*/ 83 h 136"/>
                  <a:gd name="T14" fmla="*/ 195 w 460"/>
                  <a:gd name="T15" fmla="*/ 87 h 136"/>
                  <a:gd name="T16" fmla="*/ 238 w 460"/>
                  <a:gd name="T17" fmla="*/ 90 h 136"/>
                  <a:gd name="T18" fmla="*/ 320 w 460"/>
                  <a:gd name="T19" fmla="*/ 95 h 136"/>
                  <a:gd name="T20" fmla="*/ 372 w 460"/>
                  <a:gd name="T21" fmla="*/ 98 h 136"/>
                  <a:gd name="T22" fmla="*/ 408 w 460"/>
                  <a:gd name="T23" fmla="*/ 94 h 136"/>
                  <a:gd name="T24" fmla="*/ 442 w 460"/>
                  <a:gd name="T25" fmla="*/ 80 h 136"/>
                  <a:gd name="T26" fmla="*/ 441 w 460"/>
                  <a:gd name="T27" fmla="*/ 65 h 136"/>
                  <a:gd name="T28" fmla="*/ 460 w 460"/>
                  <a:gd name="T29" fmla="*/ 73 h 136"/>
                  <a:gd name="T30" fmla="*/ 447 w 460"/>
                  <a:gd name="T31" fmla="*/ 121 h 136"/>
                  <a:gd name="T32" fmla="*/ 396 w 460"/>
                  <a:gd name="T33" fmla="*/ 136 h 136"/>
                  <a:gd name="T34" fmla="*/ 287 w 460"/>
                  <a:gd name="T35" fmla="*/ 124 h 136"/>
                  <a:gd name="T36" fmla="*/ 177 w 460"/>
                  <a:gd name="T37" fmla="*/ 117 h 136"/>
                  <a:gd name="T38" fmla="*/ 114 w 460"/>
                  <a:gd name="T39" fmla="*/ 115 h 136"/>
                  <a:gd name="T40" fmla="*/ 42 w 460"/>
                  <a:gd name="T41" fmla="*/ 84 h 136"/>
                  <a:gd name="T42" fmla="*/ 7 w 460"/>
                  <a:gd name="T43" fmla="*/ 67 h 136"/>
                  <a:gd name="T44" fmla="*/ 0 w 460"/>
                  <a:gd name="T45" fmla="*/ 36 h 136"/>
                  <a:gd name="T46" fmla="*/ 15 w 460"/>
                  <a:gd name="T47" fmla="*/ 1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0" h="136">
                    <a:moveTo>
                      <a:pt x="15" y="13"/>
                    </a:moveTo>
                    <a:lnTo>
                      <a:pt x="50" y="0"/>
                    </a:lnTo>
                    <a:lnTo>
                      <a:pt x="65" y="7"/>
                    </a:lnTo>
                    <a:lnTo>
                      <a:pt x="51" y="29"/>
                    </a:lnTo>
                    <a:lnTo>
                      <a:pt x="25" y="39"/>
                    </a:lnTo>
                    <a:lnTo>
                      <a:pt x="67" y="68"/>
                    </a:lnTo>
                    <a:lnTo>
                      <a:pt x="134" y="83"/>
                    </a:lnTo>
                    <a:lnTo>
                      <a:pt x="195" y="87"/>
                    </a:lnTo>
                    <a:lnTo>
                      <a:pt x="238" y="90"/>
                    </a:lnTo>
                    <a:lnTo>
                      <a:pt x="320" y="95"/>
                    </a:lnTo>
                    <a:lnTo>
                      <a:pt x="372" y="98"/>
                    </a:lnTo>
                    <a:lnTo>
                      <a:pt x="408" y="94"/>
                    </a:lnTo>
                    <a:lnTo>
                      <a:pt x="442" y="80"/>
                    </a:lnTo>
                    <a:lnTo>
                      <a:pt x="441" y="65"/>
                    </a:lnTo>
                    <a:lnTo>
                      <a:pt x="460" y="73"/>
                    </a:lnTo>
                    <a:lnTo>
                      <a:pt x="447" y="121"/>
                    </a:lnTo>
                    <a:lnTo>
                      <a:pt x="396" y="136"/>
                    </a:lnTo>
                    <a:lnTo>
                      <a:pt x="287" y="124"/>
                    </a:lnTo>
                    <a:lnTo>
                      <a:pt x="177" y="117"/>
                    </a:lnTo>
                    <a:lnTo>
                      <a:pt x="114" y="115"/>
                    </a:lnTo>
                    <a:lnTo>
                      <a:pt x="42" y="84"/>
                    </a:lnTo>
                    <a:lnTo>
                      <a:pt x="7" y="67"/>
                    </a:lnTo>
                    <a:lnTo>
                      <a:pt x="0" y="36"/>
                    </a:lnTo>
                    <a:lnTo>
                      <a:pt x="15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35" name="Freeform 19">
                <a:extLst>
                  <a:ext uri="{FF2B5EF4-FFF2-40B4-BE49-F238E27FC236}">
                    <a16:creationId xmlns:a16="http://schemas.microsoft.com/office/drawing/2014/main" id="{5A90B688-025C-3D5A-AA40-A656F63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2" y="1587"/>
                <a:ext cx="52" cy="46"/>
              </a:xfrm>
              <a:custGeom>
                <a:avLst/>
                <a:gdLst>
                  <a:gd name="T0" fmla="*/ 9 w 52"/>
                  <a:gd name="T1" fmla="*/ 0 h 46"/>
                  <a:gd name="T2" fmla="*/ 52 w 52"/>
                  <a:gd name="T3" fmla="*/ 5 h 46"/>
                  <a:gd name="T4" fmla="*/ 47 w 52"/>
                  <a:gd name="T5" fmla="*/ 46 h 46"/>
                  <a:gd name="T6" fmla="*/ 0 w 52"/>
                  <a:gd name="T7" fmla="*/ 39 h 46"/>
                  <a:gd name="T8" fmla="*/ 9 w 52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6">
                    <a:moveTo>
                      <a:pt x="9" y="0"/>
                    </a:moveTo>
                    <a:lnTo>
                      <a:pt x="52" y="5"/>
                    </a:lnTo>
                    <a:lnTo>
                      <a:pt x="47" y="46"/>
                    </a:lnTo>
                    <a:lnTo>
                      <a:pt x="0" y="3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36" name="Freeform 20">
                <a:extLst>
                  <a:ext uri="{FF2B5EF4-FFF2-40B4-BE49-F238E27FC236}">
                    <a16:creationId xmlns:a16="http://schemas.microsoft.com/office/drawing/2014/main" id="{8CEF2B7F-B183-57E4-84C4-21B28284B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" y="1596"/>
                <a:ext cx="51" cy="46"/>
              </a:xfrm>
              <a:custGeom>
                <a:avLst/>
                <a:gdLst>
                  <a:gd name="T0" fmla="*/ 8 w 51"/>
                  <a:gd name="T1" fmla="*/ 0 h 46"/>
                  <a:gd name="T2" fmla="*/ 51 w 51"/>
                  <a:gd name="T3" fmla="*/ 5 h 46"/>
                  <a:gd name="T4" fmla="*/ 47 w 51"/>
                  <a:gd name="T5" fmla="*/ 46 h 46"/>
                  <a:gd name="T6" fmla="*/ 0 w 51"/>
                  <a:gd name="T7" fmla="*/ 39 h 46"/>
                  <a:gd name="T8" fmla="*/ 8 w 5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46">
                    <a:moveTo>
                      <a:pt x="8" y="0"/>
                    </a:moveTo>
                    <a:lnTo>
                      <a:pt x="51" y="5"/>
                    </a:lnTo>
                    <a:lnTo>
                      <a:pt x="47" y="46"/>
                    </a:lnTo>
                    <a:lnTo>
                      <a:pt x="0" y="3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37" name="Freeform 21">
                <a:extLst>
                  <a:ext uri="{FF2B5EF4-FFF2-40B4-BE49-F238E27FC236}">
                    <a16:creationId xmlns:a16="http://schemas.microsoft.com/office/drawing/2014/main" id="{66BD4933-3180-1EDF-DC18-1924FA765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0" y="1640"/>
                <a:ext cx="194" cy="51"/>
              </a:xfrm>
              <a:custGeom>
                <a:avLst/>
                <a:gdLst>
                  <a:gd name="T0" fmla="*/ 4 w 194"/>
                  <a:gd name="T1" fmla="*/ 0 h 51"/>
                  <a:gd name="T2" fmla="*/ 193 w 194"/>
                  <a:gd name="T3" fmla="*/ 18 h 51"/>
                  <a:gd name="T4" fmla="*/ 194 w 194"/>
                  <a:gd name="T5" fmla="*/ 51 h 51"/>
                  <a:gd name="T6" fmla="*/ 0 w 194"/>
                  <a:gd name="T7" fmla="*/ 33 h 51"/>
                  <a:gd name="T8" fmla="*/ 4 w 194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51">
                    <a:moveTo>
                      <a:pt x="4" y="0"/>
                    </a:moveTo>
                    <a:lnTo>
                      <a:pt x="193" y="18"/>
                    </a:lnTo>
                    <a:lnTo>
                      <a:pt x="194" y="51"/>
                    </a:lnTo>
                    <a:lnTo>
                      <a:pt x="0" y="3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38" name="Freeform 22">
                <a:extLst>
                  <a:ext uri="{FF2B5EF4-FFF2-40B4-BE49-F238E27FC236}">
                    <a16:creationId xmlns:a16="http://schemas.microsoft.com/office/drawing/2014/main" id="{DE507825-D45D-9CD0-97A1-1DBBA03C1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819"/>
                <a:ext cx="848" cy="658"/>
              </a:xfrm>
              <a:custGeom>
                <a:avLst/>
                <a:gdLst>
                  <a:gd name="T0" fmla="*/ 47 w 848"/>
                  <a:gd name="T1" fmla="*/ 551 h 658"/>
                  <a:gd name="T2" fmla="*/ 28 w 848"/>
                  <a:gd name="T3" fmla="*/ 523 h 658"/>
                  <a:gd name="T4" fmla="*/ 20 w 848"/>
                  <a:gd name="T5" fmla="*/ 481 h 658"/>
                  <a:gd name="T6" fmla="*/ 31 w 848"/>
                  <a:gd name="T7" fmla="*/ 389 h 658"/>
                  <a:gd name="T8" fmla="*/ 54 w 848"/>
                  <a:gd name="T9" fmla="*/ 240 h 658"/>
                  <a:gd name="T10" fmla="*/ 76 w 848"/>
                  <a:gd name="T11" fmla="*/ 129 h 658"/>
                  <a:gd name="T12" fmla="*/ 94 w 848"/>
                  <a:gd name="T13" fmla="*/ 104 h 658"/>
                  <a:gd name="T14" fmla="*/ 123 w 848"/>
                  <a:gd name="T15" fmla="*/ 76 h 658"/>
                  <a:gd name="T16" fmla="*/ 189 w 848"/>
                  <a:gd name="T17" fmla="*/ 61 h 658"/>
                  <a:gd name="T18" fmla="*/ 300 w 848"/>
                  <a:gd name="T19" fmla="*/ 48 h 658"/>
                  <a:gd name="T20" fmla="*/ 392 w 848"/>
                  <a:gd name="T21" fmla="*/ 38 h 658"/>
                  <a:gd name="T22" fmla="*/ 434 w 848"/>
                  <a:gd name="T23" fmla="*/ 21 h 658"/>
                  <a:gd name="T24" fmla="*/ 506 w 848"/>
                  <a:gd name="T25" fmla="*/ 25 h 658"/>
                  <a:gd name="T26" fmla="*/ 628 w 848"/>
                  <a:gd name="T27" fmla="*/ 57 h 658"/>
                  <a:gd name="T28" fmla="*/ 731 w 848"/>
                  <a:gd name="T29" fmla="*/ 67 h 658"/>
                  <a:gd name="T30" fmla="*/ 776 w 848"/>
                  <a:gd name="T31" fmla="*/ 65 h 658"/>
                  <a:gd name="T32" fmla="*/ 811 w 848"/>
                  <a:gd name="T33" fmla="*/ 80 h 658"/>
                  <a:gd name="T34" fmla="*/ 825 w 848"/>
                  <a:gd name="T35" fmla="*/ 144 h 658"/>
                  <a:gd name="T36" fmla="*/ 823 w 848"/>
                  <a:gd name="T37" fmla="*/ 262 h 658"/>
                  <a:gd name="T38" fmla="*/ 823 w 848"/>
                  <a:gd name="T39" fmla="*/ 354 h 658"/>
                  <a:gd name="T40" fmla="*/ 810 w 848"/>
                  <a:gd name="T41" fmla="*/ 394 h 658"/>
                  <a:gd name="T42" fmla="*/ 766 w 848"/>
                  <a:gd name="T43" fmla="*/ 491 h 658"/>
                  <a:gd name="T44" fmla="*/ 714 w 848"/>
                  <a:gd name="T45" fmla="*/ 589 h 658"/>
                  <a:gd name="T46" fmla="*/ 683 w 848"/>
                  <a:gd name="T47" fmla="*/ 625 h 658"/>
                  <a:gd name="T48" fmla="*/ 665 w 848"/>
                  <a:gd name="T49" fmla="*/ 640 h 658"/>
                  <a:gd name="T50" fmla="*/ 686 w 848"/>
                  <a:gd name="T51" fmla="*/ 658 h 658"/>
                  <a:gd name="T52" fmla="*/ 719 w 848"/>
                  <a:gd name="T53" fmla="*/ 619 h 658"/>
                  <a:gd name="T54" fmla="*/ 769 w 848"/>
                  <a:gd name="T55" fmla="*/ 531 h 658"/>
                  <a:gd name="T56" fmla="*/ 815 w 848"/>
                  <a:gd name="T57" fmla="*/ 438 h 658"/>
                  <a:gd name="T58" fmla="*/ 831 w 848"/>
                  <a:gd name="T59" fmla="*/ 392 h 658"/>
                  <a:gd name="T60" fmla="*/ 841 w 848"/>
                  <a:gd name="T61" fmla="*/ 347 h 658"/>
                  <a:gd name="T62" fmla="*/ 844 w 848"/>
                  <a:gd name="T63" fmla="*/ 270 h 658"/>
                  <a:gd name="T64" fmla="*/ 848 w 848"/>
                  <a:gd name="T65" fmla="*/ 153 h 658"/>
                  <a:gd name="T66" fmla="*/ 836 w 848"/>
                  <a:gd name="T67" fmla="*/ 89 h 658"/>
                  <a:gd name="T68" fmla="*/ 819 w 848"/>
                  <a:gd name="T69" fmla="*/ 57 h 658"/>
                  <a:gd name="T70" fmla="*/ 787 w 848"/>
                  <a:gd name="T71" fmla="*/ 44 h 658"/>
                  <a:gd name="T72" fmla="*/ 744 w 848"/>
                  <a:gd name="T73" fmla="*/ 50 h 658"/>
                  <a:gd name="T74" fmla="*/ 679 w 848"/>
                  <a:gd name="T75" fmla="*/ 45 h 658"/>
                  <a:gd name="T76" fmla="*/ 599 w 848"/>
                  <a:gd name="T77" fmla="*/ 31 h 658"/>
                  <a:gd name="T78" fmla="*/ 516 w 848"/>
                  <a:gd name="T79" fmla="*/ 6 h 658"/>
                  <a:gd name="T80" fmla="*/ 460 w 848"/>
                  <a:gd name="T81" fmla="*/ 0 h 658"/>
                  <a:gd name="T82" fmla="*/ 430 w 848"/>
                  <a:gd name="T83" fmla="*/ 6 h 658"/>
                  <a:gd name="T84" fmla="*/ 360 w 848"/>
                  <a:gd name="T85" fmla="*/ 28 h 658"/>
                  <a:gd name="T86" fmla="*/ 235 w 848"/>
                  <a:gd name="T87" fmla="*/ 40 h 658"/>
                  <a:gd name="T88" fmla="*/ 112 w 848"/>
                  <a:gd name="T89" fmla="*/ 60 h 658"/>
                  <a:gd name="T90" fmla="*/ 72 w 848"/>
                  <a:gd name="T91" fmla="*/ 96 h 658"/>
                  <a:gd name="T92" fmla="*/ 44 w 848"/>
                  <a:gd name="T93" fmla="*/ 147 h 658"/>
                  <a:gd name="T94" fmla="*/ 24 w 848"/>
                  <a:gd name="T95" fmla="*/ 255 h 658"/>
                  <a:gd name="T96" fmla="*/ 13 w 848"/>
                  <a:gd name="T97" fmla="*/ 358 h 658"/>
                  <a:gd name="T98" fmla="*/ 0 w 848"/>
                  <a:gd name="T99" fmla="*/ 467 h 658"/>
                  <a:gd name="T100" fmla="*/ 10 w 848"/>
                  <a:gd name="T101" fmla="*/ 529 h 658"/>
                  <a:gd name="T102" fmla="*/ 24 w 848"/>
                  <a:gd name="T103" fmla="*/ 566 h 658"/>
                  <a:gd name="T104" fmla="*/ 55 w 848"/>
                  <a:gd name="T105" fmla="*/ 582 h 658"/>
                  <a:gd name="T106" fmla="*/ 73 w 848"/>
                  <a:gd name="T107" fmla="*/ 579 h 658"/>
                  <a:gd name="T108" fmla="*/ 47 w 848"/>
                  <a:gd name="T109" fmla="*/ 551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48" h="658">
                    <a:moveTo>
                      <a:pt x="47" y="551"/>
                    </a:moveTo>
                    <a:lnTo>
                      <a:pt x="28" y="523"/>
                    </a:lnTo>
                    <a:lnTo>
                      <a:pt x="20" y="481"/>
                    </a:lnTo>
                    <a:lnTo>
                      <a:pt x="31" y="389"/>
                    </a:lnTo>
                    <a:lnTo>
                      <a:pt x="54" y="240"/>
                    </a:lnTo>
                    <a:lnTo>
                      <a:pt x="76" y="129"/>
                    </a:lnTo>
                    <a:lnTo>
                      <a:pt x="94" y="104"/>
                    </a:lnTo>
                    <a:lnTo>
                      <a:pt x="123" y="76"/>
                    </a:lnTo>
                    <a:lnTo>
                      <a:pt x="189" y="61"/>
                    </a:lnTo>
                    <a:lnTo>
                      <a:pt x="300" y="48"/>
                    </a:lnTo>
                    <a:lnTo>
                      <a:pt x="392" y="38"/>
                    </a:lnTo>
                    <a:lnTo>
                      <a:pt x="434" y="21"/>
                    </a:lnTo>
                    <a:lnTo>
                      <a:pt x="506" y="25"/>
                    </a:lnTo>
                    <a:lnTo>
                      <a:pt x="628" y="57"/>
                    </a:lnTo>
                    <a:lnTo>
                      <a:pt x="731" y="67"/>
                    </a:lnTo>
                    <a:lnTo>
                      <a:pt x="776" y="65"/>
                    </a:lnTo>
                    <a:lnTo>
                      <a:pt x="811" y="80"/>
                    </a:lnTo>
                    <a:lnTo>
                      <a:pt x="825" y="144"/>
                    </a:lnTo>
                    <a:lnTo>
                      <a:pt x="823" y="262"/>
                    </a:lnTo>
                    <a:lnTo>
                      <a:pt x="823" y="354"/>
                    </a:lnTo>
                    <a:lnTo>
                      <a:pt x="810" y="394"/>
                    </a:lnTo>
                    <a:lnTo>
                      <a:pt x="766" y="491"/>
                    </a:lnTo>
                    <a:lnTo>
                      <a:pt x="714" y="589"/>
                    </a:lnTo>
                    <a:lnTo>
                      <a:pt x="683" y="625"/>
                    </a:lnTo>
                    <a:lnTo>
                      <a:pt x="665" y="640"/>
                    </a:lnTo>
                    <a:lnTo>
                      <a:pt x="686" y="658"/>
                    </a:lnTo>
                    <a:lnTo>
                      <a:pt x="719" y="619"/>
                    </a:lnTo>
                    <a:lnTo>
                      <a:pt x="769" y="531"/>
                    </a:lnTo>
                    <a:lnTo>
                      <a:pt x="815" y="438"/>
                    </a:lnTo>
                    <a:lnTo>
                      <a:pt x="831" y="392"/>
                    </a:lnTo>
                    <a:lnTo>
                      <a:pt x="841" y="347"/>
                    </a:lnTo>
                    <a:lnTo>
                      <a:pt x="844" y="270"/>
                    </a:lnTo>
                    <a:lnTo>
                      <a:pt x="848" y="153"/>
                    </a:lnTo>
                    <a:lnTo>
                      <a:pt x="836" y="89"/>
                    </a:lnTo>
                    <a:lnTo>
                      <a:pt x="819" y="57"/>
                    </a:lnTo>
                    <a:lnTo>
                      <a:pt x="787" y="44"/>
                    </a:lnTo>
                    <a:lnTo>
                      <a:pt x="744" y="50"/>
                    </a:lnTo>
                    <a:lnTo>
                      <a:pt x="679" y="45"/>
                    </a:lnTo>
                    <a:lnTo>
                      <a:pt x="599" y="31"/>
                    </a:lnTo>
                    <a:lnTo>
                      <a:pt x="516" y="6"/>
                    </a:lnTo>
                    <a:lnTo>
                      <a:pt x="460" y="0"/>
                    </a:lnTo>
                    <a:lnTo>
                      <a:pt x="430" y="6"/>
                    </a:lnTo>
                    <a:lnTo>
                      <a:pt x="360" y="28"/>
                    </a:lnTo>
                    <a:lnTo>
                      <a:pt x="235" y="40"/>
                    </a:lnTo>
                    <a:lnTo>
                      <a:pt x="112" y="60"/>
                    </a:lnTo>
                    <a:lnTo>
                      <a:pt x="72" y="96"/>
                    </a:lnTo>
                    <a:lnTo>
                      <a:pt x="44" y="147"/>
                    </a:lnTo>
                    <a:lnTo>
                      <a:pt x="24" y="255"/>
                    </a:lnTo>
                    <a:lnTo>
                      <a:pt x="13" y="358"/>
                    </a:lnTo>
                    <a:lnTo>
                      <a:pt x="0" y="467"/>
                    </a:lnTo>
                    <a:lnTo>
                      <a:pt x="10" y="529"/>
                    </a:lnTo>
                    <a:lnTo>
                      <a:pt x="24" y="566"/>
                    </a:lnTo>
                    <a:lnTo>
                      <a:pt x="55" y="582"/>
                    </a:lnTo>
                    <a:lnTo>
                      <a:pt x="73" y="579"/>
                    </a:lnTo>
                    <a:lnTo>
                      <a:pt x="47" y="5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39" name="Freeform 23">
                <a:extLst>
                  <a:ext uri="{FF2B5EF4-FFF2-40B4-BE49-F238E27FC236}">
                    <a16:creationId xmlns:a16="http://schemas.microsoft.com/office/drawing/2014/main" id="{CCA23477-501D-2DD8-7883-20DD2E1C5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7" y="877"/>
                <a:ext cx="778" cy="607"/>
              </a:xfrm>
              <a:custGeom>
                <a:avLst/>
                <a:gdLst>
                  <a:gd name="T0" fmla="*/ 0 w 778"/>
                  <a:gd name="T1" fmla="*/ 499 h 607"/>
                  <a:gd name="T2" fmla="*/ 115 w 778"/>
                  <a:gd name="T3" fmla="*/ 525 h 607"/>
                  <a:gd name="T4" fmla="*/ 276 w 778"/>
                  <a:gd name="T5" fmla="*/ 554 h 607"/>
                  <a:gd name="T6" fmla="*/ 407 w 778"/>
                  <a:gd name="T7" fmla="*/ 576 h 607"/>
                  <a:gd name="T8" fmla="*/ 526 w 778"/>
                  <a:gd name="T9" fmla="*/ 580 h 607"/>
                  <a:gd name="T10" fmla="*/ 604 w 778"/>
                  <a:gd name="T11" fmla="*/ 580 h 607"/>
                  <a:gd name="T12" fmla="*/ 627 w 778"/>
                  <a:gd name="T13" fmla="*/ 573 h 607"/>
                  <a:gd name="T14" fmla="*/ 637 w 778"/>
                  <a:gd name="T15" fmla="*/ 516 h 607"/>
                  <a:gd name="T16" fmla="*/ 633 w 778"/>
                  <a:gd name="T17" fmla="*/ 362 h 607"/>
                  <a:gd name="T18" fmla="*/ 628 w 778"/>
                  <a:gd name="T19" fmla="*/ 174 h 607"/>
                  <a:gd name="T20" fmla="*/ 622 w 778"/>
                  <a:gd name="T21" fmla="*/ 106 h 607"/>
                  <a:gd name="T22" fmla="*/ 610 w 778"/>
                  <a:gd name="T23" fmla="*/ 79 h 607"/>
                  <a:gd name="T24" fmla="*/ 405 w 778"/>
                  <a:gd name="T25" fmla="*/ 69 h 607"/>
                  <a:gd name="T26" fmla="*/ 209 w 778"/>
                  <a:gd name="T27" fmla="*/ 42 h 607"/>
                  <a:gd name="T28" fmla="*/ 101 w 778"/>
                  <a:gd name="T29" fmla="*/ 26 h 607"/>
                  <a:gd name="T30" fmla="*/ 63 w 778"/>
                  <a:gd name="T31" fmla="*/ 26 h 607"/>
                  <a:gd name="T32" fmla="*/ 87 w 778"/>
                  <a:gd name="T33" fmla="*/ 3 h 607"/>
                  <a:gd name="T34" fmla="*/ 133 w 778"/>
                  <a:gd name="T35" fmla="*/ 15 h 607"/>
                  <a:gd name="T36" fmla="*/ 268 w 778"/>
                  <a:gd name="T37" fmla="*/ 32 h 607"/>
                  <a:gd name="T38" fmla="*/ 396 w 778"/>
                  <a:gd name="T39" fmla="*/ 45 h 607"/>
                  <a:gd name="T40" fmla="*/ 511 w 778"/>
                  <a:gd name="T41" fmla="*/ 53 h 607"/>
                  <a:gd name="T42" fmla="*/ 619 w 778"/>
                  <a:gd name="T43" fmla="*/ 60 h 607"/>
                  <a:gd name="T44" fmla="*/ 709 w 778"/>
                  <a:gd name="T45" fmla="*/ 35 h 607"/>
                  <a:gd name="T46" fmla="*/ 763 w 778"/>
                  <a:gd name="T47" fmla="*/ 0 h 607"/>
                  <a:gd name="T48" fmla="*/ 778 w 778"/>
                  <a:gd name="T49" fmla="*/ 24 h 607"/>
                  <a:gd name="T50" fmla="*/ 730 w 778"/>
                  <a:gd name="T51" fmla="*/ 45 h 607"/>
                  <a:gd name="T52" fmla="*/ 660 w 778"/>
                  <a:gd name="T53" fmla="*/ 75 h 607"/>
                  <a:gd name="T54" fmla="*/ 638 w 778"/>
                  <a:gd name="T55" fmla="*/ 86 h 607"/>
                  <a:gd name="T56" fmla="*/ 645 w 778"/>
                  <a:gd name="T57" fmla="*/ 186 h 607"/>
                  <a:gd name="T58" fmla="*/ 649 w 778"/>
                  <a:gd name="T59" fmla="*/ 283 h 607"/>
                  <a:gd name="T60" fmla="*/ 651 w 778"/>
                  <a:gd name="T61" fmla="*/ 371 h 607"/>
                  <a:gd name="T62" fmla="*/ 652 w 778"/>
                  <a:gd name="T63" fmla="*/ 456 h 607"/>
                  <a:gd name="T64" fmla="*/ 655 w 778"/>
                  <a:gd name="T65" fmla="*/ 520 h 607"/>
                  <a:gd name="T66" fmla="*/ 654 w 778"/>
                  <a:gd name="T67" fmla="*/ 574 h 607"/>
                  <a:gd name="T68" fmla="*/ 640 w 778"/>
                  <a:gd name="T69" fmla="*/ 599 h 607"/>
                  <a:gd name="T70" fmla="*/ 547 w 778"/>
                  <a:gd name="T71" fmla="*/ 607 h 607"/>
                  <a:gd name="T72" fmla="*/ 389 w 778"/>
                  <a:gd name="T73" fmla="*/ 593 h 607"/>
                  <a:gd name="T74" fmla="*/ 227 w 778"/>
                  <a:gd name="T75" fmla="*/ 561 h 607"/>
                  <a:gd name="T76" fmla="*/ 108 w 778"/>
                  <a:gd name="T77" fmla="*/ 542 h 607"/>
                  <a:gd name="T78" fmla="*/ 9 w 778"/>
                  <a:gd name="T79" fmla="*/ 524 h 607"/>
                  <a:gd name="T80" fmla="*/ 0 w 778"/>
                  <a:gd name="T81" fmla="*/ 499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8" h="607">
                    <a:moveTo>
                      <a:pt x="0" y="499"/>
                    </a:moveTo>
                    <a:lnTo>
                      <a:pt x="115" y="525"/>
                    </a:lnTo>
                    <a:lnTo>
                      <a:pt x="276" y="554"/>
                    </a:lnTo>
                    <a:lnTo>
                      <a:pt x="407" y="576"/>
                    </a:lnTo>
                    <a:lnTo>
                      <a:pt x="526" y="580"/>
                    </a:lnTo>
                    <a:lnTo>
                      <a:pt x="604" y="580"/>
                    </a:lnTo>
                    <a:lnTo>
                      <a:pt x="627" y="573"/>
                    </a:lnTo>
                    <a:lnTo>
                      <a:pt x="637" y="516"/>
                    </a:lnTo>
                    <a:lnTo>
                      <a:pt x="633" y="362"/>
                    </a:lnTo>
                    <a:lnTo>
                      <a:pt x="628" y="174"/>
                    </a:lnTo>
                    <a:lnTo>
                      <a:pt x="622" y="106"/>
                    </a:lnTo>
                    <a:lnTo>
                      <a:pt x="610" y="79"/>
                    </a:lnTo>
                    <a:lnTo>
                      <a:pt x="405" y="69"/>
                    </a:lnTo>
                    <a:lnTo>
                      <a:pt x="209" y="42"/>
                    </a:lnTo>
                    <a:lnTo>
                      <a:pt x="101" y="26"/>
                    </a:lnTo>
                    <a:lnTo>
                      <a:pt x="63" y="26"/>
                    </a:lnTo>
                    <a:lnTo>
                      <a:pt x="87" y="3"/>
                    </a:lnTo>
                    <a:lnTo>
                      <a:pt x="133" y="15"/>
                    </a:lnTo>
                    <a:lnTo>
                      <a:pt x="268" y="32"/>
                    </a:lnTo>
                    <a:lnTo>
                      <a:pt x="396" y="45"/>
                    </a:lnTo>
                    <a:lnTo>
                      <a:pt x="511" y="53"/>
                    </a:lnTo>
                    <a:lnTo>
                      <a:pt x="619" y="60"/>
                    </a:lnTo>
                    <a:lnTo>
                      <a:pt x="709" y="35"/>
                    </a:lnTo>
                    <a:lnTo>
                      <a:pt x="763" y="0"/>
                    </a:lnTo>
                    <a:lnTo>
                      <a:pt x="778" y="24"/>
                    </a:lnTo>
                    <a:lnTo>
                      <a:pt x="730" y="45"/>
                    </a:lnTo>
                    <a:lnTo>
                      <a:pt x="660" y="75"/>
                    </a:lnTo>
                    <a:lnTo>
                      <a:pt x="638" y="86"/>
                    </a:lnTo>
                    <a:lnTo>
                      <a:pt x="645" y="186"/>
                    </a:lnTo>
                    <a:lnTo>
                      <a:pt x="649" y="283"/>
                    </a:lnTo>
                    <a:lnTo>
                      <a:pt x="651" y="371"/>
                    </a:lnTo>
                    <a:lnTo>
                      <a:pt x="652" y="456"/>
                    </a:lnTo>
                    <a:lnTo>
                      <a:pt x="655" y="520"/>
                    </a:lnTo>
                    <a:lnTo>
                      <a:pt x="654" y="574"/>
                    </a:lnTo>
                    <a:lnTo>
                      <a:pt x="640" y="599"/>
                    </a:lnTo>
                    <a:lnTo>
                      <a:pt x="547" y="607"/>
                    </a:lnTo>
                    <a:lnTo>
                      <a:pt x="389" y="593"/>
                    </a:lnTo>
                    <a:lnTo>
                      <a:pt x="227" y="561"/>
                    </a:lnTo>
                    <a:lnTo>
                      <a:pt x="108" y="542"/>
                    </a:lnTo>
                    <a:lnTo>
                      <a:pt x="9" y="524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40" name="Freeform 24">
                <a:extLst>
                  <a:ext uri="{FF2B5EF4-FFF2-40B4-BE49-F238E27FC236}">
                    <a16:creationId xmlns:a16="http://schemas.microsoft.com/office/drawing/2014/main" id="{FEADAD8D-D4A8-E0C4-DDDC-9480F0FB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954"/>
                <a:ext cx="430" cy="466"/>
              </a:xfrm>
              <a:custGeom>
                <a:avLst/>
                <a:gdLst>
                  <a:gd name="T0" fmla="*/ 0 w 430"/>
                  <a:gd name="T1" fmla="*/ 0 h 466"/>
                  <a:gd name="T2" fmla="*/ 159 w 430"/>
                  <a:gd name="T3" fmla="*/ 19 h 466"/>
                  <a:gd name="T4" fmla="*/ 271 w 430"/>
                  <a:gd name="T5" fmla="*/ 32 h 466"/>
                  <a:gd name="T6" fmla="*/ 394 w 430"/>
                  <a:gd name="T7" fmla="*/ 54 h 466"/>
                  <a:gd name="T8" fmla="*/ 412 w 430"/>
                  <a:gd name="T9" fmla="*/ 70 h 466"/>
                  <a:gd name="T10" fmla="*/ 422 w 430"/>
                  <a:gd name="T11" fmla="*/ 95 h 466"/>
                  <a:gd name="T12" fmla="*/ 430 w 430"/>
                  <a:gd name="T13" fmla="*/ 213 h 466"/>
                  <a:gd name="T14" fmla="*/ 430 w 430"/>
                  <a:gd name="T15" fmla="*/ 346 h 466"/>
                  <a:gd name="T16" fmla="*/ 426 w 430"/>
                  <a:gd name="T17" fmla="*/ 438 h 466"/>
                  <a:gd name="T18" fmla="*/ 412 w 430"/>
                  <a:gd name="T19" fmla="*/ 464 h 466"/>
                  <a:gd name="T20" fmla="*/ 385 w 430"/>
                  <a:gd name="T21" fmla="*/ 466 h 466"/>
                  <a:gd name="T22" fmla="*/ 246 w 430"/>
                  <a:gd name="T23" fmla="*/ 428 h 466"/>
                  <a:gd name="T24" fmla="*/ 395 w 430"/>
                  <a:gd name="T25" fmla="*/ 440 h 466"/>
                  <a:gd name="T26" fmla="*/ 405 w 430"/>
                  <a:gd name="T27" fmla="*/ 435 h 466"/>
                  <a:gd name="T28" fmla="*/ 412 w 430"/>
                  <a:gd name="T29" fmla="*/ 373 h 466"/>
                  <a:gd name="T30" fmla="*/ 414 w 430"/>
                  <a:gd name="T31" fmla="*/ 285 h 466"/>
                  <a:gd name="T32" fmla="*/ 409 w 430"/>
                  <a:gd name="T33" fmla="*/ 165 h 466"/>
                  <a:gd name="T34" fmla="*/ 401 w 430"/>
                  <a:gd name="T35" fmla="*/ 88 h 466"/>
                  <a:gd name="T36" fmla="*/ 385 w 430"/>
                  <a:gd name="T37" fmla="*/ 73 h 466"/>
                  <a:gd name="T38" fmla="*/ 297 w 430"/>
                  <a:gd name="T39" fmla="*/ 56 h 466"/>
                  <a:gd name="T40" fmla="*/ 176 w 430"/>
                  <a:gd name="T41" fmla="*/ 41 h 466"/>
                  <a:gd name="T42" fmla="*/ 78 w 430"/>
                  <a:gd name="T43" fmla="*/ 22 h 466"/>
                  <a:gd name="T44" fmla="*/ 0 w 430"/>
                  <a:gd name="T45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0" h="466">
                    <a:moveTo>
                      <a:pt x="0" y="0"/>
                    </a:moveTo>
                    <a:lnTo>
                      <a:pt x="159" y="19"/>
                    </a:lnTo>
                    <a:lnTo>
                      <a:pt x="271" y="32"/>
                    </a:lnTo>
                    <a:lnTo>
                      <a:pt x="394" y="54"/>
                    </a:lnTo>
                    <a:lnTo>
                      <a:pt x="412" y="70"/>
                    </a:lnTo>
                    <a:lnTo>
                      <a:pt x="422" y="95"/>
                    </a:lnTo>
                    <a:lnTo>
                      <a:pt x="430" y="213"/>
                    </a:lnTo>
                    <a:lnTo>
                      <a:pt x="430" y="346"/>
                    </a:lnTo>
                    <a:lnTo>
                      <a:pt x="426" y="438"/>
                    </a:lnTo>
                    <a:lnTo>
                      <a:pt x="412" y="464"/>
                    </a:lnTo>
                    <a:lnTo>
                      <a:pt x="385" y="466"/>
                    </a:lnTo>
                    <a:lnTo>
                      <a:pt x="246" y="428"/>
                    </a:lnTo>
                    <a:lnTo>
                      <a:pt x="395" y="440"/>
                    </a:lnTo>
                    <a:lnTo>
                      <a:pt x="405" y="435"/>
                    </a:lnTo>
                    <a:lnTo>
                      <a:pt x="412" y="373"/>
                    </a:lnTo>
                    <a:lnTo>
                      <a:pt x="414" y="285"/>
                    </a:lnTo>
                    <a:lnTo>
                      <a:pt x="409" y="165"/>
                    </a:lnTo>
                    <a:lnTo>
                      <a:pt x="401" y="88"/>
                    </a:lnTo>
                    <a:lnTo>
                      <a:pt x="385" y="73"/>
                    </a:lnTo>
                    <a:lnTo>
                      <a:pt x="297" y="56"/>
                    </a:lnTo>
                    <a:lnTo>
                      <a:pt x="176" y="41"/>
                    </a:lnTo>
                    <a:lnTo>
                      <a:pt x="78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41" name="Freeform 25">
                <a:extLst>
                  <a:ext uri="{FF2B5EF4-FFF2-40B4-BE49-F238E27FC236}">
                    <a16:creationId xmlns:a16="http://schemas.microsoft.com/office/drawing/2014/main" id="{41EA1F4F-B5A6-BB09-5C3B-FE3B0A517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8" y="949"/>
                <a:ext cx="453" cy="464"/>
              </a:xfrm>
              <a:custGeom>
                <a:avLst/>
                <a:gdLst>
                  <a:gd name="T0" fmla="*/ 257 w 453"/>
                  <a:gd name="T1" fmla="*/ 27 h 464"/>
                  <a:gd name="T2" fmla="*/ 102 w 453"/>
                  <a:gd name="T3" fmla="*/ 2 h 464"/>
                  <a:gd name="T4" fmla="*/ 57 w 453"/>
                  <a:gd name="T5" fmla="*/ 0 h 464"/>
                  <a:gd name="T6" fmla="*/ 45 w 453"/>
                  <a:gd name="T7" fmla="*/ 17 h 464"/>
                  <a:gd name="T8" fmla="*/ 32 w 453"/>
                  <a:gd name="T9" fmla="*/ 50 h 464"/>
                  <a:gd name="T10" fmla="*/ 12 w 453"/>
                  <a:gd name="T11" fmla="*/ 141 h 464"/>
                  <a:gd name="T12" fmla="*/ 2 w 453"/>
                  <a:gd name="T13" fmla="*/ 232 h 464"/>
                  <a:gd name="T14" fmla="*/ 0 w 453"/>
                  <a:gd name="T15" fmla="*/ 325 h 464"/>
                  <a:gd name="T16" fmla="*/ 14 w 453"/>
                  <a:gd name="T17" fmla="*/ 362 h 464"/>
                  <a:gd name="T18" fmla="*/ 21 w 453"/>
                  <a:gd name="T19" fmla="*/ 374 h 464"/>
                  <a:gd name="T20" fmla="*/ 119 w 453"/>
                  <a:gd name="T21" fmla="*/ 400 h 464"/>
                  <a:gd name="T22" fmla="*/ 245 w 453"/>
                  <a:gd name="T23" fmla="*/ 425 h 464"/>
                  <a:gd name="T24" fmla="*/ 340 w 453"/>
                  <a:gd name="T25" fmla="*/ 441 h 464"/>
                  <a:gd name="T26" fmla="*/ 453 w 453"/>
                  <a:gd name="T27" fmla="*/ 464 h 464"/>
                  <a:gd name="T28" fmla="*/ 450 w 453"/>
                  <a:gd name="T29" fmla="*/ 449 h 464"/>
                  <a:gd name="T30" fmla="*/ 363 w 453"/>
                  <a:gd name="T31" fmla="*/ 429 h 464"/>
                  <a:gd name="T32" fmla="*/ 248 w 453"/>
                  <a:gd name="T33" fmla="*/ 403 h 464"/>
                  <a:gd name="T34" fmla="*/ 92 w 453"/>
                  <a:gd name="T35" fmla="*/ 375 h 464"/>
                  <a:gd name="T36" fmla="*/ 36 w 453"/>
                  <a:gd name="T37" fmla="*/ 349 h 464"/>
                  <a:gd name="T38" fmla="*/ 20 w 453"/>
                  <a:gd name="T39" fmla="*/ 333 h 464"/>
                  <a:gd name="T40" fmla="*/ 18 w 453"/>
                  <a:gd name="T41" fmla="*/ 305 h 464"/>
                  <a:gd name="T42" fmla="*/ 21 w 453"/>
                  <a:gd name="T43" fmla="*/ 228 h 464"/>
                  <a:gd name="T44" fmla="*/ 35 w 453"/>
                  <a:gd name="T45" fmla="*/ 135 h 464"/>
                  <a:gd name="T46" fmla="*/ 56 w 453"/>
                  <a:gd name="T47" fmla="*/ 43 h 464"/>
                  <a:gd name="T48" fmla="*/ 69 w 453"/>
                  <a:gd name="T49" fmla="*/ 22 h 464"/>
                  <a:gd name="T50" fmla="*/ 176 w 453"/>
                  <a:gd name="T51" fmla="*/ 24 h 464"/>
                  <a:gd name="T52" fmla="*/ 257 w 453"/>
                  <a:gd name="T53" fmla="*/ 27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3" h="464">
                    <a:moveTo>
                      <a:pt x="257" y="27"/>
                    </a:moveTo>
                    <a:lnTo>
                      <a:pt x="102" y="2"/>
                    </a:lnTo>
                    <a:lnTo>
                      <a:pt x="57" y="0"/>
                    </a:lnTo>
                    <a:lnTo>
                      <a:pt x="45" y="17"/>
                    </a:lnTo>
                    <a:lnTo>
                      <a:pt x="32" y="50"/>
                    </a:lnTo>
                    <a:lnTo>
                      <a:pt x="12" y="141"/>
                    </a:lnTo>
                    <a:lnTo>
                      <a:pt x="2" y="232"/>
                    </a:lnTo>
                    <a:lnTo>
                      <a:pt x="0" y="325"/>
                    </a:lnTo>
                    <a:lnTo>
                      <a:pt x="14" y="362"/>
                    </a:lnTo>
                    <a:lnTo>
                      <a:pt x="21" y="374"/>
                    </a:lnTo>
                    <a:lnTo>
                      <a:pt x="119" y="400"/>
                    </a:lnTo>
                    <a:lnTo>
                      <a:pt x="245" y="425"/>
                    </a:lnTo>
                    <a:lnTo>
                      <a:pt x="340" y="441"/>
                    </a:lnTo>
                    <a:lnTo>
                      <a:pt x="453" y="464"/>
                    </a:lnTo>
                    <a:lnTo>
                      <a:pt x="450" y="449"/>
                    </a:lnTo>
                    <a:lnTo>
                      <a:pt x="363" y="429"/>
                    </a:lnTo>
                    <a:lnTo>
                      <a:pt x="248" y="403"/>
                    </a:lnTo>
                    <a:lnTo>
                      <a:pt x="92" y="375"/>
                    </a:lnTo>
                    <a:lnTo>
                      <a:pt x="36" y="349"/>
                    </a:lnTo>
                    <a:lnTo>
                      <a:pt x="20" y="333"/>
                    </a:lnTo>
                    <a:lnTo>
                      <a:pt x="18" y="305"/>
                    </a:lnTo>
                    <a:lnTo>
                      <a:pt x="21" y="228"/>
                    </a:lnTo>
                    <a:lnTo>
                      <a:pt x="35" y="135"/>
                    </a:lnTo>
                    <a:lnTo>
                      <a:pt x="56" y="43"/>
                    </a:lnTo>
                    <a:lnTo>
                      <a:pt x="69" y="22"/>
                    </a:lnTo>
                    <a:lnTo>
                      <a:pt x="176" y="24"/>
                    </a:lnTo>
                    <a:lnTo>
                      <a:pt x="257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60442" name="Group 26">
            <a:extLst>
              <a:ext uri="{FF2B5EF4-FFF2-40B4-BE49-F238E27FC236}">
                <a16:creationId xmlns:a16="http://schemas.microsoft.com/office/drawing/2014/main" id="{016E2863-03C3-C5FF-128D-360A95A20BA5}"/>
              </a:ext>
            </a:extLst>
          </p:cNvPr>
          <p:cNvGrpSpPr>
            <a:grpSpLocks/>
          </p:cNvGrpSpPr>
          <p:nvPr/>
        </p:nvGrpSpPr>
        <p:grpSpPr bwMode="auto">
          <a:xfrm>
            <a:off x="6361114" y="2601914"/>
            <a:ext cx="1812925" cy="2301875"/>
            <a:chOff x="3047" y="1584"/>
            <a:chExt cx="1142" cy="1402"/>
          </a:xfrm>
        </p:grpSpPr>
        <p:grpSp>
          <p:nvGrpSpPr>
            <p:cNvPr id="60443" name="Group 27">
              <a:extLst>
                <a:ext uri="{FF2B5EF4-FFF2-40B4-BE49-F238E27FC236}">
                  <a16:creationId xmlns:a16="http://schemas.microsoft.com/office/drawing/2014/main" id="{3A777DA4-26FD-6507-E372-8F9ABF366D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7" y="1584"/>
              <a:ext cx="505" cy="1402"/>
              <a:chOff x="3024" y="1603"/>
              <a:chExt cx="505" cy="1402"/>
            </a:xfrm>
          </p:grpSpPr>
          <p:sp>
            <p:nvSpPr>
              <p:cNvPr id="60444" name="Freeform 28">
                <a:extLst>
                  <a:ext uri="{FF2B5EF4-FFF2-40B4-BE49-F238E27FC236}">
                    <a16:creationId xmlns:a16="http://schemas.microsoft.com/office/drawing/2014/main" id="{6E6FCABC-BC41-7FE7-491D-C07AC3C24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" y="1603"/>
                <a:ext cx="302" cy="328"/>
              </a:xfrm>
              <a:custGeom>
                <a:avLst/>
                <a:gdLst>
                  <a:gd name="T0" fmla="*/ 227 w 340"/>
                  <a:gd name="T1" fmla="*/ 189 h 370"/>
                  <a:gd name="T2" fmla="*/ 219 w 340"/>
                  <a:gd name="T3" fmla="*/ 113 h 370"/>
                  <a:gd name="T4" fmla="*/ 189 w 340"/>
                  <a:gd name="T5" fmla="*/ 30 h 370"/>
                  <a:gd name="T6" fmla="*/ 144 w 340"/>
                  <a:gd name="T7" fmla="*/ 0 h 370"/>
                  <a:gd name="T8" fmla="*/ 91 w 340"/>
                  <a:gd name="T9" fmla="*/ 0 h 370"/>
                  <a:gd name="T10" fmla="*/ 30 w 340"/>
                  <a:gd name="T11" fmla="*/ 45 h 370"/>
                  <a:gd name="T12" fmla="*/ 0 w 340"/>
                  <a:gd name="T13" fmla="*/ 136 h 370"/>
                  <a:gd name="T14" fmla="*/ 8 w 340"/>
                  <a:gd name="T15" fmla="*/ 257 h 370"/>
                  <a:gd name="T16" fmla="*/ 38 w 340"/>
                  <a:gd name="T17" fmla="*/ 317 h 370"/>
                  <a:gd name="T18" fmla="*/ 91 w 340"/>
                  <a:gd name="T19" fmla="*/ 370 h 370"/>
                  <a:gd name="T20" fmla="*/ 166 w 340"/>
                  <a:gd name="T21" fmla="*/ 370 h 370"/>
                  <a:gd name="T22" fmla="*/ 219 w 340"/>
                  <a:gd name="T23" fmla="*/ 325 h 370"/>
                  <a:gd name="T24" fmla="*/ 234 w 340"/>
                  <a:gd name="T25" fmla="*/ 264 h 370"/>
                  <a:gd name="T26" fmla="*/ 234 w 340"/>
                  <a:gd name="T27" fmla="*/ 234 h 370"/>
                  <a:gd name="T28" fmla="*/ 332 w 340"/>
                  <a:gd name="T29" fmla="*/ 234 h 370"/>
                  <a:gd name="T30" fmla="*/ 340 w 340"/>
                  <a:gd name="T31" fmla="*/ 174 h 370"/>
                  <a:gd name="T32" fmla="*/ 227 w 340"/>
                  <a:gd name="T33" fmla="*/ 18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0" h="370">
                    <a:moveTo>
                      <a:pt x="227" y="189"/>
                    </a:moveTo>
                    <a:lnTo>
                      <a:pt x="219" y="113"/>
                    </a:lnTo>
                    <a:lnTo>
                      <a:pt x="189" y="30"/>
                    </a:lnTo>
                    <a:lnTo>
                      <a:pt x="144" y="0"/>
                    </a:lnTo>
                    <a:lnTo>
                      <a:pt x="91" y="0"/>
                    </a:lnTo>
                    <a:lnTo>
                      <a:pt x="30" y="45"/>
                    </a:lnTo>
                    <a:lnTo>
                      <a:pt x="0" y="136"/>
                    </a:lnTo>
                    <a:lnTo>
                      <a:pt x="8" y="257"/>
                    </a:lnTo>
                    <a:lnTo>
                      <a:pt x="38" y="317"/>
                    </a:lnTo>
                    <a:lnTo>
                      <a:pt x="91" y="370"/>
                    </a:lnTo>
                    <a:lnTo>
                      <a:pt x="166" y="370"/>
                    </a:lnTo>
                    <a:lnTo>
                      <a:pt x="219" y="325"/>
                    </a:lnTo>
                    <a:lnTo>
                      <a:pt x="234" y="264"/>
                    </a:lnTo>
                    <a:lnTo>
                      <a:pt x="234" y="234"/>
                    </a:lnTo>
                    <a:lnTo>
                      <a:pt x="332" y="234"/>
                    </a:lnTo>
                    <a:lnTo>
                      <a:pt x="340" y="174"/>
                    </a:lnTo>
                    <a:lnTo>
                      <a:pt x="227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45" name="Freeform 29">
                <a:extLst>
                  <a:ext uri="{FF2B5EF4-FFF2-40B4-BE49-F238E27FC236}">
                    <a16:creationId xmlns:a16="http://schemas.microsoft.com/office/drawing/2014/main" id="{B4E14B73-B511-B04B-AAE8-A00BDE8D4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1983"/>
                <a:ext cx="217" cy="564"/>
              </a:xfrm>
              <a:custGeom>
                <a:avLst/>
                <a:gdLst>
                  <a:gd name="T0" fmla="*/ 0 w 245"/>
                  <a:gd name="T1" fmla="*/ 82 h 636"/>
                  <a:gd name="T2" fmla="*/ 23 w 245"/>
                  <a:gd name="T3" fmla="*/ 15 h 636"/>
                  <a:gd name="T4" fmla="*/ 69 w 245"/>
                  <a:gd name="T5" fmla="*/ 0 h 636"/>
                  <a:gd name="T6" fmla="*/ 130 w 245"/>
                  <a:gd name="T7" fmla="*/ 0 h 636"/>
                  <a:gd name="T8" fmla="*/ 191 w 245"/>
                  <a:gd name="T9" fmla="*/ 37 h 636"/>
                  <a:gd name="T10" fmla="*/ 222 w 245"/>
                  <a:gd name="T11" fmla="*/ 127 h 636"/>
                  <a:gd name="T12" fmla="*/ 222 w 245"/>
                  <a:gd name="T13" fmla="*/ 187 h 636"/>
                  <a:gd name="T14" fmla="*/ 245 w 245"/>
                  <a:gd name="T15" fmla="*/ 322 h 636"/>
                  <a:gd name="T16" fmla="*/ 237 w 245"/>
                  <a:gd name="T17" fmla="*/ 486 h 636"/>
                  <a:gd name="T18" fmla="*/ 214 w 245"/>
                  <a:gd name="T19" fmla="*/ 584 h 636"/>
                  <a:gd name="T20" fmla="*/ 161 w 245"/>
                  <a:gd name="T21" fmla="*/ 636 h 636"/>
                  <a:gd name="T22" fmla="*/ 115 w 245"/>
                  <a:gd name="T23" fmla="*/ 636 h 636"/>
                  <a:gd name="T24" fmla="*/ 54 w 245"/>
                  <a:gd name="T25" fmla="*/ 606 h 636"/>
                  <a:gd name="T26" fmla="*/ 23 w 245"/>
                  <a:gd name="T27" fmla="*/ 546 h 636"/>
                  <a:gd name="T28" fmla="*/ 8 w 245"/>
                  <a:gd name="T29" fmla="*/ 479 h 636"/>
                  <a:gd name="T30" fmla="*/ 0 w 245"/>
                  <a:gd name="T31" fmla="*/ 404 h 636"/>
                  <a:gd name="T32" fmla="*/ 0 w 245"/>
                  <a:gd name="T33" fmla="*/ 217 h 636"/>
                  <a:gd name="T34" fmla="*/ 0 w 245"/>
                  <a:gd name="T35" fmla="*/ 8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5" h="636">
                    <a:moveTo>
                      <a:pt x="0" y="82"/>
                    </a:moveTo>
                    <a:lnTo>
                      <a:pt x="23" y="15"/>
                    </a:lnTo>
                    <a:lnTo>
                      <a:pt x="69" y="0"/>
                    </a:lnTo>
                    <a:lnTo>
                      <a:pt x="130" y="0"/>
                    </a:lnTo>
                    <a:lnTo>
                      <a:pt x="191" y="37"/>
                    </a:lnTo>
                    <a:lnTo>
                      <a:pt x="222" y="127"/>
                    </a:lnTo>
                    <a:lnTo>
                      <a:pt x="222" y="187"/>
                    </a:lnTo>
                    <a:lnTo>
                      <a:pt x="245" y="322"/>
                    </a:lnTo>
                    <a:lnTo>
                      <a:pt x="237" y="486"/>
                    </a:lnTo>
                    <a:lnTo>
                      <a:pt x="214" y="584"/>
                    </a:lnTo>
                    <a:lnTo>
                      <a:pt x="161" y="636"/>
                    </a:lnTo>
                    <a:lnTo>
                      <a:pt x="115" y="636"/>
                    </a:lnTo>
                    <a:lnTo>
                      <a:pt x="54" y="606"/>
                    </a:lnTo>
                    <a:lnTo>
                      <a:pt x="23" y="546"/>
                    </a:lnTo>
                    <a:lnTo>
                      <a:pt x="8" y="479"/>
                    </a:lnTo>
                    <a:lnTo>
                      <a:pt x="0" y="404"/>
                    </a:lnTo>
                    <a:lnTo>
                      <a:pt x="0" y="217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46" name="Freeform 30">
                <a:extLst>
                  <a:ext uri="{FF2B5EF4-FFF2-40B4-BE49-F238E27FC236}">
                    <a16:creationId xmlns:a16="http://schemas.microsoft.com/office/drawing/2014/main" id="{FF68137D-829A-9A3E-601A-2BF0C6A7C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4" y="1985"/>
                <a:ext cx="216" cy="514"/>
              </a:xfrm>
              <a:custGeom>
                <a:avLst/>
                <a:gdLst>
                  <a:gd name="T0" fmla="*/ 142 w 244"/>
                  <a:gd name="T1" fmla="*/ 50 h 579"/>
                  <a:gd name="T2" fmla="*/ 193 w 244"/>
                  <a:gd name="T3" fmla="*/ 5 h 579"/>
                  <a:gd name="T4" fmla="*/ 234 w 244"/>
                  <a:gd name="T5" fmla="*/ 0 h 579"/>
                  <a:gd name="T6" fmla="*/ 244 w 244"/>
                  <a:gd name="T7" fmla="*/ 20 h 579"/>
                  <a:gd name="T8" fmla="*/ 224 w 244"/>
                  <a:gd name="T9" fmla="*/ 75 h 579"/>
                  <a:gd name="T10" fmla="*/ 188 w 244"/>
                  <a:gd name="T11" fmla="*/ 110 h 579"/>
                  <a:gd name="T12" fmla="*/ 137 w 244"/>
                  <a:gd name="T13" fmla="*/ 135 h 579"/>
                  <a:gd name="T14" fmla="*/ 102 w 244"/>
                  <a:gd name="T15" fmla="*/ 185 h 579"/>
                  <a:gd name="T16" fmla="*/ 61 w 244"/>
                  <a:gd name="T17" fmla="*/ 240 h 579"/>
                  <a:gd name="T18" fmla="*/ 56 w 244"/>
                  <a:gd name="T19" fmla="*/ 285 h 579"/>
                  <a:gd name="T20" fmla="*/ 66 w 244"/>
                  <a:gd name="T21" fmla="*/ 309 h 579"/>
                  <a:gd name="T22" fmla="*/ 107 w 244"/>
                  <a:gd name="T23" fmla="*/ 364 h 579"/>
                  <a:gd name="T24" fmla="*/ 163 w 244"/>
                  <a:gd name="T25" fmla="*/ 399 h 579"/>
                  <a:gd name="T26" fmla="*/ 178 w 244"/>
                  <a:gd name="T27" fmla="*/ 414 h 579"/>
                  <a:gd name="T28" fmla="*/ 183 w 244"/>
                  <a:gd name="T29" fmla="*/ 449 h 579"/>
                  <a:gd name="T30" fmla="*/ 158 w 244"/>
                  <a:gd name="T31" fmla="*/ 489 h 579"/>
                  <a:gd name="T32" fmla="*/ 117 w 244"/>
                  <a:gd name="T33" fmla="*/ 519 h 579"/>
                  <a:gd name="T34" fmla="*/ 117 w 244"/>
                  <a:gd name="T35" fmla="*/ 579 h 579"/>
                  <a:gd name="T36" fmla="*/ 97 w 244"/>
                  <a:gd name="T37" fmla="*/ 579 h 579"/>
                  <a:gd name="T38" fmla="*/ 86 w 244"/>
                  <a:gd name="T39" fmla="*/ 534 h 579"/>
                  <a:gd name="T40" fmla="*/ 86 w 244"/>
                  <a:gd name="T41" fmla="*/ 494 h 579"/>
                  <a:gd name="T42" fmla="*/ 112 w 244"/>
                  <a:gd name="T43" fmla="*/ 449 h 579"/>
                  <a:gd name="T44" fmla="*/ 127 w 244"/>
                  <a:gd name="T45" fmla="*/ 434 h 579"/>
                  <a:gd name="T46" fmla="*/ 122 w 244"/>
                  <a:gd name="T47" fmla="*/ 419 h 579"/>
                  <a:gd name="T48" fmla="*/ 86 w 244"/>
                  <a:gd name="T49" fmla="*/ 389 h 579"/>
                  <a:gd name="T50" fmla="*/ 41 w 244"/>
                  <a:gd name="T51" fmla="*/ 349 h 579"/>
                  <a:gd name="T52" fmla="*/ 15 w 244"/>
                  <a:gd name="T53" fmla="*/ 304 h 579"/>
                  <a:gd name="T54" fmla="*/ 0 w 244"/>
                  <a:gd name="T55" fmla="*/ 245 h 579"/>
                  <a:gd name="T56" fmla="*/ 15 w 244"/>
                  <a:gd name="T57" fmla="*/ 210 h 579"/>
                  <a:gd name="T58" fmla="*/ 66 w 244"/>
                  <a:gd name="T59" fmla="*/ 140 h 579"/>
                  <a:gd name="T60" fmla="*/ 107 w 244"/>
                  <a:gd name="T61" fmla="*/ 85 h 579"/>
                  <a:gd name="T62" fmla="*/ 142 w 244"/>
                  <a:gd name="T63" fmla="*/ 5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579">
                    <a:moveTo>
                      <a:pt x="142" y="50"/>
                    </a:moveTo>
                    <a:lnTo>
                      <a:pt x="193" y="5"/>
                    </a:lnTo>
                    <a:lnTo>
                      <a:pt x="234" y="0"/>
                    </a:lnTo>
                    <a:lnTo>
                      <a:pt x="244" y="20"/>
                    </a:lnTo>
                    <a:lnTo>
                      <a:pt x="224" y="75"/>
                    </a:lnTo>
                    <a:lnTo>
                      <a:pt x="188" y="110"/>
                    </a:lnTo>
                    <a:lnTo>
                      <a:pt x="137" y="135"/>
                    </a:lnTo>
                    <a:lnTo>
                      <a:pt x="102" y="185"/>
                    </a:lnTo>
                    <a:lnTo>
                      <a:pt x="61" y="240"/>
                    </a:lnTo>
                    <a:lnTo>
                      <a:pt x="56" y="285"/>
                    </a:lnTo>
                    <a:lnTo>
                      <a:pt x="66" y="309"/>
                    </a:lnTo>
                    <a:lnTo>
                      <a:pt x="107" y="364"/>
                    </a:lnTo>
                    <a:lnTo>
                      <a:pt x="163" y="399"/>
                    </a:lnTo>
                    <a:lnTo>
                      <a:pt x="178" y="414"/>
                    </a:lnTo>
                    <a:lnTo>
                      <a:pt x="183" y="449"/>
                    </a:lnTo>
                    <a:lnTo>
                      <a:pt x="158" y="489"/>
                    </a:lnTo>
                    <a:lnTo>
                      <a:pt x="117" y="519"/>
                    </a:lnTo>
                    <a:lnTo>
                      <a:pt x="117" y="579"/>
                    </a:lnTo>
                    <a:lnTo>
                      <a:pt x="97" y="579"/>
                    </a:lnTo>
                    <a:lnTo>
                      <a:pt x="86" y="534"/>
                    </a:lnTo>
                    <a:lnTo>
                      <a:pt x="86" y="494"/>
                    </a:lnTo>
                    <a:lnTo>
                      <a:pt x="112" y="449"/>
                    </a:lnTo>
                    <a:lnTo>
                      <a:pt x="127" y="434"/>
                    </a:lnTo>
                    <a:lnTo>
                      <a:pt x="122" y="419"/>
                    </a:lnTo>
                    <a:lnTo>
                      <a:pt x="86" y="389"/>
                    </a:lnTo>
                    <a:lnTo>
                      <a:pt x="41" y="349"/>
                    </a:lnTo>
                    <a:lnTo>
                      <a:pt x="15" y="304"/>
                    </a:lnTo>
                    <a:lnTo>
                      <a:pt x="0" y="245"/>
                    </a:lnTo>
                    <a:lnTo>
                      <a:pt x="15" y="210"/>
                    </a:lnTo>
                    <a:lnTo>
                      <a:pt x="66" y="140"/>
                    </a:lnTo>
                    <a:lnTo>
                      <a:pt x="107" y="85"/>
                    </a:lnTo>
                    <a:lnTo>
                      <a:pt x="142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47" name="Freeform 31">
                <a:extLst>
                  <a:ext uri="{FF2B5EF4-FFF2-40B4-BE49-F238E27FC236}">
                    <a16:creationId xmlns:a16="http://schemas.microsoft.com/office/drawing/2014/main" id="{EA1358EF-220C-74D2-8E9E-ABD11C475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2405"/>
                <a:ext cx="220" cy="600"/>
              </a:xfrm>
              <a:custGeom>
                <a:avLst/>
                <a:gdLst>
                  <a:gd name="T0" fmla="*/ 142 w 248"/>
                  <a:gd name="T1" fmla="*/ 75 h 677"/>
                  <a:gd name="T2" fmla="*/ 187 w 248"/>
                  <a:gd name="T3" fmla="*/ 0 h 677"/>
                  <a:gd name="T4" fmla="*/ 248 w 248"/>
                  <a:gd name="T5" fmla="*/ 30 h 677"/>
                  <a:gd name="T6" fmla="*/ 248 w 248"/>
                  <a:gd name="T7" fmla="*/ 100 h 677"/>
                  <a:gd name="T8" fmla="*/ 228 w 248"/>
                  <a:gd name="T9" fmla="*/ 119 h 677"/>
                  <a:gd name="T10" fmla="*/ 182 w 248"/>
                  <a:gd name="T11" fmla="*/ 154 h 677"/>
                  <a:gd name="T12" fmla="*/ 157 w 248"/>
                  <a:gd name="T13" fmla="*/ 224 h 677"/>
                  <a:gd name="T14" fmla="*/ 157 w 248"/>
                  <a:gd name="T15" fmla="*/ 289 h 677"/>
                  <a:gd name="T16" fmla="*/ 187 w 248"/>
                  <a:gd name="T17" fmla="*/ 393 h 677"/>
                  <a:gd name="T18" fmla="*/ 202 w 248"/>
                  <a:gd name="T19" fmla="*/ 483 h 677"/>
                  <a:gd name="T20" fmla="*/ 192 w 248"/>
                  <a:gd name="T21" fmla="*/ 582 h 677"/>
                  <a:gd name="T22" fmla="*/ 208 w 248"/>
                  <a:gd name="T23" fmla="*/ 602 h 677"/>
                  <a:gd name="T24" fmla="*/ 202 w 248"/>
                  <a:gd name="T25" fmla="*/ 632 h 677"/>
                  <a:gd name="T26" fmla="*/ 182 w 248"/>
                  <a:gd name="T27" fmla="*/ 632 h 677"/>
                  <a:gd name="T28" fmla="*/ 137 w 248"/>
                  <a:gd name="T29" fmla="*/ 642 h 677"/>
                  <a:gd name="T30" fmla="*/ 76 w 248"/>
                  <a:gd name="T31" fmla="*/ 677 h 677"/>
                  <a:gd name="T32" fmla="*/ 56 w 248"/>
                  <a:gd name="T33" fmla="*/ 677 h 677"/>
                  <a:gd name="T34" fmla="*/ 0 w 248"/>
                  <a:gd name="T35" fmla="*/ 637 h 677"/>
                  <a:gd name="T36" fmla="*/ 10 w 248"/>
                  <a:gd name="T37" fmla="*/ 622 h 677"/>
                  <a:gd name="T38" fmla="*/ 86 w 248"/>
                  <a:gd name="T39" fmla="*/ 602 h 677"/>
                  <a:gd name="T40" fmla="*/ 152 w 248"/>
                  <a:gd name="T41" fmla="*/ 602 h 677"/>
                  <a:gd name="T42" fmla="*/ 167 w 248"/>
                  <a:gd name="T43" fmla="*/ 543 h 677"/>
                  <a:gd name="T44" fmla="*/ 162 w 248"/>
                  <a:gd name="T45" fmla="*/ 458 h 677"/>
                  <a:gd name="T46" fmla="*/ 137 w 248"/>
                  <a:gd name="T47" fmla="*/ 383 h 677"/>
                  <a:gd name="T48" fmla="*/ 106 w 248"/>
                  <a:gd name="T49" fmla="*/ 289 h 677"/>
                  <a:gd name="T50" fmla="*/ 91 w 248"/>
                  <a:gd name="T51" fmla="*/ 214 h 677"/>
                  <a:gd name="T52" fmla="*/ 91 w 248"/>
                  <a:gd name="T53" fmla="*/ 159 h 677"/>
                  <a:gd name="T54" fmla="*/ 111 w 248"/>
                  <a:gd name="T55" fmla="*/ 110 h 677"/>
                  <a:gd name="T56" fmla="*/ 142 w 248"/>
                  <a:gd name="T57" fmla="*/ 75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8" h="677">
                    <a:moveTo>
                      <a:pt x="142" y="75"/>
                    </a:moveTo>
                    <a:lnTo>
                      <a:pt x="187" y="0"/>
                    </a:lnTo>
                    <a:lnTo>
                      <a:pt x="248" y="30"/>
                    </a:lnTo>
                    <a:lnTo>
                      <a:pt x="248" y="100"/>
                    </a:lnTo>
                    <a:lnTo>
                      <a:pt x="228" y="119"/>
                    </a:lnTo>
                    <a:lnTo>
                      <a:pt x="182" y="154"/>
                    </a:lnTo>
                    <a:lnTo>
                      <a:pt x="157" y="224"/>
                    </a:lnTo>
                    <a:lnTo>
                      <a:pt x="157" y="289"/>
                    </a:lnTo>
                    <a:lnTo>
                      <a:pt x="187" y="393"/>
                    </a:lnTo>
                    <a:lnTo>
                      <a:pt x="202" y="483"/>
                    </a:lnTo>
                    <a:lnTo>
                      <a:pt x="192" y="582"/>
                    </a:lnTo>
                    <a:lnTo>
                      <a:pt x="208" y="602"/>
                    </a:lnTo>
                    <a:lnTo>
                      <a:pt x="202" y="632"/>
                    </a:lnTo>
                    <a:lnTo>
                      <a:pt x="182" y="632"/>
                    </a:lnTo>
                    <a:lnTo>
                      <a:pt x="137" y="642"/>
                    </a:lnTo>
                    <a:lnTo>
                      <a:pt x="76" y="677"/>
                    </a:lnTo>
                    <a:lnTo>
                      <a:pt x="56" y="677"/>
                    </a:lnTo>
                    <a:lnTo>
                      <a:pt x="0" y="637"/>
                    </a:lnTo>
                    <a:lnTo>
                      <a:pt x="10" y="622"/>
                    </a:lnTo>
                    <a:lnTo>
                      <a:pt x="86" y="602"/>
                    </a:lnTo>
                    <a:lnTo>
                      <a:pt x="152" y="602"/>
                    </a:lnTo>
                    <a:lnTo>
                      <a:pt x="167" y="543"/>
                    </a:lnTo>
                    <a:lnTo>
                      <a:pt x="162" y="458"/>
                    </a:lnTo>
                    <a:lnTo>
                      <a:pt x="137" y="383"/>
                    </a:lnTo>
                    <a:lnTo>
                      <a:pt x="106" y="289"/>
                    </a:lnTo>
                    <a:lnTo>
                      <a:pt x="91" y="214"/>
                    </a:lnTo>
                    <a:lnTo>
                      <a:pt x="91" y="159"/>
                    </a:lnTo>
                    <a:lnTo>
                      <a:pt x="111" y="110"/>
                    </a:lnTo>
                    <a:lnTo>
                      <a:pt x="14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48" name="Freeform 32">
                <a:extLst>
                  <a:ext uri="{FF2B5EF4-FFF2-40B4-BE49-F238E27FC236}">
                    <a16:creationId xmlns:a16="http://schemas.microsoft.com/office/drawing/2014/main" id="{258B3D60-7769-4540-C30E-6BF021845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9" y="2435"/>
                <a:ext cx="212" cy="539"/>
              </a:xfrm>
              <a:custGeom>
                <a:avLst/>
                <a:gdLst>
                  <a:gd name="T0" fmla="*/ 31 w 239"/>
                  <a:gd name="T1" fmla="*/ 0 h 608"/>
                  <a:gd name="T2" fmla="*/ 86 w 239"/>
                  <a:gd name="T3" fmla="*/ 40 h 608"/>
                  <a:gd name="T4" fmla="*/ 112 w 239"/>
                  <a:gd name="T5" fmla="*/ 100 h 608"/>
                  <a:gd name="T6" fmla="*/ 122 w 239"/>
                  <a:gd name="T7" fmla="*/ 154 h 608"/>
                  <a:gd name="T8" fmla="*/ 127 w 239"/>
                  <a:gd name="T9" fmla="*/ 224 h 608"/>
                  <a:gd name="T10" fmla="*/ 122 w 239"/>
                  <a:gd name="T11" fmla="*/ 319 h 608"/>
                  <a:gd name="T12" fmla="*/ 102 w 239"/>
                  <a:gd name="T13" fmla="*/ 394 h 608"/>
                  <a:gd name="T14" fmla="*/ 86 w 239"/>
                  <a:gd name="T15" fmla="*/ 468 h 608"/>
                  <a:gd name="T16" fmla="*/ 71 w 239"/>
                  <a:gd name="T17" fmla="*/ 513 h 608"/>
                  <a:gd name="T18" fmla="*/ 71 w 239"/>
                  <a:gd name="T19" fmla="*/ 533 h 608"/>
                  <a:gd name="T20" fmla="*/ 97 w 239"/>
                  <a:gd name="T21" fmla="*/ 543 h 608"/>
                  <a:gd name="T22" fmla="*/ 168 w 239"/>
                  <a:gd name="T23" fmla="*/ 543 h 608"/>
                  <a:gd name="T24" fmla="*/ 239 w 239"/>
                  <a:gd name="T25" fmla="*/ 563 h 608"/>
                  <a:gd name="T26" fmla="*/ 239 w 239"/>
                  <a:gd name="T27" fmla="*/ 578 h 608"/>
                  <a:gd name="T28" fmla="*/ 183 w 239"/>
                  <a:gd name="T29" fmla="*/ 608 h 608"/>
                  <a:gd name="T30" fmla="*/ 158 w 239"/>
                  <a:gd name="T31" fmla="*/ 603 h 608"/>
                  <a:gd name="T32" fmla="*/ 107 w 239"/>
                  <a:gd name="T33" fmla="*/ 578 h 608"/>
                  <a:gd name="T34" fmla="*/ 56 w 239"/>
                  <a:gd name="T35" fmla="*/ 568 h 608"/>
                  <a:gd name="T36" fmla="*/ 15 w 239"/>
                  <a:gd name="T37" fmla="*/ 568 h 608"/>
                  <a:gd name="T38" fmla="*/ 5 w 239"/>
                  <a:gd name="T39" fmla="*/ 543 h 608"/>
                  <a:gd name="T40" fmla="*/ 15 w 239"/>
                  <a:gd name="T41" fmla="*/ 513 h 608"/>
                  <a:gd name="T42" fmla="*/ 56 w 239"/>
                  <a:gd name="T43" fmla="*/ 458 h 608"/>
                  <a:gd name="T44" fmla="*/ 76 w 239"/>
                  <a:gd name="T45" fmla="*/ 389 h 608"/>
                  <a:gd name="T46" fmla="*/ 86 w 239"/>
                  <a:gd name="T47" fmla="*/ 309 h 608"/>
                  <a:gd name="T48" fmla="*/ 76 w 239"/>
                  <a:gd name="T49" fmla="*/ 189 h 608"/>
                  <a:gd name="T50" fmla="*/ 56 w 239"/>
                  <a:gd name="T51" fmla="*/ 140 h 608"/>
                  <a:gd name="T52" fmla="*/ 20 w 239"/>
                  <a:gd name="T53" fmla="*/ 100 h 608"/>
                  <a:gd name="T54" fmla="*/ 0 w 239"/>
                  <a:gd name="T55" fmla="*/ 40 h 608"/>
                  <a:gd name="T56" fmla="*/ 31 w 239"/>
                  <a:gd name="T5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9" h="608">
                    <a:moveTo>
                      <a:pt x="31" y="0"/>
                    </a:moveTo>
                    <a:lnTo>
                      <a:pt x="86" y="40"/>
                    </a:lnTo>
                    <a:lnTo>
                      <a:pt x="112" y="100"/>
                    </a:lnTo>
                    <a:lnTo>
                      <a:pt x="122" y="154"/>
                    </a:lnTo>
                    <a:lnTo>
                      <a:pt x="127" y="224"/>
                    </a:lnTo>
                    <a:lnTo>
                      <a:pt x="122" y="319"/>
                    </a:lnTo>
                    <a:lnTo>
                      <a:pt x="102" y="394"/>
                    </a:lnTo>
                    <a:lnTo>
                      <a:pt x="86" y="468"/>
                    </a:lnTo>
                    <a:lnTo>
                      <a:pt x="71" y="513"/>
                    </a:lnTo>
                    <a:lnTo>
                      <a:pt x="71" y="533"/>
                    </a:lnTo>
                    <a:lnTo>
                      <a:pt x="97" y="543"/>
                    </a:lnTo>
                    <a:lnTo>
                      <a:pt x="168" y="543"/>
                    </a:lnTo>
                    <a:lnTo>
                      <a:pt x="239" y="563"/>
                    </a:lnTo>
                    <a:lnTo>
                      <a:pt x="239" y="578"/>
                    </a:lnTo>
                    <a:lnTo>
                      <a:pt x="183" y="608"/>
                    </a:lnTo>
                    <a:lnTo>
                      <a:pt x="158" y="603"/>
                    </a:lnTo>
                    <a:lnTo>
                      <a:pt x="107" y="578"/>
                    </a:lnTo>
                    <a:lnTo>
                      <a:pt x="56" y="568"/>
                    </a:lnTo>
                    <a:lnTo>
                      <a:pt x="15" y="568"/>
                    </a:lnTo>
                    <a:lnTo>
                      <a:pt x="5" y="543"/>
                    </a:lnTo>
                    <a:lnTo>
                      <a:pt x="15" y="513"/>
                    </a:lnTo>
                    <a:lnTo>
                      <a:pt x="56" y="458"/>
                    </a:lnTo>
                    <a:lnTo>
                      <a:pt x="76" y="389"/>
                    </a:lnTo>
                    <a:lnTo>
                      <a:pt x="86" y="309"/>
                    </a:lnTo>
                    <a:lnTo>
                      <a:pt x="76" y="189"/>
                    </a:lnTo>
                    <a:lnTo>
                      <a:pt x="56" y="140"/>
                    </a:lnTo>
                    <a:lnTo>
                      <a:pt x="20" y="100"/>
                    </a:lnTo>
                    <a:lnTo>
                      <a:pt x="0" y="4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49" name="Freeform 33">
                <a:extLst>
                  <a:ext uri="{FF2B5EF4-FFF2-40B4-BE49-F238E27FC236}">
                    <a16:creationId xmlns:a16="http://schemas.microsoft.com/office/drawing/2014/main" id="{6CA09D47-7886-DDC5-C3A7-483C41C0B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0" y="2003"/>
                <a:ext cx="309" cy="469"/>
              </a:xfrm>
              <a:custGeom>
                <a:avLst/>
                <a:gdLst>
                  <a:gd name="T0" fmla="*/ 131 w 348"/>
                  <a:gd name="T1" fmla="*/ 95 h 529"/>
                  <a:gd name="T2" fmla="*/ 217 w 348"/>
                  <a:gd name="T3" fmla="*/ 200 h 529"/>
                  <a:gd name="T4" fmla="*/ 308 w 348"/>
                  <a:gd name="T5" fmla="*/ 319 h 529"/>
                  <a:gd name="T6" fmla="*/ 348 w 348"/>
                  <a:gd name="T7" fmla="*/ 384 h 529"/>
                  <a:gd name="T8" fmla="*/ 298 w 348"/>
                  <a:gd name="T9" fmla="*/ 529 h 529"/>
                  <a:gd name="T10" fmla="*/ 166 w 348"/>
                  <a:gd name="T11" fmla="*/ 464 h 529"/>
                  <a:gd name="T12" fmla="*/ 136 w 348"/>
                  <a:gd name="T13" fmla="*/ 289 h 529"/>
                  <a:gd name="T14" fmla="*/ 111 w 348"/>
                  <a:gd name="T15" fmla="*/ 170 h 529"/>
                  <a:gd name="T16" fmla="*/ 61 w 348"/>
                  <a:gd name="T17" fmla="*/ 115 h 529"/>
                  <a:gd name="T18" fmla="*/ 0 w 348"/>
                  <a:gd name="T19" fmla="*/ 70 h 529"/>
                  <a:gd name="T20" fmla="*/ 30 w 348"/>
                  <a:gd name="T21" fmla="*/ 15 h 529"/>
                  <a:gd name="T22" fmla="*/ 116 w 348"/>
                  <a:gd name="T23" fmla="*/ 0 h 529"/>
                  <a:gd name="T24" fmla="*/ 151 w 348"/>
                  <a:gd name="T25" fmla="*/ 25 h 529"/>
                  <a:gd name="T26" fmla="*/ 131 w 348"/>
                  <a:gd name="T27" fmla="*/ 95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8" h="529">
                    <a:moveTo>
                      <a:pt x="131" y="95"/>
                    </a:moveTo>
                    <a:lnTo>
                      <a:pt x="217" y="200"/>
                    </a:lnTo>
                    <a:lnTo>
                      <a:pt x="308" y="319"/>
                    </a:lnTo>
                    <a:lnTo>
                      <a:pt x="348" y="384"/>
                    </a:lnTo>
                    <a:lnTo>
                      <a:pt x="298" y="529"/>
                    </a:lnTo>
                    <a:lnTo>
                      <a:pt x="166" y="464"/>
                    </a:lnTo>
                    <a:lnTo>
                      <a:pt x="136" y="289"/>
                    </a:lnTo>
                    <a:lnTo>
                      <a:pt x="111" y="170"/>
                    </a:lnTo>
                    <a:lnTo>
                      <a:pt x="61" y="115"/>
                    </a:lnTo>
                    <a:lnTo>
                      <a:pt x="0" y="70"/>
                    </a:lnTo>
                    <a:lnTo>
                      <a:pt x="30" y="15"/>
                    </a:lnTo>
                    <a:lnTo>
                      <a:pt x="116" y="0"/>
                    </a:lnTo>
                    <a:lnTo>
                      <a:pt x="151" y="25"/>
                    </a:lnTo>
                    <a:lnTo>
                      <a:pt x="131" y="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50" name="Freeform 34">
                <a:extLst>
                  <a:ext uri="{FF2B5EF4-FFF2-40B4-BE49-F238E27FC236}">
                    <a16:creationId xmlns:a16="http://schemas.microsoft.com/office/drawing/2014/main" id="{533DED3B-B165-8281-42DD-C0136B13F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2015"/>
                <a:ext cx="105" cy="93"/>
              </a:xfrm>
              <a:custGeom>
                <a:avLst/>
                <a:gdLst>
                  <a:gd name="T0" fmla="*/ 63 w 118"/>
                  <a:gd name="T1" fmla="*/ 105 h 105"/>
                  <a:gd name="T2" fmla="*/ 0 w 118"/>
                  <a:gd name="T3" fmla="*/ 57 h 105"/>
                  <a:gd name="T4" fmla="*/ 8 w 118"/>
                  <a:gd name="T5" fmla="*/ 8 h 105"/>
                  <a:gd name="T6" fmla="*/ 94 w 118"/>
                  <a:gd name="T7" fmla="*/ 0 h 105"/>
                  <a:gd name="T8" fmla="*/ 118 w 118"/>
                  <a:gd name="T9" fmla="*/ 24 h 105"/>
                  <a:gd name="T10" fmla="*/ 63 w 118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05">
                    <a:moveTo>
                      <a:pt x="63" y="105"/>
                    </a:moveTo>
                    <a:lnTo>
                      <a:pt x="0" y="57"/>
                    </a:lnTo>
                    <a:lnTo>
                      <a:pt x="8" y="8"/>
                    </a:lnTo>
                    <a:lnTo>
                      <a:pt x="94" y="0"/>
                    </a:lnTo>
                    <a:lnTo>
                      <a:pt x="118" y="24"/>
                    </a:lnTo>
                    <a:lnTo>
                      <a:pt x="63" y="1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51" name="Freeform 35">
                <a:extLst>
                  <a:ext uri="{FF2B5EF4-FFF2-40B4-BE49-F238E27FC236}">
                    <a16:creationId xmlns:a16="http://schemas.microsoft.com/office/drawing/2014/main" id="{B4A4678A-7D11-F087-5992-0D46FD9B0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2101"/>
                <a:ext cx="197" cy="348"/>
              </a:xfrm>
              <a:custGeom>
                <a:avLst/>
                <a:gdLst>
                  <a:gd name="T0" fmla="*/ 0 w 222"/>
                  <a:gd name="T1" fmla="*/ 15 h 392"/>
                  <a:gd name="T2" fmla="*/ 31 w 222"/>
                  <a:gd name="T3" fmla="*/ 0 h 392"/>
                  <a:gd name="T4" fmla="*/ 222 w 222"/>
                  <a:gd name="T5" fmla="*/ 264 h 392"/>
                  <a:gd name="T6" fmla="*/ 191 w 222"/>
                  <a:gd name="T7" fmla="*/ 392 h 392"/>
                  <a:gd name="T8" fmla="*/ 92 w 222"/>
                  <a:gd name="T9" fmla="*/ 339 h 392"/>
                  <a:gd name="T10" fmla="*/ 69 w 222"/>
                  <a:gd name="T11" fmla="*/ 219 h 392"/>
                  <a:gd name="T12" fmla="*/ 38 w 222"/>
                  <a:gd name="T13" fmla="*/ 90 h 392"/>
                  <a:gd name="T14" fmla="*/ 0 w 222"/>
                  <a:gd name="T15" fmla="*/ 15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2" h="392">
                    <a:moveTo>
                      <a:pt x="0" y="15"/>
                    </a:moveTo>
                    <a:lnTo>
                      <a:pt x="31" y="0"/>
                    </a:lnTo>
                    <a:lnTo>
                      <a:pt x="222" y="264"/>
                    </a:lnTo>
                    <a:lnTo>
                      <a:pt x="191" y="392"/>
                    </a:lnTo>
                    <a:lnTo>
                      <a:pt x="92" y="339"/>
                    </a:lnTo>
                    <a:lnTo>
                      <a:pt x="69" y="219"/>
                    </a:lnTo>
                    <a:lnTo>
                      <a:pt x="38" y="9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60452" name="Group 36">
              <a:extLst>
                <a:ext uri="{FF2B5EF4-FFF2-40B4-BE49-F238E27FC236}">
                  <a16:creationId xmlns:a16="http://schemas.microsoft.com/office/drawing/2014/main" id="{AF064EA0-B25D-A33B-4FC9-8A883FF11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0" y="1958"/>
              <a:ext cx="869" cy="418"/>
              <a:chOff x="3320" y="1958"/>
              <a:chExt cx="869" cy="418"/>
            </a:xfrm>
          </p:grpSpPr>
          <p:sp>
            <p:nvSpPr>
              <p:cNvPr id="60453" name="Freeform 37">
                <a:extLst>
                  <a:ext uri="{FF2B5EF4-FFF2-40B4-BE49-F238E27FC236}">
                    <a16:creationId xmlns:a16="http://schemas.microsoft.com/office/drawing/2014/main" id="{03A15B81-AEC5-BB58-AD02-05B86A7C5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1958"/>
                <a:ext cx="820" cy="253"/>
              </a:xfrm>
              <a:custGeom>
                <a:avLst/>
                <a:gdLst>
                  <a:gd name="T0" fmla="*/ 0 w 627"/>
                  <a:gd name="T1" fmla="*/ 5 h 285"/>
                  <a:gd name="T2" fmla="*/ 35 w 627"/>
                  <a:gd name="T3" fmla="*/ 0 h 285"/>
                  <a:gd name="T4" fmla="*/ 119 w 627"/>
                  <a:gd name="T5" fmla="*/ 35 h 285"/>
                  <a:gd name="T6" fmla="*/ 214 w 627"/>
                  <a:gd name="T7" fmla="*/ 91 h 285"/>
                  <a:gd name="T8" fmla="*/ 269 w 627"/>
                  <a:gd name="T9" fmla="*/ 136 h 285"/>
                  <a:gd name="T10" fmla="*/ 398 w 627"/>
                  <a:gd name="T11" fmla="*/ 161 h 285"/>
                  <a:gd name="T12" fmla="*/ 518 w 627"/>
                  <a:gd name="T13" fmla="*/ 177 h 285"/>
                  <a:gd name="T14" fmla="*/ 547 w 627"/>
                  <a:gd name="T15" fmla="*/ 161 h 285"/>
                  <a:gd name="T16" fmla="*/ 595 w 627"/>
                  <a:gd name="T17" fmla="*/ 124 h 285"/>
                  <a:gd name="T18" fmla="*/ 610 w 627"/>
                  <a:gd name="T19" fmla="*/ 139 h 285"/>
                  <a:gd name="T20" fmla="*/ 555 w 627"/>
                  <a:gd name="T21" fmla="*/ 182 h 285"/>
                  <a:gd name="T22" fmla="*/ 627 w 627"/>
                  <a:gd name="T23" fmla="*/ 187 h 285"/>
                  <a:gd name="T24" fmla="*/ 625 w 627"/>
                  <a:gd name="T25" fmla="*/ 209 h 285"/>
                  <a:gd name="T26" fmla="*/ 565 w 627"/>
                  <a:gd name="T27" fmla="*/ 204 h 285"/>
                  <a:gd name="T28" fmla="*/ 560 w 627"/>
                  <a:gd name="T29" fmla="*/ 224 h 285"/>
                  <a:gd name="T30" fmla="*/ 617 w 627"/>
                  <a:gd name="T31" fmla="*/ 267 h 285"/>
                  <a:gd name="T32" fmla="*/ 602 w 627"/>
                  <a:gd name="T33" fmla="*/ 285 h 285"/>
                  <a:gd name="T34" fmla="*/ 555 w 627"/>
                  <a:gd name="T35" fmla="*/ 242 h 285"/>
                  <a:gd name="T36" fmla="*/ 542 w 627"/>
                  <a:gd name="T37" fmla="*/ 285 h 285"/>
                  <a:gd name="T38" fmla="*/ 530 w 627"/>
                  <a:gd name="T39" fmla="*/ 277 h 285"/>
                  <a:gd name="T40" fmla="*/ 523 w 627"/>
                  <a:gd name="T41" fmla="*/ 217 h 285"/>
                  <a:gd name="T42" fmla="*/ 363 w 627"/>
                  <a:gd name="T43" fmla="*/ 207 h 285"/>
                  <a:gd name="T44" fmla="*/ 269 w 627"/>
                  <a:gd name="T45" fmla="*/ 192 h 285"/>
                  <a:gd name="T46" fmla="*/ 234 w 627"/>
                  <a:gd name="T47" fmla="*/ 172 h 285"/>
                  <a:gd name="T48" fmla="*/ 124 w 627"/>
                  <a:gd name="T49" fmla="*/ 106 h 285"/>
                  <a:gd name="T50" fmla="*/ 45 w 627"/>
                  <a:gd name="T51" fmla="*/ 81 h 285"/>
                  <a:gd name="T52" fmla="*/ 35 w 627"/>
                  <a:gd name="T53" fmla="*/ 35 h 285"/>
                  <a:gd name="T54" fmla="*/ 0 w 627"/>
                  <a:gd name="T55" fmla="*/ 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27" h="285">
                    <a:moveTo>
                      <a:pt x="0" y="5"/>
                    </a:moveTo>
                    <a:lnTo>
                      <a:pt x="35" y="0"/>
                    </a:lnTo>
                    <a:lnTo>
                      <a:pt x="119" y="35"/>
                    </a:lnTo>
                    <a:lnTo>
                      <a:pt x="214" y="91"/>
                    </a:lnTo>
                    <a:lnTo>
                      <a:pt x="269" y="136"/>
                    </a:lnTo>
                    <a:lnTo>
                      <a:pt x="398" y="161"/>
                    </a:lnTo>
                    <a:lnTo>
                      <a:pt x="518" y="177"/>
                    </a:lnTo>
                    <a:lnTo>
                      <a:pt x="547" y="161"/>
                    </a:lnTo>
                    <a:lnTo>
                      <a:pt x="595" y="124"/>
                    </a:lnTo>
                    <a:lnTo>
                      <a:pt x="610" y="139"/>
                    </a:lnTo>
                    <a:lnTo>
                      <a:pt x="555" y="182"/>
                    </a:lnTo>
                    <a:lnTo>
                      <a:pt x="627" y="187"/>
                    </a:lnTo>
                    <a:lnTo>
                      <a:pt x="625" y="209"/>
                    </a:lnTo>
                    <a:lnTo>
                      <a:pt x="565" y="204"/>
                    </a:lnTo>
                    <a:lnTo>
                      <a:pt x="560" y="224"/>
                    </a:lnTo>
                    <a:lnTo>
                      <a:pt x="617" y="267"/>
                    </a:lnTo>
                    <a:lnTo>
                      <a:pt x="602" y="285"/>
                    </a:lnTo>
                    <a:lnTo>
                      <a:pt x="555" y="242"/>
                    </a:lnTo>
                    <a:lnTo>
                      <a:pt x="542" y="285"/>
                    </a:lnTo>
                    <a:lnTo>
                      <a:pt x="530" y="277"/>
                    </a:lnTo>
                    <a:lnTo>
                      <a:pt x="523" y="217"/>
                    </a:lnTo>
                    <a:lnTo>
                      <a:pt x="363" y="207"/>
                    </a:lnTo>
                    <a:lnTo>
                      <a:pt x="269" y="192"/>
                    </a:lnTo>
                    <a:lnTo>
                      <a:pt x="234" y="172"/>
                    </a:lnTo>
                    <a:lnTo>
                      <a:pt x="124" y="106"/>
                    </a:lnTo>
                    <a:lnTo>
                      <a:pt x="45" y="81"/>
                    </a:lnTo>
                    <a:lnTo>
                      <a:pt x="35" y="3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454" name="Freeform 38">
                <a:extLst>
                  <a:ext uri="{FF2B5EF4-FFF2-40B4-BE49-F238E27FC236}">
                    <a16:creationId xmlns:a16="http://schemas.microsoft.com/office/drawing/2014/main" id="{86E8984E-52E6-2FD9-DFCD-BC1096CB0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" y="1979"/>
                <a:ext cx="273" cy="397"/>
              </a:xfrm>
              <a:custGeom>
                <a:avLst/>
                <a:gdLst>
                  <a:gd name="T0" fmla="*/ 24 w 500"/>
                  <a:gd name="T1" fmla="*/ 92 h 448"/>
                  <a:gd name="T2" fmla="*/ 41 w 500"/>
                  <a:gd name="T3" fmla="*/ 21 h 448"/>
                  <a:gd name="T4" fmla="*/ 56 w 500"/>
                  <a:gd name="T5" fmla="*/ 3 h 448"/>
                  <a:gd name="T6" fmla="*/ 87 w 500"/>
                  <a:gd name="T7" fmla="*/ 0 h 448"/>
                  <a:gd name="T8" fmla="*/ 215 w 500"/>
                  <a:gd name="T9" fmla="*/ 16 h 448"/>
                  <a:gd name="T10" fmla="*/ 371 w 500"/>
                  <a:gd name="T11" fmla="*/ 39 h 448"/>
                  <a:gd name="T12" fmla="*/ 462 w 500"/>
                  <a:gd name="T13" fmla="*/ 55 h 448"/>
                  <a:gd name="T14" fmla="*/ 482 w 500"/>
                  <a:gd name="T15" fmla="*/ 72 h 448"/>
                  <a:gd name="T16" fmla="*/ 493 w 500"/>
                  <a:gd name="T17" fmla="*/ 102 h 448"/>
                  <a:gd name="T18" fmla="*/ 498 w 500"/>
                  <a:gd name="T19" fmla="*/ 219 h 448"/>
                  <a:gd name="T20" fmla="*/ 500 w 500"/>
                  <a:gd name="T21" fmla="*/ 348 h 448"/>
                  <a:gd name="T22" fmla="*/ 493 w 500"/>
                  <a:gd name="T23" fmla="*/ 430 h 448"/>
                  <a:gd name="T24" fmla="*/ 482 w 500"/>
                  <a:gd name="T25" fmla="*/ 444 h 448"/>
                  <a:gd name="T26" fmla="*/ 453 w 500"/>
                  <a:gd name="T27" fmla="*/ 448 h 448"/>
                  <a:gd name="T28" fmla="*/ 319 w 500"/>
                  <a:gd name="T29" fmla="*/ 424 h 448"/>
                  <a:gd name="T30" fmla="*/ 117 w 500"/>
                  <a:gd name="T31" fmla="*/ 382 h 448"/>
                  <a:gd name="T32" fmla="*/ 16 w 500"/>
                  <a:gd name="T33" fmla="*/ 355 h 448"/>
                  <a:gd name="T34" fmla="*/ 3 w 500"/>
                  <a:gd name="T35" fmla="*/ 333 h 448"/>
                  <a:gd name="T36" fmla="*/ 0 w 500"/>
                  <a:gd name="T37" fmla="*/ 289 h 448"/>
                  <a:gd name="T38" fmla="*/ 6 w 500"/>
                  <a:gd name="T39" fmla="*/ 189 h 448"/>
                  <a:gd name="T40" fmla="*/ 24 w 500"/>
                  <a:gd name="T41" fmla="*/ 9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0" h="448">
                    <a:moveTo>
                      <a:pt x="24" y="92"/>
                    </a:moveTo>
                    <a:lnTo>
                      <a:pt x="41" y="21"/>
                    </a:lnTo>
                    <a:lnTo>
                      <a:pt x="56" y="3"/>
                    </a:lnTo>
                    <a:lnTo>
                      <a:pt x="87" y="0"/>
                    </a:lnTo>
                    <a:lnTo>
                      <a:pt x="215" y="16"/>
                    </a:lnTo>
                    <a:lnTo>
                      <a:pt x="371" y="39"/>
                    </a:lnTo>
                    <a:lnTo>
                      <a:pt x="462" y="55"/>
                    </a:lnTo>
                    <a:lnTo>
                      <a:pt x="482" y="72"/>
                    </a:lnTo>
                    <a:lnTo>
                      <a:pt x="493" y="102"/>
                    </a:lnTo>
                    <a:lnTo>
                      <a:pt x="498" y="219"/>
                    </a:lnTo>
                    <a:lnTo>
                      <a:pt x="500" y="348"/>
                    </a:lnTo>
                    <a:lnTo>
                      <a:pt x="493" y="430"/>
                    </a:lnTo>
                    <a:lnTo>
                      <a:pt x="482" y="444"/>
                    </a:lnTo>
                    <a:lnTo>
                      <a:pt x="453" y="448"/>
                    </a:lnTo>
                    <a:lnTo>
                      <a:pt x="319" y="424"/>
                    </a:lnTo>
                    <a:lnTo>
                      <a:pt x="117" y="382"/>
                    </a:lnTo>
                    <a:lnTo>
                      <a:pt x="16" y="355"/>
                    </a:lnTo>
                    <a:lnTo>
                      <a:pt x="3" y="333"/>
                    </a:lnTo>
                    <a:lnTo>
                      <a:pt x="0" y="289"/>
                    </a:lnTo>
                    <a:lnTo>
                      <a:pt x="6" y="189"/>
                    </a:lnTo>
                    <a:lnTo>
                      <a:pt x="24" y="9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60455" name="Text Box 39">
            <a:extLst>
              <a:ext uri="{FF2B5EF4-FFF2-40B4-BE49-F238E27FC236}">
                <a16:creationId xmlns:a16="http://schemas.microsoft.com/office/drawing/2014/main" id="{DE31D471-7B38-284F-1EE4-028C767B1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5278439"/>
            <a:ext cx="32321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800" i="1">
                <a:latin typeface="Comic Sans MS" panose="030F0702030302020204" pitchFamily="66" charset="0"/>
              </a:rPr>
              <a:t>Global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55" grpId="0" autoUpdateAnimBg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817C7B7D-4DF6-5D2D-6856-8BC0267C16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Paradigm Shifts</a:t>
            </a:r>
          </a:p>
        </p:txBody>
      </p:sp>
      <p:sp>
        <p:nvSpPr>
          <p:cNvPr id="61444" name="Rectangle 4">
            <a:extLst>
              <a:ext uri="{FF2B5EF4-FFF2-40B4-BE49-F238E27FC236}">
                <a16:creationId xmlns:a16="http://schemas.microsoft.com/office/drawing/2014/main" id="{66C8B120-3810-55D6-BE14-68621AACC19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169026" y="1981200"/>
            <a:ext cx="3813175" cy="4114800"/>
          </a:xfrm>
        </p:spPr>
        <p:txBody>
          <a:bodyPr/>
          <a:lstStyle/>
          <a:p>
            <a:r>
              <a:rPr lang="en-US" altLang="en-US" sz="2000"/>
              <a:t>A symbiosis of physical and electronic worlds in service of everyday activities.</a:t>
            </a:r>
            <a:endParaRPr lang="en-US" altLang="en-US" sz="2400"/>
          </a:p>
        </p:txBody>
      </p:sp>
      <p:grpSp>
        <p:nvGrpSpPr>
          <p:cNvPr id="61445" name="Group 5">
            <a:extLst>
              <a:ext uri="{FF2B5EF4-FFF2-40B4-BE49-F238E27FC236}">
                <a16:creationId xmlns:a16="http://schemas.microsoft.com/office/drawing/2014/main" id="{061A67A9-38C6-A41B-362F-0529DD316117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4270376"/>
            <a:ext cx="3886200" cy="1552575"/>
            <a:chOff x="3072" y="2600"/>
            <a:chExt cx="2448" cy="946"/>
          </a:xfrm>
        </p:grpSpPr>
        <p:grpSp>
          <p:nvGrpSpPr>
            <p:cNvPr id="61446" name="Group 6">
              <a:extLst>
                <a:ext uri="{FF2B5EF4-FFF2-40B4-BE49-F238E27FC236}">
                  <a16:creationId xmlns:a16="http://schemas.microsoft.com/office/drawing/2014/main" id="{F1618068-3422-B425-36D5-9B742F321F3C}"/>
                </a:ext>
              </a:extLst>
            </p:cNvPr>
            <p:cNvGrpSpPr>
              <a:grpSpLocks/>
            </p:cNvGrpSpPr>
            <p:nvPr/>
          </p:nvGrpSpPr>
          <p:grpSpPr bwMode="auto">
            <a:xfrm rot="20813882" flipH="1">
              <a:off x="3072" y="2619"/>
              <a:ext cx="1007" cy="927"/>
              <a:chOff x="2976" y="670"/>
              <a:chExt cx="2346" cy="2158"/>
            </a:xfrm>
          </p:grpSpPr>
          <p:sp>
            <p:nvSpPr>
              <p:cNvPr id="61447" name="Freeform 7">
                <a:extLst>
                  <a:ext uri="{FF2B5EF4-FFF2-40B4-BE49-F238E27FC236}">
                    <a16:creationId xmlns:a16="http://schemas.microsoft.com/office/drawing/2014/main" id="{BF4F137D-A9D1-1F81-563F-35A15FFAD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" y="725"/>
                <a:ext cx="1347" cy="1738"/>
              </a:xfrm>
              <a:custGeom>
                <a:avLst/>
                <a:gdLst>
                  <a:gd name="T0" fmla="*/ 1322 w 1347"/>
                  <a:gd name="T1" fmla="*/ 403 h 1738"/>
                  <a:gd name="T2" fmla="*/ 1347 w 1347"/>
                  <a:gd name="T3" fmla="*/ 1390 h 1738"/>
                  <a:gd name="T4" fmla="*/ 237 w 1347"/>
                  <a:gd name="T5" fmla="*/ 1673 h 1738"/>
                  <a:gd name="T6" fmla="*/ 0 w 1347"/>
                  <a:gd name="T7" fmla="*/ 1662 h 1738"/>
                  <a:gd name="T8" fmla="*/ 40 w 1347"/>
                  <a:gd name="T9" fmla="*/ 1536 h 1738"/>
                  <a:gd name="T10" fmla="*/ 101 w 1347"/>
                  <a:gd name="T11" fmla="*/ 1476 h 1738"/>
                  <a:gd name="T12" fmla="*/ 146 w 1347"/>
                  <a:gd name="T13" fmla="*/ 1431 h 1738"/>
                  <a:gd name="T14" fmla="*/ 172 w 1347"/>
                  <a:gd name="T15" fmla="*/ 1370 h 1738"/>
                  <a:gd name="T16" fmla="*/ 172 w 1347"/>
                  <a:gd name="T17" fmla="*/ 1269 h 1738"/>
                  <a:gd name="T18" fmla="*/ 161 w 1347"/>
                  <a:gd name="T19" fmla="*/ 1199 h 1738"/>
                  <a:gd name="T20" fmla="*/ 101 w 1347"/>
                  <a:gd name="T21" fmla="*/ 1108 h 1738"/>
                  <a:gd name="T22" fmla="*/ 91 w 1347"/>
                  <a:gd name="T23" fmla="*/ 1073 h 1738"/>
                  <a:gd name="T24" fmla="*/ 91 w 1347"/>
                  <a:gd name="T25" fmla="*/ 1013 h 1738"/>
                  <a:gd name="T26" fmla="*/ 101 w 1347"/>
                  <a:gd name="T27" fmla="*/ 922 h 1738"/>
                  <a:gd name="T28" fmla="*/ 131 w 1347"/>
                  <a:gd name="T29" fmla="*/ 841 h 1738"/>
                  <a:gd name="T30" fmla="*/ 207 w 1347"/>
                  <a:gd name="T31" fmla="*/ 796 h 1738"/>
                  <a:gd name="T32" fmla="*/ 308 w 1347"/>
                  <a:gd name="T33" fmla="*/ 781 h 1738"/>
                  <a:gd name="T34" fmla="*/ 368 w 1347"/>
                  <a:gd name="T35" fmla="*/ 776 h 1738"/>
                  <a:gd name="T36" fmla="*/ 378 w 1347"/>
                  <a:gd name="T37" fmla="*/ 715 h 1738"/>
                  <a:gd name="T38" fmla="*/ 383 w 1347"/>
                  <a:gd name="T39" fmla="*/ 645 h 1738"/>
                  <a:gd name="T40" fmla="*/ 388 w 1347"/>
                  <a:gd name="T41" fmla="*/ 610 h 1738"/>
                  <a:gd name="T42" fmla="*/ 409 w 1347"/>
                  <a:gd name="T43" fmla="*/ 549 h 1738"/>
                  <a:gd name="T44" fmla="*/ 449 w 1347"/>
                  <a:gd name="T45" fmla="*/ 539 h 1738"/>
                  <a:gd name="T46" fmla="*/ 520 w 1347"/>
                  <a:gd name="T47" fmla="*/ 539 h 1738"/>
                  <a:gd name="T48" fmla="*/ 555 w 1347"/>
                  <a:gd name="T49" fmla="*/ 469 h 1738"/>
                  <a:gd name="T50" fmla="*/ 555 w 1347"/>
                  <a:gd name="T51" fmla="*/ 418 h 1738"/>
                  <a:gd name="T52" fmla="*/ 555 w 1347"/>
                  <a:gd name="T53" fmla="*/ 368 h 1738"/>
                  <a:gd name="T54" fmla="*/ 570 w 1347"/>
                  <a:gd name="T55" fmla="*/ 307 h 1738"/>
                  <a:gd name="T56" fmla="*/ 615 w 1347"/>
                  <a:gd name="T57" fmla="*/ 262 h 1738"/>
                  <a:gd name="T58" fmla="*/ 696 w 1347"/>
                  <a:gd name="T59" fmla="*/ 202 h 1738"/>
                  <a:gd name="T60" fmla="*/ 747 w 1347"/>
                  <a:gd name="T61" fmla="*/ 181 h 1738"/>
                  <a:gd name="T62" fmla="*/ 807 w 1347"/>
                  <a:gd name="T63" fmla="*/ 171 h 1738"/>
                  <a:gd name="T64" fmla="*/ 908 w 1347"/>
                  <a:gd name="T65" fmla="*/ 171 h 1738"/>
                  <a:gd name="T66" fmla="*/ 943 w 1347"/>
                  <a:gd name="T67" fmla="*/ 161 h 1738"/>
                  <a:gd name="T68" fmla="*/ 974 w 1347"/>
                  <a:gd name="T69" fmla="*/ 141 h 1738"/>
                  <a:gd name="T70" fmla="*/ 1044 w 1347"/>
                  <a:gd name="T71" fmla="*/ 116 h 1738"/>
                  <a:gd name="T72" fmla="*/ 1085 w 1347"/>
                  <a:gd name="T73" fmla="*/ 101 h 1738"/>
                  <a:gd name="T74" fmla="*/ 1165 w 1347"/>
                  <a:gd name="T75" fmla="*/ 86 h 1738"/>
                  <a:gd name="T76" fmla="*/ 1211 w 1347"/>
                  <a:gd name="T77" fmla="*/ 76 h 1738"/>
                  <a:gd name="T78" fmla="*/ 1246 w 1347"/>
                  <a:gd name="T79" fmla="*/ 45 h 1738"/>
                  <a:gd name="T80" fmla="*/ 1276 w 1347"/>
                  <a:gd name="T81" fmla="*/ 25 h 1738"/>
                  <a:gd name="T82" fmla="*/ 1307 w 1347"/>
                  <a:gd name="T83" fmla="*/ 0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47" h="1738">
                    <a:moveTo>
                      <a:pt x="1307" y="0"/>
                    </a:moveTo>
                    <a:lnTo>
                      <a:pt x="1322" y="403"/>
                    </a:lnTo>
                    <a:lnTo>
                      <a:pt x="1332" y="811"/>
                    </a:lnTo>
                    <a:lnTo>
                      <a:pt x="1347" y="1390"/>
                    </a:lnTo>
                    <a:lnTo>
                      <a:pt x="812" y="1531"/>
                    </a:lnTo>
                    <a:lnTo>
                      <a:pt x="237" y="1673"/>
                    </a:lnTo>
                    <a:lnTo>
                      <a:pt x="30" y="1738"/>
                    </a:lnTo>
                    <a:lnTo>
                      <a:pt x="0" y="1662"/>
                    </a:lnTo>
                    <a:lnTo>
                      <a:pt x="25" y="1542"/>
                    </a:lnTo>
                    <a:lnTo>
                      <a:pt x="40" y="1536"/>
                    </a:lnTo>
                    <a:lnTo>
                      <a:pt x="71" y="1506"/>
                    </a:lnTo>
                    <a:lnTo>
                      <a:pt x="101" y="1476"/>
                    </a:lnTo>
                    <a:lnTo>
                      <a:pt x="131" y="1446"/>
                    </a:lnTo>
                    <a:lnTo>
                      <a:pt x="146" y="1431"/>
                    </a:lnTo>
                    <a:lnTo>
                      <a:pt x="161" y="1421"/>
                    </a:lnTo>
                    <a:lnTo>
                      <a:pt x="172" y="1370"/>
                    </a:lnTo>
                    <a:lnTo>
                      <a:pt x="172" y="1320"/>
                    </a:lnTo>
                    <a:lnTo>
                      <a:pt x="172" y="1269"/>
                    </a:lnTo>
                    <a:lnTo>
                      <a:pt x="172" y="1219"/>
                    </a:lnTo>
                    <a:lnTo>
                      <a:pt x="161" y="1199"/>
                    </a:lnTo>
                    <a:lnTo>
                      <a:pt x="111" y="1139"/>
                    </a:lnTo>
                    <a:lnTo>
                      <a:pt x="101" y="1108"/>
                    </a:lnTo>
                    <a:lnTo>
                      <a:pt x="91" y="1093"/>
                    </a:lnTo>
                    <a:lnTo>
                      <a:pt x="91" y="1073"/>
                    </a:lnTo>
                    <a:lnTo>
                      <a:pt x="91" y="1043"/>
                    </a:lnTo>
                    <a:lnTo>
                      <a:pt x="91" y="1013"/>
                    </a:lnTo>
                    <a:lnTo>
                      <a:pt x="91" y="972"/>
                    </a:lnTo>
                    <a:lnTo>
                      <a:pt x="101" y="922"/>
                    </a:lnTo>
                    <a:lnTo>
                      <a:pt x="121" y="872"/>
                    </a:lnTo>
                    <a:lnTo>
                      <a:pt x="131" y="841"/>
                    </a:lnTo>
                    <a:lnTo>
                      <a:pt x="166" y="826"/>
                    </a:lnTo>
                    <a:lnTo>
                      <a:pt x="207" y="796"/>
                    </a:lnTo>
                    <a:lnTo>
                      <a:pt x="267" y="786"/>
                    </a:lnTo>
                    <a:lnTo>
                      <a:pt x="308" y="781"/>
                    </a:lnTo>
                    <a:lnTo>
                      <a:pt x="338" y="776"/>
                    </a:lnTo>
                    <a:lnTo>
                      <a:pt x="368" y="776"/>
                    </a:lnTo>
                    <a:lnTo>
                      <a:pt x="373" y="746"/>
                    </a:lnTo>
                    <a:lnTo>
                      <a:pt x="378" y="715"/>
                    </a:lnTo>
                    <a:lnTo>
                      <a:pt x="383" y="675"/>
                    </a:lnTo>
                    <a:lnTo>
                      <a:pt x="383" y="645"/>
                    </a:lnTo>
                    <a:lnTo>
                      <a:pt x="388" y="630"/>
                    </a:lnTo>
                    <a:lnTo>
                      <a:pt x="388" y="610"/>
                    </a:lnTo>
                    <a:lnTo>
                      <a:pt x="388" y="589"/>
                    </a:lnTo>
                    <a:lnTo>
                      <a:pt x="409" y="549"/>
                    </a:lnTo>
                    <a:lnTo>
                      <a:pt x="429" y="539"/>
                    </a:lnTo>
                    <a:lnTo>
                      <a:pt x="449" y="539"/>
                    </a:lnTo>
                    <a:lnTo>
                      <a:pt x="489" y="539"/>
                    </a:lnTo>
                    <a:lnTo>
                      <a:pt x="520" y="539"/>
                    </a:lnTo>
                    <a:lnTo>
                      <a:pt x="540" y="519"/>
                    </a:lnTo>
                    <a:lnTo>
                      <a:pt x="555" y="469"/>
                    </a:lnTo>
                    <a:lnTo>
                      <a:pt x="555" y="448"/>
                    </a:lnTo>
                    <a:lnTo>
                      <a:pt x="555" y="418"/>
                    </a:lnTo>
                    <a:lnTo>
                      <a:pt x="555" y="388"/>
                    </a:lnTo>
                    <a:lnTo>
                      <a:pt x="555" y="368"/>
                    </a:lnTo>
                    <a:lnTo>
                      <a:pt x="565" y="338"/>
                    </a:lnTo>
                    <a:lnTo>
                      <a:pt x="570" y="307"/>
                    </a:lnTo>
                    <a:lnTo>
                      <a:pt x="580" y="277"/>
                    </a:lnTo>
                    <a:lnTo>
                      <a:pt x="615" y="262"/>
                    </a:lnTo>
                    <a:lnTo>
                      <a:pt x="646" y="232"/>
                    </a:lnTo>
                    <a:lnTo>
                      <a:pt x="696" y="202"/>
                    </a:lnTo>
                    <a:lnTo>
                      <a:pt x="726" y="191"/>
                    </a:lnTo>
                    <a:lnTo>
                      <a:pt x="747" y="181"/>
                    </a:lnTo>
                    <a:lnTo>
                      <a:pt x="777" y="176"/>
                    </a:lnTo>
                    <a:lnTo>
                      <a:pt x="807" y="171"/>
                    </a:lnTo>
                    <a:lnTo>
                      <a:pt x="868" y="171"/>
                    </a:lnTo>
                    <a:lnTo>
                      <a:pt x="908" y="171"/>
                    </a:lnTo>
                    <a:lnTo>
                      <a:pt x="923" y="171"/>
                    </a:lnTo>
                    <a:lnTo>
                      <a:pt x="943" y="161"/>
                    </a:lnTo>
                    <a:lnTo>
                      <a:pt x="959" y="151"/>
                    </a:lnTo>
                    <a:lnTo>
                      <a:pt x="974" y="141"/>
                    </a:lnTo>
                    <a:lnTo>
                      <a:pt x="1014" y="121"/>
                    </a:lnTo>
                    <a:lnTo>
                      <a:pt x="1044" y="116"/>
                    </a:lnTo>
                    <a:lnTo>
                      <a:pt x="1064" y="106"/>
                    </a:lnTo>
                    <a:lnTo>
                      <a:pt x="1085" y="101"/>
                    </a:lnTo>
                    <a:lnTo>
                      <a:pt x="1125" y="91"/>
                    </a:lnTo>
                    <a:lnTo>
                      <a:pt x="1165" y="86"/>
                    </a:lnTo>
                    <a:lnTo>
                      <a:pt x="1196" y="81"/>
                    </a:lnTo>
                    <a:lnTo>
                      <a:pt x="1211" y="76"/>
                    </a:lnTo>
                    <a:lnTo>
                      <a:pt x="1226" y="65"/>
                    </a:lnTo>
                    <a:lnTo>
                      <a:pt x="1246" y="45"/>
                    </a:lnTo>
                    <a:lnTo>
                      <a:pt x="1261" y="35"/>
                    </a:lnTo>
                    <a:lnTo>
                      <a:pt x="1276" y="25"/>
                    </a:lnTo>
                    <a:lnTo>
                      <a:pt x="1292" y="15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448" name="Freeform 8">
                <a:extLst>
                  <a:ext uri="{FF2B5EF4-FFF2-40B4-BE49-F238E27FC236}">
                    <a16:creationId xmlns:a16="http://schemas.microsoft.com/office/drawing/2014/main" id="{FCAC4443-3573-82EC-22ED-21075FD36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670"/>
                <a:ext cx="2346" cy="2158"/>
              </a:xfrm>
              <a:custGeom>
                <a:avLst/>
                <a:gdLst>
                  <a:gd name="T0" fmla="*/ 1571 w 2346"/>
                  <a:gd name="T1" fmla="*/ 1429 h 2158"/>
                  <a:gd name="T2" fmla="*/ 1535 w 2346"/>
                  <a:gd name="T3" fmla="*/ 86 h 2158"/>
                  <a:gd name="T4" fmla="*/ 1530 w 2346"/>
                  <a:gd name="T5" fmla="*/ 45 h 2158"/>
                  <a:gd name="T6" fmla="*/ 1571 w 2346"/>
                  <a:gd name="T7" fmla="*/ 0 h 2158"/>
                  <a:gd name="T8" fmla="*/ 1581 w 2346"/>
                  <a:gd name="T9" fmla="*/ 15 h 2158"/>
                  <a:gd name="T10" fmla="*/ 1566 w 2346"/>
                  <a:gd name="T11" fmla="*/ 50 h 2158"/>
                  <a:gd name="T12" fmla="*/ 1556 w 2346"/>
                  <a:gd name="T13" fmla="*/ 75 h 2158"/>
                  <a:gd name="T14" fmla="*/ 1576 w 2346"/>
                  <a:gd name="T15" fmla="*/ 438 h 2158"/>
                  <a:gd name="T16" fmla="*/ 1581 w 2346"/>
                  <a:gd name="T17" fmla="*/ 734 h 2158"/>
                  <a:gd name="T18" fmla="*/ 1586 w 2346"/>
                  <a:gd name="T19" fmla="*/ 1041 h 2158"/>
                  <a:gd name="T20" fmla="*/ 1606 w 2346"/>
                  <a:gd name="T21" fmla="*/ 1449 h 2158"/>
                  <a:gd name="T22" fmla="*/ 2346 w 2346"/>
                  <a:gd name="T23" fmla="*/ 2128 h 2158"/>
                  <a:gd name="T24" fmla="*/ 2321 w 2346"/>
                  <a:gd name="T25" fmla="*/ 2158 h 2158"/>
                  <a:gd name="T26" fmla="*/ 2039 w 2346"/>
                  <a:gd name="T27" fmla="*/ 1881 h 2158"/>
                  <a:gd name="T28" fmla="*/ 1697 w 2346"/>
                  <a:gd name="T29" fmla="*/ 1580 h 2158"/>
                  <a:gd name="T30" fmla="*/ 1581 w 2346"/>
                  <a:gd name="T31" fmla="*/ 1469 h 2158"/>
                  <a:gd name="T32" fmla="*/ 1279 w 2346"/>
                  <a:gd name="T33" fmla="*/ 1534 h 2158"/>
                  <a:gd name="T34" fmla="*/ 790 w 2346"/>
                  <a:gd name="T35" fmla="*/ 1660 h 2158"/>
                  <a:gd name="T36" fmla="*/ 312 w 2346"/>
                  <a:gd name="T37" fmla="*/ 1791 h 2158"/>
                  <a:gd name="T38" fmla="*/ 0 w 2346"/>
                  <a:gd name="T39" fmla="*/ 1856 h 2158"/>
                  <a:gd name="T40" fmla="*/ 5 w 2346"/>
                  <a:gd name="T41" fmla="*/ 1836 h 2158"/>
                  <a:gd name="T42" fmla="*/ 287 w 2346"/>
                  <a:gd name="T43" fmla="*/ 1771 h 2158"/>
                  <a:gd name="T44" fmla="*/ 514 w 2346"/>
                  <a:gd name="T45" fmla="*/ 1705 h 2158"/>
                  <a:gd name="T46" fmla="*/ 846 w 2346"/>
                  <a:gd name="T47" fmla="*/ 1615 h 2158"/>
                  <a:gd name="T48" fmla="*/ 1143 w 2346"/>
                  <a:gd name="T49" fmla="*/ 1544 h 2158"/>
                  <a:gd name="T50" fmla="*/ 1430 w 2346"/>
                  <a:gd name="T51" fmla="*/ 1464 h 2158"/>
                  <a:gd name="T52" fmla="*/ 1571 w 2346"/>
                  <a:gd name="T53" fmla="*/ 1429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46" h="2158">
                    <a:moveTo>
                      <a:pt x="1571" y="1429"/>
                    </a:moveTo>
                    <a:lnTo>
                      <a:pt x="1535" y="86"/>
                    </a:lnTo>
                    <a:lnTo>
                      <a:pt x="1530" y="45"/>
                    </a:lnTo>
                    <a:lnTo>
                      <a:pt x="1571" y="0"/>
                    </a:lnTo>
                    <a:lnTo>
                      <a:pt x="1581" y="15"/>
                    </a:lnTo>
                    <a:lnTo>
                      <a:pt x="1566" y="50"/>
                    </a:lnTo>
                    <a:lnTo>
                      <a:pt x="1556" y="75"/>
                    </a:lnTo>
                    <a:lnTo>
                      <a:pt x="1576" y="438"/>
                    </a:lnTo>
                    <a:lnTo>
                      <a:pt x="1581" y="734"/>
                    </a:lnTo>
                    <a:lnTo>
                      <a:pt x="1586" y="1041"/>
                    </a:lnTo>
                    <a:lnTo>
                      <a:pt x="1606" y="1449"/>
                    </a:lnTo>
                    <a:lnTo>
                      <a:pt x="2346" y="2128"/>
                    </a:lnTo>
                    <a:lnTo>
                      <a:pt x="2321" y="2158"/>
                    </a:lnTo>
                    <a:lnTo>
                      <a:pt x="2039" y="1881"/>
                    </a:lnTo>
                    <a:lnTo>
                      <a:pt x="1697" y="1580"/>
                    </a:lnTo>
                    <a:lnTo>
                      <a:pt x="1581" y="1469"/>
                    </a:lnTo>
                    <a:lnTo>
                      <a:pt x="1279" y="1534"/>
                    </a:lnTo>
                    <a:lnTo>
                      <a:pt x="790" y="1660"/>
                    </a:lnTo>
                    <a:lnTo>
                      <a:pt x="312" y="1791"/>
                    </a:lnTo>
                    <a:lnTo>
                      <a:pt x="0" y="1856"/>
                    </a:lnTo>
                    <a:lnTo>
                      <a:pt x="5" y="1836"/>
                    </a:lnTo>
                    <a:lnTo>
                      <a:pt x="287" y="1771"/>
                    </a:lnTo>
                    <a:lnTo>
                      <a:pt x="514" y="1705"/>
                    </a:lnTo>
                    <a:lnTo>
                      <a:pt x="846" y="1615"/>
                    </a:lnTo>
                    <a:lnTo>
                      <a:pt x="1143" y="1544"/>
                    </a:lnTo>
                    <a:lnTo>
                      <a:pt x="1430" y="1464"/>
                    </a:lnTo>
                    <a:lnTo>
                      <a:pt x="1571" y="14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449" name="Freeform 9">
                <a:extLst>
                  <a:ext uri="{FF2B5EF4-FFF2-40B4-BE49-F238E27FC236}">
                    <a16:creationId xmlns:a16="http://schemas.microsoft.com/office/drawing/2014/main" id="{C8118737-8E96-2C6B-F2FC-DEA70F8E7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" y="2113"/>
                <a:ext cx="1303" cy="545"/>
              </a:xfrm>
              <a:custGeom>
                <a:avLst/>
                <a:gdLst>
                  <a:gd name="T0" fmla="*/ 0 w 1303"/>
                  <a:gd name="T1" fmla="*/ 255 h 545"/>
                  <a:gd name="T2" fmla="*/ 939 w 1303"/>
                  <a:gd name="T3" fmla="*/ 0 h 545"/>
                  <a:gd name="T4" fmla="*/ 1303 w 1303"/>
                  <a:gd name="T5" fmla="*/ 341 h 545"/>
                  <a:gd name="T6" fmla="*/ 1162 w 1303"/>
                  <a:gd name="T7" fmla="*/ 458 h 545"/>
                  <a:gd name="T8" fmla="*/ 884 w 1303"/>
                  <a:gd name="T9" fmla="*/ 530 h 545"/>
                  <a:gd name="T10" fmla="*/ 652 w 1303"/>
                  <a:gd name="T11" fmla="*/ 504 h 545"/>
                  <a:gd name="T12" fmla="*/ 525 w 1303"/>
                  <a:gd name="T13" fmla="*/ 545 h 545"/>
                  <a:gd name="T14" fmla="*/ 394 w 1303"/>
                  <a:gd name="T15" fmla="*/ 504 h 545"/>
                  <a:gd name="T16" fmla="*/ 359 w 1303"/>
                  <a:gd name="T17" fmla="*/ 499 h 545"/>
                  <a:gd name="T18" fmla="*/ 338 w 1303"/>
                  <a:gd name="T19" fmla="*/ 484 h 545"/>
                  <a:gd name="T20" fmla="*/ 328 w 1303"/>
                  <a:gd name="T21" fmla="*/ 464 h 545"/>
                  <a:gd name="T22" fmla="*/ 323 w 1303"/>
                  <a:gd name="T23" fmla="*/ 448 h 545"/>
                  <a:gd name="T24" fmla="*/ 318 w 1303"/>
                  <a:gd name="T25" fmla="*/ 418 h 545"/>
                  <a:gd name="T26" fmla="*/ 303 w 1303"/>
                  <a:gd name="T27" fmla="*/ 397 h 545"/>
                  <a:gd name="T28" fmla="*/ 288 w 1303"/>
                  <a:gd name="T29" fmla="*/ 387 h 545"/>
                  <a:gd name="T30" fmla="*/ 247 w 1303"/>
                  <a:gd name="T31" fmla="*/ 382 h 545"/>
                  <a:gd name="T32" fmla="*/ 232 w 1303"/>
                  <a:gd name="T33" fmla="*/ 382 h 545"/>
                  <a:gd name="T34" fmla="*/ 217 w 1303"/>
                  <a:gd name="T35" fmla="*/ 377 h 545"/>
                  <a:gd name="T36" fmla="*/ 197 w 1303"/>
                  <a:gd name="T37" fmla="*/ 372 h 545"/>
                  <a:gd name="T38" fmla="*/ 167 w 1303"/>
                  <a:gd name="T39" fmla="*/ 372 h 545"/>
                  <a:gd name="T40" fmla="*/ 152 w 1303"/>
                  <a:gd name="T41" fmla="*/ 372 h 545"/>
                  <a:gd name="T42" fmla="*/ 136 w 1303"/>
                  <a:gd name="T43" fmla="*/ 372 h 545"/>
                  <a:gd name="T44" fmla="*/ 61 w 1303"/>
                  <a:gd name="T45" fmla="*/ 331 h 545"/>
                  <a:gd name="T46" fmla="*/ 0 w 1303"/>
                  <a:gd name="T47" fmla="*/ 255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3" h="545">
                    <a:moveTo>
                      <a:pt x="0" y="255"/>
                    </a:moveTo>
                    <a:lnTo>
                      <a:pt x="939" y="0"/>
                    </a:lnTo>
                    <a:lnTo>
                      <a:pt x="1303" y="341"/>
                    </a:lnTo>
                    <a:lnTo>
                      <a:pt x="1162" y="458"/>
                    </a:lnTo>
                    <a:lnTo>
                      <a:pt x="884" y="530"/>
                    </a:lnTo>
                    <a:lnTo>
                      <a:pt x="652" y="504"/>
                    </a:lnTo>
                    <a:lnTo>
                      <a:pt x="525" y="545"/>
                    </a:lnTo>
                    <a:lnTo>
                      <a:pt x="394" y="504"/>
                    </a:lnTo>
                    <a:lnTo>
                      <a:pt x="359" y="499"/>
                    </a:lnTo>
                    <a:lnTo>
                      <a:pt x="338" y="484"/>
                    </a:lnTo>
                    <a:lnTo>
                      <a:pt x="328" y="464"/>
                    </a:lnTo>
                    <a:lnTo>
                      <a:pt x="323" y="448"/>
                    </a:lnTo>
                    <a:lnTo>
                      <a:pt x="318" y="418"/>
                    </a:lnTo>
                    <a:lnTo>
                      <a:pt x="303" y="397"/>
                    </a:lnTo>
                    <a:lnTo>
                      <a:pt x="288" y="387"/>
                    </a:lnTo>
                    <a:lnTo>
                      <a:pt x="247" y="382"/>
                    </a:lnTo>
                    <a:lnTo>
                      <a:pt x="232" y="382"/>
                    </a:lnTo>
                    <a:lnTo>
                      <a:pt x="217" y="377"/>
                    </a:lnTo>
                    <a:lnTo>
                      <a:pt x="197" y="372"/>
                    </a:lnTo>
                    <a:lnTo>
                      <a:pt x="167" y="372"/>
                    </a:lnTo>
                    <a:lnTo>
                      <a:pt x="152" y="372"/>
                    </a:lnTo>
                    <a:lnTo>
                      <a:pt x="136" y="372"/>
                    </a:lnTo>
                    <a:lnTo>
                      <a:pt x="61" y="331"/>
                    </a:lnTo>
                    <a:lnTo>
                      <a:pt x="0" y="255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61450" name="Group 10">
              <a:extLst>
                <a:ext uri="{FF2B5EF4-FFF2-40B4-BE49-F238E27FC236}">
                  <a16:creationId xmlns:a16="http://schemas.microsoft.com/office/drawing/2014/main" id="{2B6E3059-3409-5E49-C1AE-B4E14B1C4A4A}"/>
                </a:ext>
              </a:extLst>
            </p:cNvPr>
            <p:cNvGrpSpPr>
              <a:grpSpLocks/>
            </p:cNvGrpSpPr>
            <p:nvPr/>
          </p:nvGrpSpPr>
          <p:grpSpPr bwMode="auto">
            <a:xfrm rot="662269">
              <a:off x="4513" y="2600"/>
              <a:ext cx="1007" cy="926"/>
              <a:chOff x="2976" y="670"/>
              <a:chExt cx="2346" cy="2158"/>
            </a:xfrm>
          </p:grpSpPr>
          <p:sp>
            <p:nvSpPr>
              <p:cNvPr id="61451" name="Freeform 11">
                <a:extLst>
                  <a:ext uri="{FF2B5EF4-FFF2-40B4-BE49-F238E27FC236}">
                    <a16:creationId xmlns:a16="http://schemas.microsoft.com/office/drawing/2014/main" id="{5063B1FA-50D5-774E-DE4B-8F247C3DA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" y="725"/>
                <a:ext cx="1347" cy="1738"/>
              </a:xfrm>
              <a:custGeom>
                <a:avLst/>
                <a:gdLst>
                  <a:gd name="T0" fmla="*/ 1322 w 1347"/>
                  <a:gd name="T1" fmla="*/ 403 h 1738"/>
                  <a:gd name="T2" fmla="*/ 1347 w 1347"/>
                  <a:gd name="T3" fmla="*/ 1390 h 1738"/>
                  <a:gd name="T4" fmla="*/ 237 w 1347"/>
                  <a:gd name="T5" fmla="*/ 1673 h 1738"/>
                  <a:gd name="T6" fmla="*/ 0 w 1347"/>
                  <a:gd name="T7" fmla="*/ 1662 h 1738"/>
                  <a:gd name="T8" fmla="*/ 40 w 1347"/>
                  <a:gd name="T9" fmla="*/ 1536 h 1738"/>
                  <a:gd name="T10" fmla="*/ 101 w 1347"/>
                  <a:gd name="T11" fmla="*/ 1476 h 1738"/>
                  <a:gd name="T12" fmla="*/ 146 w 1347"/>
                  <a:gd name="T13" fmla="*/ 1431 h 1738"/>
                  <a:gd name="T14" fmla="*/ 172 w 1347"/>
                  <a:gd name="T15" fmla="*/ 1370 h 1738"/>
                  <a:gd name="T16" fmla="*/ 172 w 1347"/>
                  <a:gd name="T17" fmla="*/ 1269 h 1738"/>
                  <a:gd name="T18" fmla="*/ 161 w 1347"/>
                  <a:gd name="T19" fmla="*/ 1199 h 1738"/>
                  <a:gd name="T20" fmla="*/ 101 w 1347"/>
                  <a:gd name="T21" fmla="*/ 1108 h 1738"/>
                  <a:gd name="T22" fmla="*/ 91 w 1347"/>
                  <a:gd name="T23" fmla="*/ 1073 h 1738"/>
                  <a:gd name="T24" fmla="*/ 91 w 1347"/>
                  <a:gd name="T25" fmla="*/ 1013 h 1738"/>
                  <a:gd name="T26" fmla="*/ 101 w 1347"/>
                  <a:gd name="T27" fmla="*/ 922 h 1738"/>
                  <a:gd name="T28" fmla="*/ 131 w 1347"/>
                  <a:gd name="T29" fmla="*/ 841 h 1738"/>
                  <a:gd name="T30" fmla="*/ 207 w 1347"/>
                  <a:gd name="T31" fmla="*/ 796 h 1738"/>
                  <a:gd name="T32" fmla="*/ 308 w 1347"/>
                  <a:gd name="T33" fmla="*/ 781 h 1738"/>
                  <a:gd name="T34" fmla="*/ 368 w 1347"/>
                  <a:gd name="T35" fmla="*/ 776 h 1738"/>
                  <a:gd name="T36" fmla="*/ 378 w 1347"/>
                  <a:gd name="T37" fmla="*/ 715 h 1738"/>
                  <a:gd name="T38" fmla="*/ 383 w 1347"/>
                  <a:gd name="T39" fmla="*/ 645 h 1738"/>
                  <a:gd name="T40" fmla="*/ 388 w 1347"/>
                  <a:gd name="T41" fmla="*/ 610 h 1738"/>
                  <a:gd name="T42" fmla="*/ 409 w 1347"/>
                  <a:gd name="T43" fmla="*/ 549 h 1738"/>
                  <a:gd name="T44" fmla="*/ 449 w 1347"/>
                  <a:gd name="T45" fmla="*/ 539 h 1738"/>
                  <a:gd name="T46" fmla="*/ 520 w 1347"/>
                  <a:gd name="T47" fmla="*/ 539 h 1738"/>
                  <a:gd name="T48" fmla="*/ 555 w 1347"/>
                  <a:gd name="T49" fmla="*/ 469 h 1738"/>
                  <a:gd name="T50" fmla="*/ 555 w 1347"/>
                  <a:gd name="T51" fmla="*/ 418 h 1738"/>
                  <a:gd name="T52" fmla="*/ 555 w 1347"/>
                  <a:gd name="T53" fmla="*/ 368 h 1738"/>
                  <a:gd name="T54" fmla="*/ 570 w 1347"/>
                  <a:gd name="T55" fmla="*/ 307 h 1738"/>
                  <a:gd name="T56" fmla="*/ 615 w 1347"/>
                  <a:gd name="T57" fmla="*/ 262 h 1738"/>
                  <a:gd name="T58" fmla="*/ 696 w 1347"/>
                  <a:gd name="T59" fmla="*/ 202 h 1738"/>
                  <a:gd name="T60" fmla="*/ 747 w 1347"/>
                  <a:gd name="T61" fmla="*/ 181 h 1738"/>
                  <a:gd name="T62" fmla="*/ 807 w 1347"/>
                  <a:gd name="T63" fmla="*/ 171 h 1738"/>
                  <a:gd name="T64" fmla="*/ 908 w 1347"/>
                  <a:gd name="T65" fmla="*/ 171 h 1738"/>
                  <a:gd name="T66" fmla="*/ 943 w 1347"/>
                  <a:gd name="T67" fmla="*/ 161 h 1738"/>
                  <a:gd name="T68" fmla="*/ 974 w 1347"/>
                  <a:gd name="T69" fmla="*/ 141 h 1738"/>
                  <a:gd name="T70" fmla="*/ 1044 w 1347"/>
                  <a:gd name="T71" fmla="*/ 116 h 1738"/>
                  <a:gd name="T72" fmla="*/ 1085 w 1347"/>
                  <a:gd name="T73" fmla="*/ 101 h 1738"/>
                  <a:gd name="T74" fmla="*/ 1165 w 1347"/>
                  <a:gd name="T75" fmla="*/ 86 h 1738"/>
                  <a:gd name="T76" fmla="*/ 1211 w 1347"/>
                  <a:gd name="T77" fmla="*/ 76 h 1738"/>
                  <a:gd name="T78" fmla="*/ 1246 w 1347"/>
                  <a:gd name="T79" fmla="*/ 45 h 1738"/>
                  <a:gd name="T80" fmla="*/ 1276 w 1347"/>
                  <a:gd name="T81" fmla="*/ 25 h 1738"/>
                  <a:gd name="T82" fmla="*/ 1307 w 1347"/>
                  <a:gd name="T83" fmla="*/ 0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47" h="1738">
                    <a:moveTo>
                      <a:pt x="1307" y="0"/>
                    </a:moveTo>
                    <a:lnTo>
                      <a:pt x="1322" y="403"/>
                    </a:lnTo>
                    <a:lnTo>
                      <a:pt x="1332" y="811"/>
                    </a:lnTo>
                    <a:lnTo>
                      <a:pt x="1347" y="1390"/>
                    </a:lnTo>
                    <a:lnTo>
                      <a:pt x="812" y="1531"/>
                    </a:lnTo>
                    <a:lnTo>
                      <a:pt x="237" y="1673"/>
                    </a:lnTo>
                    <a:lnTo>
                      <a:pt x="30" y="1738"/>
                    </a:lnTo>
                    <a:lnTo>
                      <a:pt x="0" y="1662"/>
                    </a:lnTo>
                    <a:lnTo>
                      <a:pt x="25" y="1542"/>
                    </a:lnTo>
                    <a:lnTo>
                      <a:pt x="40" y="1536"/>
                    </a:lnTo>
                    <a:lnTo>
                      <a:pt x="71" y="1506"/>
                    </a:lnTo>
                    <a:lnTo>
                      <a:pt x="101" y="1476"/>
                    </a:lnTo>
                    <a:lnTo>
                      <a:pt x="131" y="1446"/>
                    </a:lnTo>
                    <a:lnTo>
                      <a:pt x="146" y="1431"/>
                    </a:lnTo>
                    <a:lnTo>
                      <a:pt x="161" y="1421"/>
                    </a:lnTo>
                    <a:lnTo>
                      <a:pt x="172" y="1370"/>
                    </a:lnTo>
                    <a:lnTo>
                      <a:pt x="172" y="1320"/>
                    </a:lnTo>
                    <a:lnTo>
                      <a:pt x="172" y="1269"/>
                    </a:lnTo>
                    <a:lnTo>
                      <a:pt x="172" y="1219"/>
                    </a:lnTo>
                    <a:lnTo>
                      <a:pt x="161" y="1199"/>
                    </a:lnTo>
                    <a:lnTo>
                      <a:pt x="111" y="1139"/>
                    </a:lnTo>
                    <a:lnTo>
                      <a:pt x="101" y="1108"/>
                    </a:lnTo>
                    <a:lnTo>
                      <a:pt x="91" y="1093"/>
                    </a:lnTo>
                    <a:lnTo>
                      <a:pt x="91" y="1073"/>
                    </a:lnTo>
                    <a:lnTo>
                      <a:pt x="91" y="1043"/>
                    </a:lnTo>
                    <a:lnTo>
                      <a:pt x="91" y="1013"/>
                    </a:lnTo>
                    <a:lnTo>
                      <a:pt x="91" y="972"/>
                    </a:lnTo>
                    <a:lnTo>
                      <a:pt x="101" y="922"/>
                    </a:lnTo>
                    <a:lnTo>
                      <a:pt x="121" y="872"/>
                    </a:lnTo>
                    <a:lnTo>
                      <a:pt x="131" y="841"/>
                    </a:lnTo>
                    <a:lnTo>
                      <a:pt x="166" y="826"/>
                    </a:lnTo>
                    <a:lnTo>
                      <a:pt x="207" y="796"/>
                    </a:lnTo>
                    <a:lnTo>
                      <a:pt x="267" y="786"/>
                    </a:lnTo>
                    <a:lnTo>
                      <a:pt x="308" y="781"/>
                    </a:lnTo>
                    <a:lnTo>
                      <a:pt x="338" y="776"/>
                    </a:lnTo>
                    <a:lnTo>
                      <a:pt x="368" y="776"/>
                    </a:lnTo>
                    <a:lnTo>
                      <a:pt x="373" y="746"/>
                    </a:lnTo>
                    <a:lnTo>
                      <a:pt x="378" y="715"/>
                    </a:lnTo>
                    <a:lnTo>
                      <a:pt x="383" y="675"/>
                    </a:lnTo>
                    <a:lnTo>
                      <a:pt x="383" y="645"/>
                    </a:lnTo>
                    <a:lnTo>
                      <a:pt x="388" y="630"/>
                    </a:lnTo>
                    <a:lnTo>
                      <a:pt x="388" y="610"/>
                    </a:lnTo>
                    <a:lnTo>
                      <a:pt x="388" y="589"/>
                    </a:lnTo>
                    <a:lnTo>
                      <a:pt x="409" y="549"/>
                    </a:lnTo>
                    <a:lnTo>
                      <a:pt x="429" y="539"/>
                    </a:lnTo>
                    <a:lnTo>
                      <a:pt x="449" y="539"/>
                    </a:lnTo>
                    <a:lnTo>
                      <a:pt x="489" y="539"/>
                    </a:lnTo>
                    <a:lnTo>
                      <a:pt x="520" y="539"/>
                    </a:lnTo>
                    <a:lnTo>
                      <a:pt x="540" y="519"/>
                    </a:lnTo>
                    <a:lnTo>
                      <a:pt x="555" y="469"/>
                    </a:lnTo>
                    <a:lnTo>
                      <a:pt x="555" y="448"/>
                    </a:lnTo>
                    <a:lnTo>
                      <a:pt x="555" y="418"/>
                    </a:lnTo>
                    <a:lnTo>
                      <a:pt x="555" y="388"/>
                    </a:lnTo>
                    <a:lnTo>
                      <a:pt x="555" y="368"/>
                    </a:lnTo>
                    <a:lnTo>
                      <a:pt x="565" y="338"/>
                    </a:lnTo>
                    <a:lnTo>
                      <a:pt x="570" y="307"/>
                    </a:lnTo>
                    <a:lnTo>
                      <a:pt x="580" y="277"/>
                    </a:lnTo>
                    <a:lnTo>
                      <a:pt x="615" y="262"/>
                    </a:lnTo>
                    <a:lnTo>
                      <a:pt x="646" y="232"/>
                    </a:lnTo>
                    <a:lnTo>
                      <a:pt x="696" y="202"/>
                    </a:lnTo>
                    <a:lnTo>
                      <a:pt x="726" y="191"/>
                    </a:lnTo>
                    <a:lnTo>
                      <a:pt x="747" y="181"/>
                    </a:lnTo>
                    <a:lnTo>
                      <a:pt x="777" y="176"/>
                    </a:lnTo>
                    <a:lnTo>
                      <a:pt x="807" y="171"/>
                    </a:lnTo>
                    <a:lnTo>
                      <a:pt x="868" y="171"/>
                    </a:lnTo>
                    <a:lnTo>
                      <a:pt x="908" y="171"/>
                    </a:lnTo>
                    <a:lnTo>
                      <a:pt x="923" y="171"/>
                    </a:lnTo>
                    <a:lnTo>
                      <a:pt x="943" y="161"/>
                    </a:lnTo>
                    <a:lnTo>
                      <a:pt x="959" y="151"/>
                    </a:lnTo>
                    <a:lnTo>
                      <a:pt x="974" y="141"/>
                    </a:lnTo>
                    <a:lnTo>
                      <a:pt x="1014" y="121"/>
                    </a:lnTo>
                    <a:lnTo>
                      <a:pt x="1044" y="116"/>
                    </a:lnTo>
                    <a:lnTo>
                      <a:pt x="1064" y="106"/>
                    </a:lnTo>
                    <a:lnTo>
                      <a:pt x="1085" y="101"/>
                    </a:lnTo>
                    <a:lnTo>
                      <a:pt x="1125" y="91"/>
                    </a:lnTo>
                    <a:lnTo>
                      <a:pt x="1165" y="86"/>
                    </a:lnTo>
                    <a:lnTo>
                      <a:pt x="1196" y="81"/>
                    </a:lnTo>
                    <a:lnTo>
                      <a:pt x="1211" y="76"/>
                    </a:lnTo>
                    <a:lnTo>
                      <a:pt x="1226" y="65"/>
                    </a:lnTo>
                    <a:lnTo>
                      <a:pt x="1246" y="45"/>
                    </a:lnTo>
                    <a:lnTo>
                      <a:pt x="1261" y="35"/>
                    </a:lnTo>
                    <a:lnTo>
                      <a:pt x="1276" y="25"/>
                    </a:lnTo>
                    <a:lnTo>
                      <a:pt x="1292" y="15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452" name="Freeform 12">
                <a:extLst>
                  <a:ext uri="{FF2B5EF4-FFF2-40B4-BE49-F238E27FC236}">
                    <a16:creationId xmlns:a16="http://schemas.microsoft.com/office/drawing/2014/main" id="{5E4E319C-2DEF-2067-1513-A9489FB22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670"/>
                <a:ext cx="2346" cy="2158"/>
              </a:xfrm>
              <a:custGeom>
                <a:avLst/>
                <a:gdLst>
                  <a:gd name="T0" fmla="*/ 1571 w 2346"/>
                  <a:gd name="T1" fmla="*/ 1429 h 2158"/>
                  <a:gd name="T2" fmla="*/ 1535 w 2346"/>
                  <a:gd name="T3" fmla="*/ 86 h 2158"/>
                  <a:gd name="T4" fmla="*/ 1530 w 2346"/>
                  <a:gd name="T5" fmla="*/ 45 h 2158"/>
                  <a:gd name="T6" fmla="*/ 1571 w 2346"/>
                  <a:gd name="T7" fmla="*/ 0 h 2158"/>
                  <a:gd name="T8" fmla="*/ 1581 w 2346"/>
                  <a:gd name="T9" fmla="*/ 15 h 2158"/>
                  <a:gd name="T10" fmla="*/ 1566 w 2346"/>
                  <a:gd name="T11" fmla="*/ 50 h 2158"/>
                  <a:gd name="T12" fmla="*/ 1556 w 2346"/>
                  <a:gd name="T13" fmla="*/ 75 h 2158"/>
                  <a:gd name="T14" fmla="*/ 1576 w 2346"/>
                  <a:gd name="T15" fmla="*/ 438 h 2158"/>
                  <a:gd name="T16" fmla="*/ 1581 w 2346"/>
                  <a:gd name="T17" fmla="*/ 734 h 2158"/>
                  <a:gd name="T18" fmla="*/ 1586 w 2346"/>
                  <a:gd name="T19" fmla="*/ 1041 h 2158"/>
                  <a:gd name="T20" fmla="*/ 1606 w 2346"/>
                  <a:gd name="T21" fmla="*/ 1449 h 2158"/>
                  <a:gd name="T22" fmla="*/ 2346 w 2346"/>
                  <a:gd name="T23" fmla="*/ 2128 h 2158"/>
                  <a:gd name="T24" fmla="*/ 2321 w 2346"/>
                  <a:gd name="T25" fmla="*/ 2158 h 2158"/>
                  <a:gd name="T26" fmla="*/ 2039 w 2346"/>
                  <a:gd name="T27" fmla="*/ 1881 h 2158"/>
                  <a:gd name="T28" fmla="*/ 1697 w 2346"/>
                  <a:gd name="T29" fmla="*/ 1580 h 2158"/>
                  <a:gd name="T30" fmla="*/ 1581 w 2346"/>
                  <a:gd name="T31" fmla="*/ 1469 h 2158"/>
                  <a:gd name="T32" fmla="*/ 1279 w 2346"/>
                  <a:gd name="T33" fmla="*/ 1534 h 2158"/>
                  <a:gd name="T34" fmla="*/ 790 w 2346"/>
                  <a:gd name="T35" fmla="*/ 1660 h 2158"/>
                  <a:gd name="T36" fmla="*/ 312 w 2346"/>
                  <a:gd name="T37" fmla="*/ 1791 h 2158"/>
                  <a:gd name="T38" fmla="*/ 0 w 2346"/>
                  <a:gd name="T39" fmla="*/ 1856 h 2158"/>
                  <a:gd name="T40" fmla="*/ 5 w 2346"/>
                  <a:gd name="T41" fmla="*/ 1836 h 2158"/>
                  <a:gd name="T42" fmla="*/ 287 w 2346"/>
                  <a:gd name="T43" fmla="*/ 1771 h 2158"/>
                  <a:gd name="T44" fmla="*/ 514 w 2346"/>
                  <a:gd name="T45" fmla="*/ 1705 h 2158"/>
                  <a:gd name="T46" fmla="*/ 846 w 2346"/>
                  <a:gd name="T47" fmla="*/ 1615 h 2158"/>
                  <a:gd name="T48" fmla="*/ 1143 w 2346"/>
                  <a:gd name="T49" fmla="*/ 1544 h 2158"/>
                  <a:gd name="T50" fmla="*/ 1430 w 2346"/>
                  <a:gd name="T51" fmla="*/ 1464 h 2158"/>
                  <a:gd name="T52" fmla="*/ 1571 w 2346"/>
                  <a:gd name="T53" fmla="*/ 1429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46" h="2158">
                    <a:moveTo>
                      <a:pt x="1571" y="1429"/>
                    </a:moveTo>
                    <a:lnTo>
                      <a:pt x="1535" y="86"/>
                    </a:lnTo>
                    <a:lnTo>
                      <a:pt x="1530" y="45"/>
                    </a:lnTo>
                    <a:lnTo>
                      <a:pt x="1571" y="0"/>
                    </a:lnTo>
                    <a:lnTo>
                      <a:pt x="1581" y="15"/>
                    </a:lnTo>
                    <a:lnTo>
                      <a:pt x="1566" y="50"/>
                    </a:lnTo>
                    <a:lnTo>
                      <a:pt x="1556" y="75"/>
                    </a:lnTo>
                    <a:lnTo>
                      <a:pt x="1576" y="438"/>
                    </a:lnTo>
                    <a:lnTo>
                      <a:pt x="1581" y="734"/>
                    </a:lnTo>
                    <a:lnTo>
                      <a:pt x="1586" y="1041"/>
                    </a:lnTo>
                    <a:lnTo>
                      <a:pt x="1606" y="1449"/>
                    </a:lnTo>
                    <a:lnTo>
                      <a:pt x="2346" y="2128"/>
                    </a:lnTo>
                    <a:lnTo>
                      <a:pt x="2321" y="2158"/>
                    </a:lnTo>
                    <a:lnTo>
                      <a:pt x="2039" y="1881"/>
                    </a:lnTo>
                    <a:lnTo>
                      <a:pt x="1697" y="1580"/>
                    </a:lnTo>
                    <a:lnTo>
                      <a:pt x="1581" y="1469"/>
                    </a:lnTo>
                    <a:lnTo>
                      <a:pt x="1279" y="1534"/>
                    </a:lnTo>
                    <a:lnTo>
                      <a:pt x="790" y="1660"/>
                    </a:lnTo>
                    <a:lnTo>
                      <a:pt x="312" y="1791"/>
                    </a:lnTo>
                    <a:lnTo>
                      <a:pt x="0" y="1856"/>
                    </a:lnTo>
                    <a:lnTo>
                      <a:pt x="5" y="1836"/>
                    </a:lnTo>
                    <a:lnTo>
                      <a:pt x="287" y="1771"/>
                    </a:lnTo>
                    <a:lnTo>
                      <a:pt x="514" y="1705"/>
                    </a:lnTo>
                    <a:lnTo>
                      <a:pt x="846" y="1615"/>
                    </a:lnTo>
                    <a:lnTo>
                      <a:pt x="1143" y="1544"/>
                    </a:lnTo>
                    <a:lnTo>
                      <a:pt x="1430" y="1464"/>
                    </a:lnTo>
                    <a:lnTo>
                      <a:pt x="1571" y="14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453" name="Freeform 13">
                <a:extLst>
                  <a:ext uri="{FF2B5EF4-FFF2-40B4-BE49-F238E27FC236}">
                    <a16:creationId xmlns:a16="http://schemas.microsoft.com/office/drawing/2014/main" id="{69DDB26A-53C3-3A98-A28E-693B37983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" y="2113"/>
                <a:ext cx="1303" cy="545"/>
              </a:xfrm>
              <a:custGeom>
                <a:avLst/>
                <a:gdLst>
                  <a:gd name="T0" fmla="*/ 0 w 1303"/>
                  <a:gd name="T1" fmla="*/ 255 h 545"/>
                  <a:gd name="T2" fmla="*/ 939 w 1303"/>
                  <a:gd name="T3" fmla="*/ 0 h 545"/>
                  <a:gd name="T4" fmla="*/ 1303 w 1303"/>
                  <a:gd name="T5" fmla="*/ 341 h 545"/>
                  <a:gd name="T6" fmla="*/ 1162 w 1303"/>
                  <a:gd name="T7" fmla="*/ 458 h 545"/>
                  <a:gd name="T8" fmla="*/ 884 w 1303"/>
                  <a:gd name="T9" fmla="*/ 530 h 545"/>
                  <a:gd name="T10" fmla="*/ 652 w 1303"/>
                  <a:gd name="T11" fmla="*/ 504 h 545"/>
                  <a:gd name="T12" fmla="*/ 525 w 1303"/>
                  <a:gd name="T13" fmla="*/ 545 h 545"/>
                  <a:gd name="T14" fmla="*/ 394 w 1303"/>
                  <a:gd name="T15" fmla="*/ 504 h 545"/>
                  <a:gd name="T16" fmla="*/ 359 w 1303"/>
                  <a:gd name="T17" fmla="*/ 499 h 545"/>
                  <a:gd name="T18" fmla="*/ 338 w 1303"/>
                  <a:gd name="T19" fmla="*/ 484 h 545"/>
                  <a:gd name="T20" fmla="*/ 328 w 1303"/>
                  <a:gd name="T21" fmla="*/ 464 h 545"/>
                  <a:gd name="T22" fmla="*/ 323 w 1303"/>
                  <a:gd name="T23" fmla="*/ 448 h 545"/>
                  <a:gd name="T24" fmla="*/ 318 w 1303"/>
                  <a:gd name="T25" fmla="*/ 418 h 545"/>
                  <a:gd name="T26" fmla="*/ 303 w 1303"/>
                  <a:gd name="T27" fmla="*/ 397 h 545"/>
                  <a:gd name="T28" fmla="*/ 288 w 1303"/>
                  <a:gd name="T29" fmla="*/ 387 h 545"/>
                  <a:gd name="T30" fmla="*/ 247 w 1303"/>
                  <a:gd name="T31" fmla="*/ 382 h 545"/>
                  <a:gd name="T32" fmla="*/ 232 w 1303"/>
                  <a:gd name="T33" fmla="*/ 382 h 545"/>
                  <a:gd name="T34" fmla="*/ 217 w 1303"/>
                  <a:gd name="T35" fmla="*/ 377 h 545"/>
                  <a:gd name="T36" fmla="*/ 197 w 1303"/>
                  <a:gd name="T37" fmla="*/ 372 h 545"/>
                  <a:gd name="T38" fmla="*/ 167 w 1303"/>
                  <a:gd name="T39" fmla="*/ 372 h 545"/>
                  <a:gd name="T40" fmla="*/ 152 w 1303"/>
                  <a:gd name="T41" fmla="*/ 372 h 545"/>
                  <a:gd name="T42" fmla="*/ 136 w 1303"/>
                  <a:gd name="T43" fmla="*/ 372 h 545"/>
                  <a:gd name="T44" fmla="*/ 61 w 1303"/>
                  <a:gd name="T45" fmla="*/ 331 h 545"/>
                  <a:gd name="T46" fmla="*/ 0 w 1303"/>
                  <a:gd name="T47" fmla="*/ 255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3" h="545">
                    <a:moveTo>
                      <a:pt x="0" y="255"/>
                    </a:moveTo>
                    <a:lnTo>
                      <a:pt x="939" y="0"/>
                    </a:lnTo>
                    <a:lnTo>
                      <a:pt x="1303" y="341"/>
                    </a:lnTo>
                    <a:lnTo>
                      <a:pt x="1162" y="458"/>
                    </a:lnTo>
                    <a:lnTo>
                      <a:pt x="884" y="530"/>
                    </a:lnTo>
                    <a:lnTo>
                      <a:pt x="652" y="504"/>
                    </a:lnTo>
                    <a:lnTo>
                      <a:pt x="525" y="545"/>
                    </a:lnTo>
                    <a:lnTo>
                      <a:pt x="394" y="504"/>
                    </a:lnTo>
                    <a:lnTo>
                      <a:pt x="359" y="499"/>
                    </a:lnTo>
                    <a:lnTo>
                      <a:pt x="338" y="484"/>
                    </a:lnTo>
                    <a:lnTo>
                      <a:pt x="328" y="464"/>
                    </a:lnTo>
                    <a:lnTo>
                      <a:pt x="323" y="448"/>
                    </a:lnTo>
                    <a:lnTo>
                      <a:pt x="318" y="418"/>
                    </a:lnTo>
                    <a:lnTo>
                      <a:pt x="303" y="397"/>
                    </a:lnTo>
                    <a:lnTo>
                      <a:pt x="288" y="387"/>
                    </a:lnTo>
                    <a:lnTo>
                      <a:pt x="247" y="382"/>
                    </a:lnTo>
                    <a:lnTo>
                      <a:pt x="232" y="382"/>
                    </a:lnTo>
                    <a:lnTo>
                      <a:pt x="217" y="377"/>
                    </a:lnTo>
                    <a:lnTo>
                      <a:pt x="197" y="372"/>
                    </a:lnTo>
                    <a:lnTo>
                      <a:pt x="167" y="372"/>
                    </a:lnTo>
                    <a:lnTo>
                      <a:pt x="152" y="372"/>
                    </a:lnTo>
                    <a:lnTo>
                      <a:pt x="136" y="372"/>
                    </a:lnTo>
                    <a:lnTo>
                      <a:pt x="61" y="331"/>
                    </a:lnTo>
                    <a:lnTo>
                      <a:pt x="0" y="255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aphicFrame>
        <p:nvGraphicFramePr>
          <p:cNvPr id="61454" name="Object 14">
            <a:extLst>
              <a:ext uri="{FF2B5EF4-FFF2-40B4-BE49-F238E27FC236}">
                <a16:creationId xmlns:a16="http://schemas.microsoft.com/office/drawing/2014/main" id="{D51A1E19-BAD2-5CEC-F2C4-3D4E400F59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80351" y="5318126"/>
          <a:ext cx="128746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ClipArt Gallery" r:id="rId2" imgW="2904840" imgH="2447640" progId="MS_ClipArt_Gallery">
                  <p:embed/>
                </p:oleObj>
              </mc:Choice>
              <mc:Fallback>
                <p:oleObj name="Microsoft ClipArt Gallery" r:id="rId2" imgW="2904840" imgH="2447640" progId="MS_ClipArt_Gallery">
                  <p:embed/>
                  <p:pic>
                    <p:nvPicPr>
                      <p:cNvPr id="61454" name="Object 14">
                        <a:extLst>
                          <a:ext uri="{FF2B5EF4-FFF2-40B4-BE49-F238E27FC236}">
                            <a16:creationId xmlns:a16="http://schemas.microsoft.com/office/drawing/2014/main" id="{D51A1E19-BAD2-5CEC-F2C4-3D4E400F59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0351" y="5318126"/>
                        <a:ext cx="1287463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55" name="Group 15">
            <a:extLst>
              <a:ext uri="{FF2B5EF4-FFF2-40B4-BE49-F238E27FC236}">
                <a16:creationId xmlns:a16="http://schemas.microsoft.com/office/drawing/2014/main" id="{06B7AB77-E6B3-AB1C-517B-081B789CF62F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4019551"/>
            <a:ext cx="1054100" cy="619125"/>
            <a:chOff x="4176" y="2448"/>
            <a:chExt cx="664" cy="377"/>
          </a:xfrm>
        </p:grpSpPr>
        <p:sp>
          <p:nvSpPr>
            <p:cNvPr id="61456" name="AutoShape 16">
              <a:extLst>
                <a:ext uri="{FF2B5EF4-FFF2-40B4-BE49-F238E27FC236}">
                  <a16:creationId xmlns:a16="http://schemas.microsoft.com/office/drawing/2014/main" id="{66A64D98-C8B4-14EE-1730-220D5CDDD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448"/>
              <a:ext cx="664" cy="377"/>
            </a:xfrm>
            <a:prstGeom prst="cloudCallout">
              <a:avLst>
                <a:gd name="adj1" fmla="val 58282"/>
                <a:gd name="adj2" fmla="val 89259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grpSp>
          <p:nvGrpSpPr>
            <p:cNvPr id="61457" name="Group 17">
              <a:extLst>
                <a:ext uri="{FF2B5EF4-FFF2-40B4-BE49-F238E27FC236}">
                  <a16:creationId xmlns:a16="http://schemas.microsoft.com/office/drawing/2014/main" id="{EB5494B0-CB62-9ADF-8367-BE00C9B6C9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2544"/>
              <a:ext cx="288" cy="240"/>
              <a:chOff x="1109" y="2592"/>
              <a:chExt cx="125" cy="134"/>
            </a:xfrm>
          </p:grpSpPr>
          <p:sp>
            <p:nvSpPr>
              <p:cNvPr id="61458" name="Freeform 18">
                <a:extLst>
                  <a:ext uri="{FF2B5EF4-FFF2-40B4-BE49-F238E27FC236}">
                    <a16:creationId xmlns:a16="http://schemas.microsoft.com/office/drawing/2014/main" id="{8DB657BA-723C-A864-0DB8-AF8203FCB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" y="2602"/>
                <a:ext cx="107" cy="112"/>
              </a:xfrm>
              <a:custGeom>
                <a:avLst/>
                <a:gdLst>
                  <a:gd name="T0" fmla="*/ 49 w 107"/>
                  <a:gd name="T1" fmla="*/ 112 h 112"/>
                  <a:gd name="T2" fmla="*/ 10 w 107"/>
                  <a:gd name="T3" fmla="*/ 71 h 112"/>
                  <a:gd name="T4" fmla="*/ 0 w 107"/>
                  <a:gd name="T5" fmla="*/ 41 h 112"/>
                  <a:gd name="T6" fmla="*/ 1 w 107"/>
                  <a:gd name="T7" fmla="*/ 20 h 112"/>
                  <a:gd name="T8" fmla="*/ 14 w 107"/>
                  <a:gd name="T9" fmla="*/ 6 h 112"/>
                  <a:gd name="T10" fmla="*/ 36 w 107"/>
                  <a:gd name="T11" fmla="*/ 3 h 112"/>
                  <a:gd name="T12" fmla="*/ 52 w 107"/>
                  <a:gd name="T13" fmla="*/ 18 h 112"/>
                  <a:gd name="T14" fmla="*/ 56 w 107"/>
                  <a:gd name="T15" fmla="*/ 21 h 112"/>
                  <a:gd name="T16" fmla="*/ 68 w 107"/>
                  <a:gd name="T17" fmla="*/ 6 h 112"/>
                  <a:gd name="T18" fmla="*/ 84 w 107"/>
                  <a:gd name="T19" fmla="*/ 0 h 112"/>
                  <a:gd name="T20" fmla="*/ 100 w 107"/>
                  <a:gd name="T21" fmla="*/ 9 h 112"/>
                  <a:gd name="T22" fmla="*/ 102 w 107"/>
                  <a:gd name="T23" fmla="*/ 29 h 112"/>
                  <a:gd name="T24" fmla="*/ 107 w 107"/>
                  <a:gd name="T25" fmla="*/ 50 h 112"/>
                  <a:gd name="T26" fmla="*/ 89 w 107"/>
                  <a:gd name="T27" fmla="*/ 77 h 112"/>
                  <a:gd name="T28" fmla="*/ 62 w 107"/>
                  <a:gd name="T29" fmla="*/ 100 h 112"/>
                  <a:gd name="T30" fmla="*/ 49 w 107"/>
                  <a:gd name="T3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112">
                    <a:moveTo>
                      <a:pt x="49" y="112"/>
                    </a:moveTo>
                    <a:lnTo>
                      <a:pt x="10" y="71"/>
                    </a:lnTo>
                    <a:lnTo>
                      <a:pt x="0" y="41"/>
                    </a:lnTo>
                    <a:lnTo>
                      <a:pt x="1" y="20"/>
                    </a:lnTo>
                    <a:lnTo>
                      <a:pt x="14" y="6"/>
                    </a:lnTo>
                    <a:lnTo>
                      <a:pt x="36" y="3"/>
                    </a:lnTo>
                    <a:lnTo>
                      <a:pt x="52" y="18"/>
                    </a:lnTo>
                    <a:lnTo>
                      <a:pt x="56" y="21"/>
                    </a:lnTo>
                    <a:lnTo>
                      <a:pt x="68" y="6"/>
                    </a:lnTo>
                    <a:lnTo>
                      <a:pt x="84" y="0"/>
                    </a:lnTo>
                    <a:lnTo>
                      <a:pt x="100" y="9"/>
                    </a:lnTo>
                    <a:lnTo>
                      <a:pt x="102" y="29"/>
                    </a:lnTo>
                    <a:lnTo>
                      <a:pt x="107" y="50"/>
                    </a:lnTo>
                    <a:lnTo>
                      <a:pt x="89" y="77"/>
                    </a:lnTo>
                    <a:lnTo>
                      <a:pt x="62" y="100"/>
                    </a:lnTo>
                    <a:lnTo>
                      <a:pt x="49" y="112"/>
                    </a:lnTo>
                    <a:close/>
                  </a:path>
                </a:pathLst>
              </a:custGeom>
              <a:solidFill>
                <a:srgbClr val="FF0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61459" name="Group 19">
                <a:extLst>
                  <a:ext uri="{FF2B5EF4-FFF2-40B4-BE49-F238E27FC236}">
                    <a16:creationId xmlns:a16="http://schemas.microsoft.com/office/drawing/2014/main" id="{48F91508-32FE-5F4F-F1F8-32F4834CDC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9" y="2592"/>
                <a:ext cx="125" cy="134"/>
                <a:chOff x="1109" y="2592"/>
                <a:chExt cx="125" cy="134"/>
              </a:xfrm>
            </p:grpSpPr>
            <p:sp>
              <p:nvSpPr>
                <p:cNvPr id="61460" name="Freeform 20">
                  <a:extLst>
                    <a:ext uri="{FF2B5EF4-FFF2-40B4-BE49-F238E27FC236}">
                      <a16:creationId xmlns:a16="http://schemas.microsoft.com/office/drawing/2014/main" id="{A59486D5-7464-F0FC-3606-CDC841535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" y="2592"/>
                  <a:ext cx="72" cy="134"/>
                </a:xfrm>
                <a:custGeom>
                  <a:avLst/>
                  <a:gdLst>
                    <a:gd name="T0" fmla="*/ 61 w 72"/>
                    <a:gd name="T1" fmla="*/ 134 h 134"/>
                    <a:gd name="T2" fmla="*/ 34 w 72"/>
                    <a:gd name="T3" fmla="*/ 110 h 134"/>
                    <a:gd name="T4" fmla="*/ 15 w 72"/>
                    <a:gd name="T5" fmla="*/ 89 h 134"/>
                    <a:gd name="T6" fmla="*/ 4 w 72"/>
                    <a:gd name="T7" fmla="*/ 65 h 134"/>
                    <a:gd name="T8" fmla="*/ 0 w 72"/>
                    <a:gd name="T9" fmla="*/ 45 h 134"/>
                    <a:gd name="T10" fmla="*/ 4 w 72"/>
                    <a:gd name="T11" fmla="*/ 27 h 134"/>
                    <a:gd name="T12" fmla="*/ 10 w 72"/>
                    <a:gd name="T13" fmla="*/ 15 h 134"/>
                    <a:gd name="T14" fmla="*/ 22 w 72"/>
                    <a:gd name="T15" fmla="*/ 2 h 134"/>
                    <a:gd name="T16" fmla="*/ 42 w 72"/>
                    <a:gd name="T17" fmla="*/ 0 h 134"/>
                    <a:gd name="T18" fmla="*/ 63 w 72"/>
                    <a:gd name="T19" fmla="*/ 8 h 134"/>
                    <a:gd name="T20" fmla="*/ 70 w 72"/>
                    <a:gd name="T21" fmla="*/ 20 h 134"/>
                    <a:gd name="T22" fmla="*/ 72 w 72"/>
                    <a:gd name="T23" fmla="*/ 39 h 134"/>
                    <a:gd name="T24" fmla="*/ 65 w 72"/>
                    <a:gd name="T25" fmla="*/ 50 h 134"/>
                    <a:gd name="T26" fmla="*/ 57 w 72"/>
                    <a:gd name="T27" fmla="*/ 44 h 134"/>
                    <a:gd name="T28" fmla="*/ 53 w 72"/>
                    <a:gd name="T29" fmla="*/ 30 h 134"/>
                    <a:gd name="T30" fmla="*/ 42 w 72"/>
                    <a:gd name="T31" fmla="*/ 21 h 134"/>
                    <a:gd name="T32" fmla="*/ 27 w 72"/>
                    <a:gd name="T33" fmla="*/ 21 h 134"/>
                    <a:gd name="T34" fmla="*/ 22 w 72"/>
                    <a:gd name="T35" fmla="*/ 32 h 134"/>
                    <a:gd name="T36" fmla="*/ 18 w 72"/>
                    <a:gd name="T37" fmla="*/ 45 h 134"/>
                    <a:gd name="T38" fmla="*/ 21 w 72"/>
                    <a:gd name="T39" fmla="*/ 62 h 134"/>
                    <a:gd name="T40" fmla="*/ 27 w 72"/>
                    <a:gd name="T41" fmla="*/ 77 h 134"/>
                    <a:gd name="T42" fmla="*/ 41 w 72"/>
                    <a:gd name="T43" fmla="*/ 92 h 134"/>
                    <a:gd name="T44" fmla="*/ 59 w 72"/>
                    <a:gd name="T45" fmla="*/ 106 h 134"/>
                    <a:gd name="T46" fmla="*/ 68 w 72"/>
                    <a:gd name="T47" fmla="*/ 112 h 134"/>
                    <a:gd name="T48" fmla="*/ 72 w 72"/>
                    <a:gd name="T49" fmla="*/ 122 h 134"/>
                    <a:gd name="T50" fmla="*/ 61 w 72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2" h="134">
                      <a:moveTo>
                        <a:pt x="61" y="134"/>
                      </a:moveTo>
                      <a:lnTo>
                        <a:pt x="34" y="110"/>
                      </a:lnTo>
                      <a:lnTo>
                        <a:pt x="15" y="89"/>
                      </a:lnTo>
                      <a:lnTo>
                        <a:pt x="4" y="65"/>
                      </a:lnTo>
                      <a:lnTo>
                        <a:pt x="0" y="45"/>
                      </a:lnTo>
                      <a:lnTo>
                        <a:pt x="4" y="27"/>
                      </a:lnTo>
                      <a:lnTo>
                        <a:pt x="10" y="15"/>
                      </a:lnTo>
                      <a:lnTo>
                        <a:pt x="22" y="2"/>
                      </a:lnTo>
                      <a:lnTo>
                        <a:pt x="42" y="0"/>
                      </a:lnTo>
                      <a:lnTo>
                        <a:pt x="63" y="8"/>
                      </a:lnTo>
                      <a:lnTo>
                        <a:pt x="70" y="20"/>
                      </a:lnTo>
                      <a:lnTo>
                        <a:pt x="72" y="39"/>
                      </a:lnTo>
                      <a:lnTo>
                        <a:pt x="65" y="50"/>
                      </a:lnTo>
                      <a:lnTo>
                        <a:pt x="57" y="44"/>
                      </a:lnTo>
                      <a:lnTo>
                        <a:pt x="53" y="30"/>
                      </a:lnTo>
                      <a:lnTo>
                        <a:pt x="42" y="21"/>
                      </a:lnTo>
                      <a:lnTo>
                        <a:pt x="27" y="21"/>
                      </a:lnTo>
                      <a:lnTo>
                        <a:pt x="22" y="32"/>
                      </a:lnTo>
                      <a:lnTo>
                        <a:pt x="18" y="45"/>
                      </a:lnTo>
                      <a:lnTo>
                        <a:pt x="21" y="62"/>
                      </a:lnTo>
                      <a:lnTo>
                        <a:pt x="27" y="77"/>
                      </a:lnTo>
                      <a:lnTo>
                        <a:pt x="41" y="92"/>
                      </a:lnTo>
                      <a:lnTo>
                        <a:pt x="59" y="106"/>
                      </a:lnTo>
                      <a:lnTo>
                        <a:pt x="68" y="112"/>
                      </a:lnTo>
                      <a:lnTo>
                        <a:pt x="72" y="122"/>
                      </a:lnTo>
                      <a:lnTo>
                        <a:pt x="61" y="134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1461" name="Freeform 21">
                  <a:extLst>
                    <a:ext uri="{FF2B5EF4-FFF2-40B4-BE49-F238E27FC236}">
                      <a16:creationId xmlns:a16="http://schemas.microsoft.com/office/drawing/2014/main" id="{5457FF89-DFBF-5C15-FD2D-85752D96C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2593"/>
                  <a:ext cx="72" cy="129"/>
                </a:xfrm>
                <a:custGeom>
                  <a:avLst/>
                  <a:gdLst>
                    <a:gd name="T0" fmla="*/ 0 w 72"/>
                    <a:gd name="T1" fmla="*/ 120 h 129"/>
                    <a:gd name="T2" fmla="*/ 18 w 72"/>
                    <a:gd name="T3" fmla="*/ 102 h 129"/>
                    <a:gd name="T4" fmla="*/ 33 w 72"/>
                    <a:gd name="T5" fmla="*/ 87 h 129"/>
                    <a:gd name="T6" fmla="*/ 48 w 72"/>
                    <a:gd name="T7" fmla="*/ 74 h 129"/>
                    <a:gd name="T8" fmla="*/ 59 w 72"/>
                    <a:gd name="T9" fmla="*/ 53 h 129"/>
                    <a:gd name="T10" fmla="*/ 55 w 72"/>
                    <a:gd name="T11" fmla="*/ 33 h 129"/>
                    <a:gd name="T12" fmla="*/ 48 w 72"/>
                    <a:gd name="T13" fmla="*/ 18 h 129"/>
                    <a:gd name="T14" fmla="*/ 36 w 72"/>
                    <a:gd name="T15" fmla="*/ 18 h 129"/>
                    <a:gd name="T16" fmla="*/ 22 w 72"/>
                    <a:gd name="T17" fmla="*/ 26 h 129"/>
                    <a:gd name="T18" fmla="*/ 15 w 72"/>
                    <a:gd name="T19" fmla="*/ 38 h 129"/>
                    <a:gd name="T20" fmla="*/ 10 w 72"/>
                    <a:gd name="T21" fmla="*/ 42 h 129"/>
                    <a:gd name="T22" fmla="*/ 4 w 72"/>
                    <a:gd name="T23" fmla="*/ 29 h 129"/>
                    <a:gd name="T24" fmla="*/ 12 w 72"/>
                    <a:gd name="T25" fmla="*/ 20 h 129"/>
                    <a:gd name="T26" fmla="*/ 22 w 72"/>
                    <a:gd name="T27" fmla="*/ 8 h 129"/>
                    <a:gd name="T28" fmla="*/ 34 w 72"/>
                    <a:gd name="T29" fmla="*/ 0 h 129"/>
                    <a:gd name="T30" fmla="*/ 50 w 72"/>
                    <a:gd name="T31" fmla="*/ 0 h 129"/>
                    <a:gd name="T32" fmla="*/ 61 w 72"/>
                    <a:gd name="T33" fmla="*/ 5 h 129"/>
                    <a:gd name="T34" fmla="*/ 70 w 72"/>
                    <a:gd name="T35" fmla="*/ 24 h 129"/>
                    <a:gd name="T36" fmla="*/ 72 w 72"/>
                    <a:gd name="T37" fmla="*/ 42 h 129"/>
                    <a:gd name="T38" fmla="*/ 71 w 72"/>
                    <a:gd name="T39" fmla="*/ 60 h 129"/>
                    <a:gd name="T40" fmla="*/ 63 w 72"/>
                    <a:gd name="T41" fmla="*/ 77 h 129"/>
                    <a:gd name="T42" fmla="*/ 50 w 72"/>
                    <a:gd name="T43" fmla="*/ 93 h 129"/>
                    <a:gd name="T44" fmla="*/ 37 w 72"/>
                    <a:gd name="T45" fmla="*/ 108 h 129"/>
                    <a:gd name="T46" fmla="*/ 23 w 72"/>
                    <a:gd name="T47" fmla="*/ 119 h 129"/>
                    <a:gd name="T48" fmla="*/ 8 w 72"/>
                    <a:gd name="T49" fmla="*/ 128 h 129"/>
                    <a:gd name="T50" fmla="*/ 4 w 72"/>
                    <a:gd name="T51" fmla="*/ 129 h 129"/>
                    <a:gd name="T52" fmla="*/ 0 w 72"/>
                    <a:gd name="T53" fmla="*/ 12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129">
                      <a:moveTo>
                        <a:pt x="0" y="120"/>
                      </a:moveTo>
                      <a:lnTo>
                        <a:pt x="18" y="102"/>
                      </a:lnTo>
                      <a:lnTo>
                        <a:pt x="33" y="87"/>
                      </a:lnTo>
                      <a:lnTo>
                        <a:pt x="48" y="74"/>
                      </a:lnTo>
                      <a:lnTo>
                        <a:pt x="59" y="53"/>
                      </a:lnTo>
                      <a:lnTo>
                        <a:pt x="55" y="33"/>
                      </a:lnTo>
                      <a:lnTo>
                        <a:pt x="48" y="18"/>
                      </a:lnTo>
                      <a:lnTo>
                        <a:pt x="36" y="18"/>
                      </a:lnTo>
                      <a:lnTo>
                        <a:pt x="22" y="26"/>
                      </a:lnTo>
                      <a:lnTo>
                        <a:pt x="15" y="38"/>
                      </a:lnTo>
                      <a:lnTo>
                        <a:pt x="10" y="42"/>
                      </a:lnTo>
                      <a:lnTo>
                        <a:pt x="4" y="29"/>
                      </a:lnTo>
                      <a:lnTo>
                        <a:pt x="12" y="20"/>
                      </a:lnTo>
                      <a:lnTo>
                        <a:pt x="22" y="8"/>
                      </a:lnTo>
                      <a:lnTo>
                        <a:pt x="34" y="0"/>
                      </a:lnTo>
                      <a:lnTo>
                        <a:pt x="50" y="0"/>
                      </a:lnTo>
                      <a:lnTo>
                        <a:pt x="61" y="5"/>
                      </a:lnTo>
                      <a:lnTo>
                        <a:pt x="70" y="24"/>
                      </a:lnTo>
                      <a:lnTo>
                        <a:pt x="72" y="42"/>
                      </a:lnTo>
                      <a:lnTo>
                        <a:pt x="71" y="60"/>
                      </a:lnTo>
                      <a:lnTo>
                        <a:pt x="63" y="77"/>
                      </a:lnTo>
                      <a:lnTo>
                        <a:pt x="50" y="93"/>
                      </a:lnTo>
                      <a:lnTo>
                        <a:pt x="37" y="108"/>
                      </a:lnTo>
                      <a:lnTo>
                        <a:pt x="23" y="119"/>
                      </a:lnTo>
                      <a:lnTo>
                        <a:pt x="8" y="128"/>
                      </a:lnTo>
                      <a:lnTo>
                        <a:pt x="4" y="129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61462" name="Group 22">
            <a:extLst>
              <a:ext uri="{FF2B5EF4-FFF2-40B4-BE49-F238E27FC236}">
                <a16:creationId xmlns:a16="http://schemas.microsoft.com/office/drawing/2014/main" id="{084F287F-AF0E-A564-5F88-3D4EA6BC4C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400" y="4019551"/>
            <a:ext cx="1054100" cy="619125"/>
            <a:chOff x="4176" y="2448"/>
            <a:chExt cx="664" cy="377"/>
          </a:xfrm>
        </p:grpSpPr>
        <p:sp>
          <p:nvSpPr>
            <p:cNvPr id="61463" name="AutoShape 23">
              <a:extLst>
                <a:ext uri="{FF2B5EF4-FFF2-40B4-BE49-F238E27FC236}">
                  <a16:creationId xmlns:a16="http://schemas.microsoft.com/office/drawing/2014/main" id="{2094A3F9-6F71-B69D-5AA0-73E6A4D34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448"/>
              <a:ext cx="664" cy="377"/>
            </a:xfrm>
            <a:prstGeom prst="cloudCallout">
              <a:avLst>
                <a:gd name="adj1" fmla="val 58282"/>
                <a:gd name="adj2" fmla="val 89259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grpSp>
          <p:nvGrpSpPr>
            <p:cNvPr id="61464" name="Group 24">
              <a:extLst>
                <a:ext uri="{FF2B5EF4-FFF2-40B4-BE49-F238E27FC236}">
                  <a16:creationId xmlns:a16="http://schemas.microsoft.com/office/drawing/2014/main" id="{C5A292B1-A532-1AF2-E0D9-FDCDAA66F2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2544"/>
              <a:ext cx="288" cy="240"/>
              <a:chOff x="1109" y="2592"/>
              <a:chExt cx="125" cy="134"/>
            </a:xfrm>
          </p:grpSpPr>
          <p:sp>
            <p:nvSpPr>
              <p:cNvPr id="61465" name="Freeform 25">
                <a:extLst>
                  <a:ext uri="{FF2B5EF4-FFF2-40B4-BE49-F238E27FC236}">
                    <a16:creationId xmlns:a16="http://schemas.microsoft.com/office/drawing/2014/main" id="{6B8A9BDC-1BAA-BF89-5DCA-DE1BF068D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" y="2602"/>
                <a:ext cx="107" cy="112"/>
              </a:xfrm>
              <a:custGeom>
                <a:avLst/>
                <a:gdLst>
                  <a:gd name="T0" fmla="*/ 49 w 107"/>
                  <a:gd name="T1" fmla="*/ 112 h 112"/>
                  <a:gd name="T2" fmla="*/ 10 w 107"/>
                  <a:gd name="T3" fmla="*/ 71 h 112"/>
                  <a:gd name="T4" fmla="*/ 0 w 107"/>
                  <a:gd name="T5" fmla="*/ 41 h 112"/>
                  <a:gd name="T6" fmla="*/ 1 w 107"/>
                  <a:gd name="T7" fmla="*/ 20 h 112"/>
                  <a:gd name="T8" fmla="*/ 14 w 107"/>
                  <a:gd name="T9" fmla="*/ 6 h 112"/>
                  <a:gd name="T10" fmla="*/ 36 w 107"/>
                  <a:gd name="T11" fmla="*/ 3 h 112"/>
                  <a:gd name="T12" fmla="*/ 52 w 107"/>
                  <a:gd name="T13" fmla="*/ 18 h 112"/>
                  <a:gd name="T14" fmla="*/ 56 w 107"/>
                  <a:gd name="T15" fmla="*/ 21 h 112"/>
                  <a:gd name="T16" fmla="*/ 68 w 107"/>
                  <a:gd name="T17" fmla="*/ 6 h 112"/>
                  <a:gd name="T18" fmla="*/ 84 w 107"/>
                  <a:gd name="T19" fmla="*/ 0 h 112"/>
                  <a:gd name="T20" fmla="*/ 100 w 107"/>
                  <a:gd name="T21" fmla="*/ 9 h 112"/>
                  <a:gd name="T22" fmla="*/ 102 w 107"/>
                  <a:gd name="T23" fmla="*/ 29 h 112"/>
                  <a:gd name="T24" fmla="*/ 107 w 107"/>
                  <a:gd name="T25" fmla="*/ 50 h 112"/>
                  <a:gd name="T26" fmla="*/ 89 w 107"/>
                  <a:gd name="T27" fmla="*/ 77 h 112"/>
                  <a:gd name="T28" fmla="*/ 62 w 107"/>
                  <a:gd name="T29" fmla="*/ 100 h 112"/>
                  <a:gd name="T30" fmla="*/ 49 w 107"/>
                  <a:gd name="T3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112">
                    <a:moveTo>
                      <a:pt x="49" y="112"/>
                    </a:moveTo>
                    <a:lnTo>
                      <a:pt x="10" y="71"/>
                    </a:lnTo>
                    <a:lnTo>
                      <a:pt x="0" y="41"/>
                    </a:lnTo>
                    <a:lnTo>
                      <a:pt x="1" y="20"/>
                    </a:lnTo>
                    <a:lnTo>
                      <a:pt x="14" y="6"/>
                    </a:lnTo>
                    <a:lnTo>
                      <a:pt x="36" y="3"/>
                    </a:lnTo>
                    <a:lnTo>
                      <a:pt x="52" y="18"/>
                    </a:lnTo>
                    <a:lnTo>
                      <a:pt x="56" y="21"/>
                    </a:lnTo>
                    <a:lnTo>
                      <a:pt x="68" y="6"/>
                    </a:lnTo>
                    <a:lnTo>
                      <a:pt x="84" y="0"/>
                    </a:lnTo>
                    <a:lnTo>
                      <a:pt x="100" y="9"/>
                    </a:lnTo>
                    <a:lnTo>
                      <a:pt x="102" y="29"/>
                    </a:lnTo>
                    <a:lnTo>
                      <a:pt x="107" y="50"/>
                    </a:lnTo>
                    <a:lnTo>
                      <a:pt x="89" y="77"/>
                    </a:lnTo>
                    <a:lnTo>
                      <a:pt x="62" y="100"/>
                    </a:lnTo>
                    <a:lnTo>
                      <a:pt x="49" y="112"/>
                    </a:lnTo>
                    <a:close/>
                  </a:path>
                </a:pathLst>
              </a:custGeom>
              <a:solidFill>
                <a:srgbClr val="FF0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61466" name="Group 26">
                <a:extLst>
                  <a:ext uri="{FF2B5EF4-FFF2-40B4-BE49-F238E27FC236}">
                    <a16:creationId xmlns:a16="http://schemas.microsoft.com/office/drawing/2014/main" id="{F2F46963-93E8-9228-0DF1-BE7A4F0E3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9" y="2592"/>
                <a:ext cx="125" cy="134"/>
                <a:chOff x="1109" y="2592"/>
                <a:chExt cx="125" cy="134"/>
              </a:xfrm>
            </p:grpSpPr>
            <p:sp>
              <p:nvSpPr>
                <p:cNvPr id="61467" name="Freeform 27">
                  <a:extLst>
                    <a:ext uri="{FF2B5EF4-FFF2-40B4-BE49-F238E27FC236}">
                      <a16:creationId xmlns:a16="http://schemas.microsoft.com/office/drawing/2014/main" id="{B9D9D9B1-AC1F-460A-016D-09FCC3C7F2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" y="2592"/>
                  <a:ext cx="72" cy="134"/>
                </a:xfrm>
                <a:custGeom>
                  <a:avLst/>
                  <a:gdLst>
                    <a:gd name="T0" fmla="*/ 61 w 72"/>
                    <a:gd name="T1" fmla="*/ 134 h 134"/>
                    <a:gd name="T2" fmla="*/ 34 w 72"/>
                    <a:gd name="T3" fmla="*/ 110 h 134"/>
                    <a:gd name="T4" fmla="*/ 15 w 72"/>
                    <a:gd name="T5" fmla="*/ 89 h 134"/>
                    <a:gd name="T6" fmla="*/ 4 w 72"/>
                    <a:gd name="T7" fmla="*/ 65 h 134"/>
                    <a:gd name="T8" fmla="*/ 0 w 72"/>
                    <a:gd name="T9" fmla="*/ 45 h 134"/>
                    <a:gd name="T10" fmla="*/ 4 w 72"/>
                    <a:gd name="T11" fmla="*/ 27 h 134"/>
                    <a:gd name="T12" fmla="*/ 10 w 72"/>
                    <a:gd name="T13" fmla="*/ 15 h 134"/>
                    <a:gd name="T14" fmla="*/ 22 w 72"/>
                    <a:gd name="T15" fmla="*/ 2 h 134"/>
                    <a:gd name="T16" fmla="*/ 42 w 72"/>
                    <a:gd name="T17" fmla="*/ 0 h 134"/>
                    <a:gd name="T18" fmla="*/ 63 w 72"/>
                    <a:gd name="T19" fmla="*/ 8 h 134"/>
                    <a:gd name="T20" fmla="*/ 70 w 72"/>
                    <a:gd name="T21" fmla="*/ 20 h 134"/>
                    <a:gd name="T22" fmla="*/ 72 w 72"/>
                    <a:gd name="T23" fmla="*/ 39 h 134"/>
                    <a:gd name="T24" fmla="*/ 65 w 72"/>
                    <a:gd name="T25" fmla="*/ 50 h 134"/>
                    <a:gd name="T26" fmla="*/ 57 w 72"/>
                    <a:gd name="T27" fmla="*/ 44 h 134"/>
                    <a:gd name="T28" fmla="*/ 53 w 72"/>
                    <a:gd name="T29" fmla="*/ 30 h 134"/>
                    <a:gd name="T30" fmla="*/ 42 w 72"/>
                    <a:gd name="T31" fmla="*/ 21 h 134"/>
                    <a:gd name="T32" fmla="*/ 27 w 72"/>
                    <a:gd name="T33" fmla="*/ 21 h 134"/>
                    <a:gd name="T34" fmla="*/ 22 w 72"/>
                    <a:gd name="T35" fmla="*/ 32 h 134"/>
                    <a:gd name="T36" fmla="*/ 18 w 72"/>
                    <a:gd name="T37" fmla="*/ 45 h 134"/>
                    <a:gd name="T38" fmla="*/ 21 w 72"/>
                    <a:gd name="T39" fmla="*/ 62 h 134"/>
                    <a:gd name="T40" fmla="*/ 27 w 72"/>
                    <a:gd name="T41" fmla="*/ 77 h 134"/>
                    <a:gd name="T42" fmla="*/ 41 w 72"/>
                    <a:gd name="T43" fmla="*/ 92 h 134"/>
                    <a:gd name="T44" fmla="*/ 59 w 72"/>
                    <a:gd name="T45" fmla="*/ 106 h 134"/>
                    <a:gd name="T46" fmla="*/ 68 w 72"/>
                    <a:gd name="T47" fmla="*/ 112 h 134"/>
                    <a:gd name="T48" fmla="*/ 72 w 72"/>
                    <a:gd name="T49" fmla="*/ 122 h 134"/>
                    <a:gd name="T50" fmla="*/ 61 w 72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2" h="134">
                      <a:moveTo>
                        <a:pt x="61" y="134"/>
                      </a:moveTo>
                      <a:lnTo>
                        <a:pt x="34" y="110"/>
                      </a:lnTo>
                      <a:lnTo>
                        <a:pt x="15" y="89"/>
                      </a:lnTo>
                      <a:lnTo>
                        <a:pt x="4" y="65"/>
                      </a:lnTo>
                      <a:lnTo>
                        <a:pt x="0" y="45"/>
                      </a:lnTo>
                      <a:lnTo>
                        <a:pt x="4" y="27"/>
                      </a:lnTo>
                      <a:lnTo>
                        <a:pt x="10" y="15"/>
                      </a:lnTo>
                      <a:lnTo>
                        <a:pt x="22" y="2"/>
                      </a:lnTo>
                      <a:lnTo>
                        <a:pt x="42" y="0"/>
                      </a:lnTo>
                      <a:lnTo>
                        <a:pt x="63" y="8"/>
                      </a:lnTo>
                      <a:lnTo>
                        <a:pt x="70" y="20"/>
                      </a:lnTo>
                      <a:lnTo>
                        <a:pt x="72" y="39"/>
                      </a:lnTo>
                      <a:lnTo>
                        <a:pt x="65" y="50"/>
                      </a:lnTo>
                      <a:lnTo>
                        <a:pt x="57" y="44"/>
                      </a:lnTo>
                      <a:lnTo>
                        <a:pt x="53" y="30"/>
                      </a:lnTo>
                      <a:lnTo>
                        <a:pt x="42" y="21"/>
                      </a:lnTo>
                      <a:lnTo>
                        <a:pt x="27" y="21"/>
                      </a:lnTo>
                      <a:lnTo>
                        <a:pt x="22" y="32"/>
                      </a:lnTo>
                      <a:lnTo>
                        <a:pt x="18" y="45"/>
                      </a:lnTo>
                      <a:lnTo>
                        <a:pt x="21" y="62"/>
                      </a:lnTo>
                      <a:lnTo>
                        <a:pt x="27" y="77"/>
                      </a:lnTo>
                      <a:lnTo>
                        <a:pt x="41" y="92"/>
                      </a:lnTo>
                      <a:lnTo>
                        <a:pt x="59" y="106"/>
                      </a:lnTo>
                      <a:lnTo>
                        <a:pt x="68" y="112"/>
                      </a:lnTo>
                      <a:lnTo>
                        <a:pt x="72" y="122"/>
                      </a:lnTo>
                      <a:lnTo>
                        <a:pt x="61" y="134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1468" name="Freeform 28">
                  <a:extLst>
                    <a:ext uri="{FF2B5EF4-FFF2-40B4-BE49-F238E27FC236}">
                      <a16:creationId xmlns:a16="http://schemas.microsoft.com/office/drawing/2014/main" id="{29B2D70E-F649-4AD7-62B0-06D7A80A5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2593"/>
                  <a:ext cx="72" cy="129"/>
                </a:xfrm>
                <a:custGeom>
                  <a:avLst/>
                  <a:gdLst>
                    <a:gd name="T0" fmla="*/ 0 w 72"/>
                    <a:gd name="T1" fmla="*/ 120 h 129"/>
                    <a:gd name="T2" fmla="*/ 18 w 72"/>
                    <a:gd name="T3" fmla="*/ 102 h 129"/>
                    <a:gd name="T4" fmla="*/ 33 w 72"/>
                    <a:gd name="T5" fmla="*/ 87 h 129"/>
                    <a:gd name="T6" fmla="*/ 48 w 72"/>
                    <a:gd name="T7" fmla="*/ 74 h 129"/>
                    <a:gd name="T8" fmla="*/ 59 w 72"/>
                    <a:gd name="T9" fmla="*/ 53 h 129"/>
                    <a:gd name="T10" fmla="*/ 55 w 72"/>
                    <a:gd name="T11" fmla="*/ 33 h 129"/>
                    <a:gd name="T12" fmla="*/ 48 w 72"/>
                    <a:gd name="T13" fmla="*/ 18 h 129"/>
                    <a:gd name="T14" fmla="*/ 36 w 72"/>
                    <a:gd name="T15" fmla="*/ 18 h 129"/>
                    <a:gd name="T16" fmla="*/ 22 w 72"/>
                    <a:gd name="T17" fmla="*/ 26 h 129"/>
                    <a:gd name="T18" fmla="*/ 15 w 72"/>
                    <a:gd name="T19" fmla="*/ 38 h 129"/>
                    <a:gd name="T20" fmla="*/ 10 w 72"/>
                    <a:gd name="T21" fmla="*/ 42 h 129"/>
                    <a:gd name="T22" fmla="*/ 4 w 72"/>
                    <a:gd name="T23" fmla="*/ 29 h 129"/>
                    <a:gd name="T24" fmla="*/ 12 w 72"/>
                    <a:gd name="T25" fmla="*/ 20 h 129"/>
                    <a:gd name="T26" fmla="*/ 22 w 72"/>
                    <a:gd name="T27" fmla="*/ 8 h 129"/>
                    <a:gd name="T28" fmla="*/ 34 w 72"/>
                    <a:gd name="T29" fmla="*/ 0 h 129"/>
                    <a:gd name="T30" fmla="*/ 50 w 72"/>
                    <a:gd name="T31" fmla="*/ 0 h 129"/>
                    <a:gd name="T32" fmla="*/ 61 w 72"/>
                    <a:gd name="T33" fmla="*/ 5 h 129"/>
                    <a:gd name="T34" fmla="*/ 70 w 72"/>
                    <a:gd name="T35" fmla="*/ 24 h 129"/>
                    <a:gd name="T36" fmla="*/ 72 w 72"/>
                    <a:gd name="T37" fmla="*/ 42 h 129"/>
                    <a:gd name="T38" fmla="*/ 71 w 72"/>
                    <a:gd name="T39" fmla="*/ 60 h 129"/>
                    <a:gd name="T40" fmla="*/ 63 w 72"/>
                    <a:gd name="T41" fmla="*/ 77 h 129"/>
                    <a:gd name="T42" fmla="*/ 50 w 72"/>
                    <a:gd name="T43" fmla="*/ 93 h 129"/>
                    <a:gd name="T44" fmla="*/ 37 w 72"/>
                    <a:gd name="T45" fmla="*/ 108 h 129"/>
                    <a:gd name="T46" fmla="*/ 23 w 72"/>
                    <a:gd name="T47" fmla="*/ 119 h 129"/>
                    <a:gd name="T48" fmla="*/ 8 w 72"/>
                    <a:gd name="T49" fmla="*/ 128 h 129"/>
                    <a:gd name="T50" fmla="*/ 4 w 72"/>
                    <a:gd name="T51" fmla="*/ 129 h 129"/>
                    <a:gd name="T52" fmla="*/ 0 w 72"/>
                    <a:gd name="T53" fmla="*/ 12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129">
                      <a:moveTo>
                        <a:pt x="0" y="120"/>
                      </a:moveTo>
                      <a:lnTo>
                        <a:pt x="18" y="102"/>
                      </a:lnTo>
                      <a:lnTo>
                        <a:pt x="33" y="87"/>
                      </a:lnTo>
                      <a:lnTo>
                        <a:pt x="48" y="74"/>
                      </a:lnTo>
                      <a:lnTo>
                        <a:pt x="59" y="53"/>
                      </a:lnTo>
                      <a:lnTo>
                        <a:pt x="55" y="33"/>
                      </a:lnTo>
                      <a:lnTo>
                        <a:pt x="48" y="18"/>
                      </a:lnTo>
                      <a:lnTo>
                        <a:pt x="36" y="18"/>
                      </a:lnTo>
                      <a:lnTo>
                        <a:pt x="22" y="26"/>
                      </a:lnTo>
                      <a:lnTo>
                        <a:pt x="15" y="38"/>
                      </a:lnTo>
                      <a:lnTo>
                        <a:pt x="10" y="42"/>
                      </a:lnTo>
                      <a:lnTo>
                        <a:pt x="4" y="29"/>
                      </a:lnTo>
                      <a:lnTo>
                        <a:pt x="12" y="20"/>
                      </a:lnTo>
                      <a:lnTo>
                        <a:pt x="22" y="8"/>
                      </a:lnTo>
                      <a:lnTo>
                        <a:pt x="34" y="0"/>
                      </a:lnTo>
                      <a:lnTo>
                        <a:pt x="50" y="0"/>
                      </a:lnTo>
                      <a:lnTo>
                        <a:pt x="61" y="5"/>
                      </a:lnTo>
                      <a:lnTo>
                        <a:pt x="70" y="24"/>
                      </a:lnTo>
                      <a:lnTo>
                        <a:pt x="72" y="42"/>
                      </a:lnTo>
                      <a:lnTo>
                        <a:pt x="71" y="60"/>
                      </a:lnTo>
                      <a:lnTo>
                        <a:pt x="63" y="77"/>
                      </a:lnTo>
                      <a:lnTo>
                        <a:pt x="50" y="93"/>
                      </a:lnTo>
                      <a:lnTo>
                        <a:pt x="37" y="108"/>
                      </a:lnTo>
                      <a:lnTo>
                        <a:pt x="23" y="119"/>
                      </a:lnTo>
                      <a:lnTo>
                        <a:pt x="8" y="128"/>
                      </a:lnTo>
                      <a:lnTo>
                        <a:pt x="4" y="129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61469" name="Rectangle 29">
            <a:extLst>
              <a:ext uri="{FF2B5EF4-FFF2-40B4-BE49-F238E27FC236}">
                <a16:creationId xmlns:a16="http://schemas.microsoft.com/office/drawing/2014/main" id="{19AFEF76-FE3B-9F56-2D43-FF5F3C0B1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1" y="1905000"/>
            <a:ext cx="38131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Verdana" panose="020B0604030504040204" pitchFamily="34" charset="0"/>
              </a:rPr>
              <a:t>Batch processing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Verdana" panose="020B0604030504040204" pitchFamily="34" charset="0"/>
              </a:rPr>
              <a:t>Timesharing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Verdana" panose="020B0604030504040204" pitchFamily="34" charset="0"/>
              </a:rPr>
              <a:t>Networking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Verdana" panose="020B0604030504040204" pitchFamily="34" charset="0"/>
              </a:rPr>
              <a:t>Graphical display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Verdana" panose="020B0604030504040204" pitchFamily="34" charset="0"/>
              </a:rPr>
              <a:t>Microprocessor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Verdana" panose="020B0604030504040204" pitchFamily="34" charset="0"/>
              </a:rPr>
              <a:t>WWW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solidFill>
                  <a:srgbClr val="FF0000"/>
                </a:solidFill>
                <a:latin typeface="Verdana" panose="020B0604030504040204" pitchFamily="34" charset="0"/>
              </a:rPr>
              <a:t>Ubiquitous 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build="p" bldLvl="2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80677-877B-5CD9-7C0D-3643193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26800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3ECE41D-2B84-BCEF-84A0-FF6EE96EA81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81500"/>
            <a:ext cx="10515600" cy="726828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dirty="0"/>
              <a:t>Real-World Applications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35E808-B6E9-99D4-D50F-03009A824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60" y="990560"/>
            <a:ext cx="5181600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Websites and mobile apps</a:t>
            </a:r>
          </a:p>
          <a:p>
            <a:pPr eaLnBrk="1" hangingPunct="1"/>
            <a:r>
              <a:rPr lang="en-US" altLang="en-US" dirty="0"/>
              <a:t>ATMs and self-checkout systems</a:t>
            </a:r>
          </a:p>
          <a:p>
            <a:pPr eaLnBrk="1" hangingPunct="1"/>
            <a:r>
              <a:rPr lang="en-US" altLang="en-US" dirty="0"/>
              <a:t>Smart home devices</a:t>
            </a:r>
          </a:p>
          <a:p>
            <a:pPr eaLnBrk="1" hangingPunct="1"/>
            <a:r>
              <a:rPr lang="en-US" altLang="en-US" dirty="0"/>
              <a:t>Voice assistants (e.g., Siri, Alexa)</a:t>
            </a:r>
          </a:p>
          <a:p>
            <a:pPr eaLnBrk="1" hangingPunct="1"/>
            <a:r>
              <a:rPr lang="en-US" altLang="en-US" dirty="0"/>
              <a:t>Virtual reality interfaces</a:t>
            </a:r>
            <a:endParaRPr lang="en-IN" dirty="0"/>
          </a:p>
        </p:txBody>
      </p:sp>
      <p:pic>
        <p:nvPicPr>
          <p:cNvPr id="3" name="Picture 2" descr="A close up of a device&#10;&#10;AI-generated content may be incorrect.">
            <a:extLst>
              <a:ext uri="{FF2B5EF4-FFF2-40B4-BE49-F238E27FC236}">
                <a16:creationId xmlns:a16="http://schemas.microsoft.com/office/drawing/2014/main" id="{9EF72FA6-02A6-7CEC-30F5-202ED63F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10" y="86223"/>
            <a:ext cx="3764132" cy="2261250"/>
          </a:xfrm>
          <a:prstGeom prst="rect">
            <a:avLst/>
          </a:prstGeom>
          <a:noFill/>
        </p:spPr>
      </p:pic>
      <p:sp>
        <p:nvSpPr>
          <p:cNvPr id="43012" name="Slide Number Placeholder 4" hidden="1">
            <a:extLst>
              <a:ext uri="{FF2B5EF4-FFF2-40B4-BE49-F238E27FC236}">
                <a16:creationId xmlns:a16="http://schemas.microsoft.com/office/drawing/2014/main" id="{7C2B7442-E926-8248-4E7E-37A6237F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29D244CE-4833-45A1-8165-65019EE56A4C}" type="slidenum">
              <a:rPr lang="en-US" altLang="en-US" smtClean="0"/>
              <a:pPr>
                <a:spcAft>
                  <a:spcPts val="600"/>
                </a:spcAft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1D360-7E58-EC51-2186-005630A5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6" y="4081756"/>
            <a:ext cx="3471169" cy="2153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A7C72-437B-6647-395B-19F9071B5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782" y="2621749"/>
            <a:ext cx="3764132" cy="3346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5727D-D78B-BE94-19C1-BC42E4782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219" y="3687491"/>
            <a:ext cx="3736015" cy="2846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1111CBB-FD54-4F31-B47E-B211674C3374}"/>
              </a:ext>
            </a:extLst>
          </p:cNvPr>
          <p:cNvSpPr txBox="1"/>
          <p:nvPr/>
        </p:nvSpPr>
        <p:spPr>
          <a:xfrm>
            <a:off x="2190050" y="2531296"/>
            <a:ext cx="7811900" cy="1685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b">
            <a:spAutoFit/>
          </a:bodyPr>
          <a:lstStyle>
            <a:lvl1pPr algn="ctr">
              <a:lnSpc>
                <a:spcPct val="90000"/>
              </a:lnSpc>
              <a:defRPr sz="8800" b="1">
                <a:solidFill>
                  <a:srgbClr val="F27E2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r>
              <a:rPr lang="en-US" sz="1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</a:t>
            </a:r>
            <a:endParaRPr sz="1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7" y="5823109"/>
            <a:ext cx="3646344" cy="83238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305993" y="6255384"/>
            <a:ext cx="7886007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42781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7868F-D6B9-1C75-FE19-3A0D9B15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5A3C14A-F937-4231-B6F1-40B429FAFB2F}" type="slidenum">
              <a:rPr lang="en-NZ" smtClean="0"/>
              <a:pPr/>
              <a:t>12</a:t>
            </a:fld>
            <a:endParaRPr lang="en-NZ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CC0ED9-652D-E47C-1132-0C5A4F020F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71800" y="2363788"/>
            <a:ext cx="9220200" cy="1325562"/>
          </a:xfrm>
        </p:spPr>
        <p:txBody>
          <a:bodyPr/>
          <a:lstStyle/>
          <a:p>
            <a:r>
              <a:rPr lang="en-IN" dirty="0"/>
              <a:t>The Human</a:t>
            </a:r>
          </a:p>
        </p:txBody>
      </p:sp>
    </p:spTree>
    <p:extLst>
      <p:ext uri="{BB962C8B-B14F-4D97-AF65-F5344CB8AC3E}">
        <p14:creationId xmlns:p14="http://schemas.microsoft.com/office/powerpoint/2010/main" val="3178924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57D6CA7E-13BF-2BDF-745A-6A694DC15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970" y="365125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The human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18C1C-B04C-04D8-DEDE-9DA02DF4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13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5E18D-2590-6589-2087-5DEE55B4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128" y="136524"/>
            <a:ext cx="6815472" cy="6721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89C97-3DC5-CC47-F3D8-1B313DCB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183508-425D-9B11-3A76-6011BB48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14</a:t>
            </a:fld>
            <a:endParaRPr lang="en-NZ" dirty="0"/>
          </a:p>
        </p:txBody>
      </p:sp>
      <p:pic>
        <p:nvPicPr>
          <p:cNvPr id="1026" name="Picture 2" descr="PPT - Human Memory PowerPoint Presentation - ID:2797670">
            <a:extLst>
              <a:ext uri="{FF2B5EF4-FFF2-40B4-BE49-F238E27FC236}">
                <a16:creationId xmlns:a16="http://schemas.microsoft.com/office/drawing/2014/main" id="{3BC7A8D7-204A-12BC-6C74-9E109148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98" y="303521"/>
            <a:ext cx="8815525" cy="625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0" name="Rectangle 2">
            <a:extLst>
              <a:ext uri="{FF2B5EF4-FFF2-40B4-BE49-F238E27FC236}">
                <a16:creationId xmlns:a16="http://schemas.microsoft.com/office/drawing/2014/main" id="{FAAD771D-4A55-3F10-17CF-86527C216A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27270"/>
            <a:ext cx="10515600" cy="469376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74785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5EB03-F723-3247-12B3-AF8F9FD8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15</a:t>
            </a:fld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CAE8F-DD42-7FB4-8C2C-886A0E81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017270"/>
            <a:ext cx="10081260" cy="47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F5AA2-6C5F-31B0-A53C-46A9E93B8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64CE4-5CF5-B507-E780-AEA15DE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16</a:t>
            </a:fld>
            <a:endParaRPr lang="en-NZ" dirty="0"/>
          </a:p>
        </p:txBody>
      </p:sp>
      <p:pic>
        <p:nvPicPr>
          <p:cNvPr id="1030" name="Picture 6" descr="Short-term Memory Characteristics The 3">
            <a:extLst>
              <a:ext uri="{FF2B5EF4-FFF2-40B4-BE49-F238E27FC236}">
                <a16:creationId xmlns:a16="http://schemas.microsoft.com/office/drawing/2014/main" id="{1135ECD5-6D62-70FB-A2D9-02DAC292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10" y="426130"/>
            <a:ext cx="4057094" cy="300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06B29-F13E-E07D-173D-3E21A4F46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93" y="537276"/>
            <a:ext cx="7197646" cy="5268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DDAF9F-AEA5-8DFB-F973-A192C8FA747F}"/>
              </a:ext>
            </a:extLst>
          </p:cNvPr>
          <p:cNvSpPr txBox="1"/>
          <p:nvPr/>
        </p:nvSpPr>
        <p:spPr>
          <a:xfrm>
            <a:off x="312938" y="3553676"/>
            <a:ext cx="452975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dirty="0"/>
              <a:t>Scratch-pad for temporary recall</a:t>
            </a:r>
          </a:p>
          <a:p>
            <a:endParaRPr lang="en-GB" altLang="en-US" sz="1600" dirty="0"/>
          </a:p>
          <a:p>
            <a:pPr lvl="1"/>
            <a:r>
              <a:rPr lang="en-GB" altLang="en-US" dirty="0"/>
              <a:t>rapid access ~ 70ms</a:t>
            </a:r>
          </a:p>
          <a:p>
            <a:pPr lvl="1"/>
            <a:endParaRPr lang="en-GB" altLang="en-US" sz="1600" dirty="0"/>
          </a:p>
          <a:p>
            <a:pPr lvl="1"/>
            <a:r>
              <a:rPr lang="en-GB" altLang="en-US" dirty="0"/>
              <a:t>limited capacity - 7± 2 chunks</a:t>
            </a:r>
          </a:p>
        </p:txBody>
      </p:sp>
    </p:spTree>
    <p:extLst>
      <p:ext uri="{BB962C8B-B14F-4D97-AF65-F5344CB8AC3E}">
        <p14:creationId xmlns:p14="http://schemas.microsoft.com/office/powerpoint/2010/main" val="244368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C2F62F5D-2164-0A5E-9418-57FE642E93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662" y="453902"/>
            <a:ext cx="10515600" cy="859993"/>
          </a:xfrm>
        </p:spPr>
        <p:txBody>
          <a:bodyPr/>
          <a:lstStyle/>
          <a:p>
            <a:r>
              <a:rPr lang="en-GB" altLang="en-US" dirty="0"/>
              <a:t>Short Term Memory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48489D3-4EA9-0A6C-E543-4ADF97B9A65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49715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altLang="en-US" dirty="0"/>
          </a:p>
          <a:p>
            <a:pPr marL="0" indent="0" algn="ctr">
              <a:buNone/>
            </a:pPr>
            <a:r>
              <a:rPr lang="en-GB" altLang="en-US" dirty="0"/>
              <a:t>212348278493202</a:t>
            </a:r>
          </a:p>
          <a:p>
            <a:pPr marL="0" indent="0" algn="ctr">
              <a:buNone/>
            </a:pPr>
            <a:endParaRPr lang="en-GB" altLang="en-US" dirty="0"/>
          </a:p>
          <a:p>
            <a:pPr marL="0" indent="0" algn="ctr">
              <a:buNone/>
            </a:pPr>
            <a:r>
              <a:rPr lang="en-GB" altLang="en-US" dirty="0"/>
              <a:t>0121 414 2626</a:t>
            </a:r>
          </a:p>
          <a:p>
            <a:pPr marL="0" indent="0" algn="ctr">
              <a:buNone/>
            </a:pPr>
            <a:endParaRPr lang="en-GB" altLang="en-US" dirty="0"/>
          </a:p>
          <a:p>
            <a:pPr marL="0" indent="0" algn="ctr">
              <a:buNone/>
            </a:pPr>
            <a:r>
              <a:rPr lang="en-GB" altLang="en-US" dirty="0"/>
              <a:t>HEC ATR ANU PTH ETR EET</a:t>
            </a:r>
          </a:p>
          <a:p>
            <a:pPr marL="0" indent="0">
              <a:buNone/>
            </a:pPr>
            <a:r>
              <a:rPr lang="en-US" altLang="en-US" dirty="0"/>
              <a:t>In experiments where subjects were able to recall words freely, evidence shows that recall of the last words presented is better than recall of those in the middle.</a:t>
            </a:r>
          </a:p>
          <a:p>
            <a:pPr marL="0" indent="0">
              <a:buNone/>
            </a:pPr>
            <a:r>
              <a:rPr lang="en-US" altLang="en-US" dirty="0"/>
              <a:t>This is known as the </a:t>
            </a:r>
            <a:r>
              <a:rPr lang="en-US" altLang="en-US" b="1" dirty="0"/>
              <a:t>recency effect.</a:t>
            </a:r>
            <a:endParaRPr lang="en-GB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B1F07-FB2D-CC7C-5059-E6867EB3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17</a:t>
            </a:fld>
            <a:endParaRPr lang="en-NZ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9FF7-F1DC-DE0D-9228-A5C1A6B36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A44C187C-9712-C411-B9AA-33ABED08D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662" y="453902"/>
            <a:ext cx="10515600" cy="859993"/>
          </a:xfrm>
        </p:spPr>
        <p:txBody>
          <a:bodyPr/>
          <a:lstStyle/>
          <a:p>
            <a:r>
              <a:rPr lang="en-GB" altLang="en-US" dirty="0"/>
              <a:t>Short Term Memory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C4DC3F8-AA6B-182E-D340-B90457E2352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4971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altLang="en-US" dirty="0"/>
          </a:p>
          <a:p>
            <a:pPr marL="0" indent="0" algn="ctr">
              <a:buNone/>
            </a:pPr>
            <a:r>
              <a:rPr lang="en-US" altLang="en-US" dirty="0"/>
              <a:t>limited capacity - 7± 2 chunks</a:t>
            </a:r>
          </a:p>
          <a:p>
            <a:pPr marL="0" indent="0" algn="ctr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The  limited capacity of short-term memory produces a subconscious desire to create  chunks, and so optimize the use of the memory.</a:t>
            </a:r>
          </a:p>
          <a:p>
            <a:pPr marL="0" indent="0">
              <a:buNone/>
            </a:pPr>
            <a:r>
              <a:rPr lang="en-US" altLang="en-US" dirty="0"/>
              <a:t>The successful formation of a chunk  is known as closure. </a:t>
            </a:r>
          </a:p>
          <a:p>
            <a:pPr marL="0" indent="0" algn="ctr">
              <a:buNone/>
            </a:pP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045F5-04D5-E4E2-5526-32B3FA2A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18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352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8172-B7AB-1F09-A21C-24E9F198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0C2D1-0378-7879-0C26-5FB50057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19</a:t>
            </a:fld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78F06-E4C2-DE94-097C-FC73F4AA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12" y="0"/>
            <a:ext cx="10244830" cy="66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0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661332" cy="381158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/>
              <a:t>The objectives of this course are to: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To learn the basic physiological, perceptual, and cognitive components of human learning and memory.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To gain theoretical knowledge of and practical experience in the fundamental aspects of designing and implementing user interfaces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To understand the techniques and technologies available for the requirement gathering of interactive machines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To design mock-ups and carry out a user and expert evaluation of interfaces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7CC15-59D3-8E68-1A36-F2FA4746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</a:t>
            </a:fld>
            <a:endParaRPr lang="en-NZ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11435CD0-3913-544F-A980-6076F69E3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Long-term memory (LTM)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87A8386-F193-8C52-3FA1-DA1322562E7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9626600" cy="4351338"/>
          </a:xfrm>
        </p:spPr>
        <p:txBody>
          <a:bodyPr>
            <a:normAutofit/>
          </a:bodyPr>
          <a:lstStyle/>
          <a:p>
            <a:pPr>
              <a:tabLst>
                <a:tab pos="2095500" algn="l"/>
              </a:tabLst>
            </a:pPr>
            <a:r>
              <a:rPr lang="en-GB" altLang="en-US" sz="2400" b="1" dirty="0"/>
              <a:t>Repository for all our knowledge</a:t>
            </a:r>
          </a:p>
          <a:p>
            <a:pPr lvl="1">
              <a:tabLst>
                <a:tab pos="2095500" algn="l"/>
              </a:tabLst>
            </a:pPr>
            <a:r>
              <a:rPr lang="en-GB" altLang="en-US" dirty="0"/>
              <a:t>slow access ~ 1/10 second</a:t>
            </a:r>
          </a:p>
          <a:p>
            <a:pPr lvl="1">
              <a:tabLst>
                <a:tab pos="2095500" algn="l"/>
              </a:tabLst>
            </a:pPr>
            <a:r>
              <a:rPr lang="en-GB" altLang="en-US" dirty="0"/>
              <a:t>slow decay, if any</a:t>
            </a:r>
          </a:p>
          <a:p>
            <a:pPr lvl="1">
              <a:tabLst>
                <a:tab pos="2095500" algn="l"/>
              </a:tabLst>
            </a:pPr>
            <a:r>
              <a:rPr lang="en-GB" altLang="en-US" dirty="0"/>
              <a:t>huge or unlimited capacity</a:t>
            </a:r>
          </a:p>
          <a:p>
            <a:pPr>
              <a:tabLst>
                <a:tab pos="2095500" algn="l"/>
              </a:tabLst>
            </a:pPr>
            <a:endParaRPr lang="en-GB" altLang="en-US" sz="2400" dirty="0"/>
          </a:p>
          <a:p>
            <a:pPr>
              <a:tabLst>
                <a:tab pos="2095500" algn="l"/>
              </a:tabLst>
            </a:pPr>
            <a:r>
              <a:rPr lang="en-GB" altLang="en-US" sz="2400" b="1" dirty="0"/>
              <a:t>Two types</a:t>
            </a:r>
          </a:p>
          <a:p>
            <a:pPr lvl="1">
              <a:tabLst>
                <a:tab pos="2095500" algn="l"/>
              </a:tabLst>
            </a:pPr>
            <a:r>
              <a:rPr lang="en-GB" altLang="en-US" dirty="0"/>
              <a:t>episodic	– serial memory of events</a:t>
            </a:r>
          </a:p>
          <a:p>
            <a:pPr lvl="1">
              <a:tabLst>
                <a:tab pos="2095500" algn="l"/>
              </a:tabLst>
            </a:pPr>
            <a:r>
              <a:rPr lang="en-GB" altLang="en-US" dirty="0"/>
              <a:t>semantic	– structured memory of facts, concepts, skills</a:t>
            </a:r>
          </a:p>
          <a:p>
            <a:pPr lvl="1">
              <a:tabLst>
                <a:tab pos="2095500" algn="l"/>
              </a:tabLst>
            </a:pPr>
            <a:endParaRPr lang="en-GB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511CBB-385E-BC55-0C75-C27D66A3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20</a:t>
            </a:fld>
            <a:endParaRPr lang="en-NZ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21A7E-B293-EA51-F6D3-ECC78DD8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C0D45FA-6DC0-4A25-D170-FA72F94D9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986" y="569311"/>
            <a:ext cx="10515600" cy="984281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Long-term memory - Episodic memory</a:t>
            </a:r>
            <a:br>
              <a:rPr lang="en-GB" altLang="en-US" dirty="0"/>
            </a:br>
            <a:endParaRPr lang="en-GB" altLang="en-US" dirty="0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C96A55FE-1A8C-A06B-F01E-97A361F3B67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98826" y="1337353"/>
            <a:ext cx="11130922" cy="4351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Episodic memory represents our memory of events and experiences in a serial form.</a:t>
            </a:r>
          </a:p>
          <a:p>
            <a:r>
              <a:rPr lang="en-US" altLang="en-US" sz="2400" dirty="0"/>
              <a:t> It is from this memory that we can reconstruct the actual events that took place at a</a:t>
            </a:r>
          </a:p>
          <a:p>
            <a:pPr marL="0" indent="0">
              <a:buNone/>
            </a:pPr>
            <a:r>
              <a:rPr lang="en-US" altLang="en-US" sz="2400" dirty="0"/>
              <a:t>given point in our lives. 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Semantic memory, on the other hand, is a structured record of facts, concepts and skills that we have acquired.</a:t>
            </a:r>
          </a:p>
          <a:p>
            <a:r>
              <a:rPr lang="en-US" altLang="en-US" sz="2400" dirty="0"/>
              <a:t> The information in semantic memory is derived from that in our episodic memory, such that we can learn new  facts or concepts from our experiences.</a:t>
            </a:r>
            <a:endParaRPr lang="en-GB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49176-D6A1-2C12-24F1-0DD4ED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21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4593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1E040F0-F486-A157-213D-96988CD6D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Long-term memory - Semantic memory 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43B0646D-CB64-A4D3-95E3-8DBB8F8109A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10144760" cy="4351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Semantic memory is structured in some way to allow access to information, representation of relationships between pieces of information, and inference.</a:t>
            </a:r>
          </a:p>
          <a:p>
            <a:r>
              <a:rPr lang="en-US" altLang="en-US" sz="2400" dirty="0"/>
              <a:t> One  model for the way in which semantic memory is structured is as a network. </a:t>
            </a:r>
            <a:endParaRPr lang="en-GB" altLang="en-US" sz="1400" dirty="0"/>
          </a:p>
          <a:p>
            <a:r>
              <a:rPr lang="en-GB" altLang="en-US" sz="2400" dirty="0"/>
              <a:t>Model: semantic network (Given By: Collins and Quillian)</a:t>
            </a:r>
          </a:p>
          <a:p>
            <a:pPr lvl="1"/>
            <a:r>
              <a:rPr lang="en-GB" altLang="en-US" sz="2000" dirty="0"/>
              <a:t>inheritance – child nodes inherit properties of parent nodes</a:t>
            </a:r>
          </a:p>
          <a:p>
            <a:pPr lvl="1"/>
            <a:r>
              <a:rPr lang="en-US" altLang="en-US" sz="2000" dirty="0"/>
              <a:t>Semantic networks represent the associations and relation ships between single items in memory. </a:t>
            </a:r>
          </a:p>
          <a:p>
            <a:pPr lvl="1"/>
            <a:r>
              <a:rPr lang="en-GB" altLang="en-US" sz="2000" dirty="0"/>
              <a:t>supports inference through inheritance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FA308-335F-BB8B-8E85-D9BBF9CF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22</a:t>
            </a:fld>
            <a:endParaRPr lang="en-NZ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" name="Picture 6">
            <a:extLst>
              <a:ext uri="{FF2B5EF4-FFF2-40B4-BE49-F238E27FC236}">
                <a16:creationId xmlns:a16="http://schemas.microsoft.com/office/drawing/2014/main" id="{9EB8E88E-14EC-6F57-3FB8-9ACED779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81920"/>
            <a:ext cx="6725575" cy="617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0" name="Rectangle 2">
            <a:extLst>
              <a:ext uri="{FF2B5EF4-FFF2-40B4-BE49-F238E27FC236}">
                <a16:creationId xmlns:a16="http://schemas.microsoft.com/office/drawing/2014/main" id="{1F310F63-C5E9-2339-655F-1CE428C04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597" y="212544"/>
            <a:ext cx="6450367" cy="469376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LTM - semantic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372C6-782D-6176-01C0-31848A00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23</a:t>
            </a:fld>
            <a:endParaRPr lang="en-NZ" dirty="0"/>
          </a:p>
        </p:txBody>
      </p:sp>
      <p:pic>
        <p:nvPicPr>
          <p:cNvPr id="4100" name="Picture 4" descr="See more images of Collie">
            <a:extLst>
              <a:ext uri="{FF2B5EF4-FFF2-40B4-BE49-F238E27FC236}">
                <a16:creationId xmlns:a16="http://schemas.microsoft.com/office/drawing/2014/main" id="{E0E3A5EB-4734-C252-277F-A408C5D3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575" y="486700"/>
            <a:ext cx="2619792" cy="197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E8F9EB-1D18-EA8A-44ED-20B12B39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5913"/>
            <a:ext cx="2641847" cy="4085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3B25B-0E12-45EA-EC1D-6E368AF22158}"/>
              </a:ext>
            </a:extLst>
          </p:cNvPr>
          <p:cNvSpPr txBox="1"/>
          <p:nvPr/>
        </p:nvSpPr>
        <p:spPr>
          <a:xfrm>
            <a:off x="6210300" y="5034509"/>
            <a:ext cx="5916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Shadow is the wise and loyal Golden Retriever from the classic 1993 movie Homeward Bound: The Incredible Journey.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4B2F8-3530-9E4C-923A-3E93E8B105FF}"/>
              </a:ext>
            </a:extLst>
          </p:cNvPr>
          <p:cNvSpPr txBox="1"/>
          <p:nvPr/>
        </p:nvSpPr>
        <p:spPr>
          <a:xfrm>
            <a:off x="9168598" y="3429000"/>
            <a:ext cx="331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1943 film “Lassie Come Home”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0307C849-586E-40C8-D51B-A39BC3EC6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593576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Models of LTM - Frames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F226F08-B2BE-231D-2E48-9EBCCC0009E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9829800" cy="4351338"/>
          </a:xfrm>
        </p:spPr>
        <p:txBody>
          <a:bodyPr/>
          <a:lstStyle/>
          <a:p>
            <a:r>
              <a:rPr lang="en-GB" altLang="en-US" sz="2000" dirty="0"/>
              <a:t>Information organized in data structures</a:t>
            </a:r>
          </a:p>
          <a:p>
            <a:r>
              <a:rPr lang="en-GB" altLang="en-US" sz="2000" dirty="0"/>
              <a:t>Slots in structure instantiated with values for instance of data</a:t>
            </a:r>
          </a:p>
          <a:p>
            <a:r>
              <a:rPr lang="en-GB" altLang="en-US" sz="2000" dirty="0"/>
              <a:t>Type–subtype relationships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07827-3238-0CEE-6C22-D3FF0476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24</a:t>
            </a:fld>
            <a:endParaRPr lang="en-NZ" dirty="0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6320B7C6-A053-C28C-05E4-22E20302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2438400" cy="2590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z="1600">
                <a:latin typeface="Times New Roman" panose="02020603050405020304" pitchFamily="18" charset="0"/>
              </a:rPr>
              <a:t>                  </a:t>
            </a:r>
            <a:r>
              <a:rPr lang="en-US" altLang="en-US" sz="1600" b="1">
                <a:latin typeface="Times New Roman" panose="02020603050405020304" pitchFamily="18" charset="0"/>
              </a:rPr>
              <a:t>DOG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eaLnBrk="1" hangingPunct="1"/>
            <a:endParaRPr lang="en-US" altLang="en-US" sz="140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Fixed</a:t>
            </a: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     legs: 4</a:t>
            </a:r>
          </a:p>
          <a:p>
            <a:pPr eaLnBrk="1" hangingPunct="1"/>
            <a:endParaRPr lang="en-US" altLang="en-US" sz="80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Default</a:t>
            </a: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     diet:  carniverous</a:t>
            </a: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     sound:  bark</a:t>
            </a:r>
          </a:p>
          <a:p>
            <a:pPr eaLnBrk="1" hangingPunct="1"/>
            <a:endParaRPr lang="en-US" altLang="en-US" sz="80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Variable</a:t>
            </a: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     size: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       colour</a:t>
            </a: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FF4B56EA-C535-161F-116A-FD852107E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657600"/>
            <a:ext cx="2438400" cy="2590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z="1600">
                <a:latin typeface="Times New Roman" panose="02020603050405020304" pitchFamily="18" charset="0"/>
              </a:rPr>
              <a:t>               </a:t>
            </a:r>
            <a:r>
              <a:rPr lang="en-US" altLang="en-US" sz="1600" b="1">
                <a:latin typeface="Times New Roman" panose="02020603050405020304" pitchFamily="18" charset="0"/>
              </a:rPr>
              <a:t>COLLIE</a:t>
            </a:r>
            <a:endParaRPr lang="en-US" altLang="en-US" sz="1400" b="1">
              <a:latin typeface="Times New Roman" panose="02020603050405020304" pitchFamily="18" charset="0"/>
            </a:endParaRPr>
          </a:p>
          <a:p>
            <a:pPr eaLnBrk="1" hangingPunct="1"/>
            <a:endParaRPr lang="en-US" altLang="en-US" sz="140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Fixed</a:t>
            </a: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     breed of:  DOG</a:t>
            </a: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     type:  sheepdog</a:t>
            </a:r>
          </a:p>
          <a:p>
            <a:pPr eaLnBrk="1" hangingPunct="1"/>
            <a:endParaRPr lang="en-US" altLang="en-US" sz="80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Default</a:t>
            </a: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     size:  65 cm</a:t>
            </a:r>
          </a:p>
          <a:p>
            <a:pPr eaLnBrk="1" hangingPunct="1"/>
            <a:endParaRPr lang="en-US" altLang="en-US" sz="80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Variable</a:t>
            </a:r>
          </a:p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       colour</a:t>
            </a:r>
          </a:p>
          <a:p>
            <a:pPr eaLnBrk="1" hangingPunct="1"/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5B84A-68EB-977C-4DF4-6E540CC393B7}"/>
              </a:ext>
            </a:extLst>
          </p:cNvPr>
          <p:cNvSpPr txBox="1"/>
          <p:nvPr/>
        </p:nvSpPr>
        <p:spPr>
          <a:xfrm>
            <a:off x="535249" y="1030138"/>
            <a:ext cx="111215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/>
              <a:t>Structured representations such as frames and scripts  organize information into data structures.</a:t>
            </a:r>
            <a:endParaRPr lang="en-IN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A320BB12-2727-7277-2DC9-B4D16D5A0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Models of LTM - Scripts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2BBD88F-493F-77AB-FFEF-3727197CFBD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10063480" cy="4351338"/>
          </a:xfrm>
        </p:spPr>
        <p:txBody>
          <a:bodyPr/>
          <a:lstStyle/>
          <a:p>
            <a:pPr>
              <a:buFontTx/>
              <a:buNone/>
            </a:pPr>
            <a:r>
              <a:rPr lang="en-GB" altLang="en-US" sz="1800" dirty="0"/>
              <a:t>Model of stereotypical information required to interpret situation</a:t>
            </a:r>
          </a:p>
          <a:p>
            <a:pPr>
              <a:buFontTx/>
              <a:buNone/>
            </a:pPr>
            <a:endParaRPr lang="en-GB" altLang="en-US" sz="900" dirty="0"/>
          </a:p>
          <a:p>
            <a:pPr>
              <a:buFontTx/>
              <a:buNone/>
            </a:pPr>
            <a:r>
              <a:rPr lang="en-GB" altLang="en-US" sz="1800" dirty="0"/>
              <a:t>Script has elements that can be instantiated with values for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A47EE-ECEB-0E4A-B250-0248444A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25</a:t>
            </a:fld>
            <a:endParaRPr lang="en-NZ" dirty="0"/>
          </a:p>
        </p:txBody>
      </p:sp>
      <p:grpSp>
        <p:nvGrpSpPr>
          <p:cNvPr id="60420" name="Group 4">
            <a:extLst>
              <a:ext uri="{FF2B5EF4-FFF2-40B4-BE49-F238E27FC236}">
                <a16:creationId xmlns:a16="http://schemas.microsoft.com/office/drawing/2014/main" id="{87DB9D14-EEB8-7567-0A77-FF2A819E3903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895600"/>
            <a:ext cx="6705600" cy="3733800"/>
            <a:chOff x="768" y="1728"/>
            <a:chExt cx="4224" cy="2352"/>
          </a:xfrm>
        </p:grpSpPr>
        <p:sp>
          <p:nvSpPr>
            <p:cNvPr id="60421" name="Rectangle 5">
              <a:extLst>
                <a:ext uri="{FF2B5EF4-FFF2-40B4-BE49-F238E27FC236}">
                  <a16:creationId xmlns:a16="http://schemas.microsoft.com/office/drawing/2014/main" id="{819D88AD-52FB-CA89-0051-9E94F25A2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728"/>
              <a:ext cx="4224" cy="235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0422" name="Text Box 6">
              <a:extLst>
                <a:ext uri="{FF2B5EF4-FFF2-40B4-BE49-F238E27FC236}">
                  <a16:creationId xmlns:a16="http://schemas.microsoft.com/office/drawing/2014/main" id="{939688BE-C333-D6EC-5D8D-17653CD68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824"/>
              <a:ext cx="1584" cy="21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600" b="1">
                  <a:latin typeface="Times New Roman" panose="02020603050405020304" pitchFamily="18" charset="0"/>
                </a:rPr>
                <a:t>Script for a visit to the vet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60423" name="Text Box 7">
              <a:extLst>
                <a:ext uri="{FF2B5EF4-FFF2-40B4-BE49-F238E27FC236}">
                  <a16:creationId xmlns:a16="http://schemas.microsoft.com/office/drawing/2014/main" id="{952AD44A-26F4-05F1-08A0-49FD50BEC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160"/>
              <a:ext cx="1872" cy="143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1333500" algn="l"/>
                </a:tabLs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>
                <a:tabLst>
                  <a:tab pos="1333500" algn="l"/>
                </a:tabLs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>
                <a:tabLst>
                  <a:tab pos="1333500" algn="l"/>
                </a:tabLs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>
                <a:tabLst>
                  <a:tab pos="1333500" algn="l"/>
                </a:tabLs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>
                <a:tabLst>
                  <a:tab pos="1333500" algn="l"/>
                </a:tabLs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33500" algn="l"/>
                </a:tabLs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33500" algn="l"/>
                </a:tabLs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33500" algn="l"/>
                </a:tabLs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33500" algn="l"/>
                </a:tabLs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Times New Roman" panose="02020603050405020304" pitchFamily="18" charset="0"/>
                </a:rPr>
                <a:t>Entry conditions:	</a:t>
              </a:r>
              <a:r>
                <a:rPr lang="en-US" altLang="en-US" sz="1400" i="1" dirty="0">
                  <a:latin typeface="Times New Roman" panose="02020603050405020304" pitchFamily="18" charset="0"/>
                </a:rPr>
                <a:t>dog ill</a:t>
              </a:r>
            </a:p>
            <a:p>
              <a:pPr eaLnBrk="1" hangingPunct="1"/>
              <a:r>
                <a:rPr lang="en-US" altLang="en-US" sz="1400" i="1" dirty="0">
                  <a:latin typeface="Times New Roman" panose="02020603050405020304" pitchFamily="18" charset="0"/>
                </a:rPr>
                <a:t>	vet open</a:t>
              </a:r>
            </a:p>
            <a:p>
              <a:pPr eaLnBrk="1" hangingPunct="1"/>
              <a:r>
                <a:rPr lang="en-US" altLang="en-US" sz="1400" i="1" dirty="0">
                  <a:latin typeface="Times New Roman" panose="02020603050405020304" pitchFamily="18" charset="0"/>
                </a:rPr>
                <a:t>	owner has money</a:t>
              </a:r>
              <a:endParaRPr lang="en-US" altLang="en-US" sz="1400" dirty="0">
                <a:latin typeface="Times New Roman" panose="02020603050405020304" pitchFamily="18" charset="0"/>
              </a:endParaRPr>
            </a:p>
            <a:p>
              <a:pPr eaLnBrk="1" hangingPunct="1"/>
              <a:endParaRPr lang="en-US" altLang="en-US" sz="800" dirty="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en-US" sz="1400" dirty="0">
                  <a:latin typeface="Times New Roman" panose="02020603050405020304" pitchFamily="18" charset="0"/>
                </a:rPr>
                <a:t>Result:	</a:t>
              </a:r>
              <a:r>
                <a:rPr lang="en-US" altLang="en-US" sz="1400" i="1" dirty="0">
                  <a:latin typeface="Times New Roman" panose="02020603050405020304" pitchFamily="18" charset="0"/>
                </a:rPr>
                <a:t>dog better</a:t>
              </a:r>
            </a:p>
            <a:p>
              <a:pPr eaLnBrk="1" hangingPunct="1"/>
              <a:r>
                <a:rPr lang="en-US" altLang="en-US" sz="1400" i="1" dirty="0">
                  <a:latin typeface="Times New Roman" panose="02020603050405020304" pitchFamily="18" charset="0"/>
                </a:rPr>
                <a:t>	owner poorer</a:t>
              </a:r>
            </a:p>
            <a:p>
              <a:pPr eaLnBrk="1" hangingPunct="1"/>
              <a:r>
                <a:rPr lang="en-US" altLang="en-US" sz="1400" i="1" dirty="0">
                  <a:latin typeface="Times New Roman" panose="02020603050405020304" pitchFamily="18" charset="0"/>
                </a:rPr>
                <a:t>	vet richer</a:t>
              </a:r>
              <a:endParaRPr lang="en-US" altLang="en-US" sz="1400" dirty="0">
                <a:latin typeface="Times New Roman" panose="02020603050405020304" pitchFamily="18" charset="0"/>
              </a:endParaRPr>
            </a:p>
            <a:p>
              <a:pPr eaLnBrk="1" hangingPunct="1"/>
              <a:endParaRPr lang="en-US" altLang="en-US" sz="800" dirty="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en-US" sz="1400" dirty="0">
                  <a:latin typeface="Times New Roman" panose="02020603050405020304" pitchFamily="18" charset="0"/>
                </a:rPr>
                <a:t>Props:	</a:t>
              </a:r>
              <a:r>
                <a:rPr lang="en-US" altLang="en-US" sz="1400" i="1" dirty="0">
                  <a:latin typeface="Times New Roman" panose="02020603050405020304" pitchFamily="18" charset="0"/>
                </a:rPr>
                <a:t>examination table</a:t>
              </a:r>
            </a:p>
            <a:p>
              <a:pPr eaLnBrk="1" hangingPunct="1"/>
              <a:r>
                <a:rPr lang="en-US" altLang="en-US" sz="1400" i="1" dirty="0">
                  <a:latin typeface="Times New Roman" panose="02020603050405020304" pitchFamily="18" charset="0"/>
                </a:rPr>
                <a:t>	medicine</a:t>
              </a:r>
            </a:p>
            <a:p>
              <a:pPr eaLnBrk="1" hangingPunct="1"/>
              <a:r>
                <a:rPr lang="en-US" altLang="en-US" sz="1400" i="1" dirty="0">
                  <a:latin typeface="Times New Roman" panose="02020603050405020304" pitchFamily="18" charset="0"/>
                </a:rPr>
                <a:t>	instruments</a:t>
              </a:r>
            </a:p>
          </p:txBody>
        </p:sp>
        <p:sp>
          <p:nvSpPr>
            <p:cNvPr id="60424" name="Text Box 8">
              <a:extLst>
                <a:ext uri="{FF2B5EF4-FFF2-40B4-BE49-F238E27FC236}">
                  <a16:creationId xmlns:a16="http://schemas.microsoft.com/office/drawing/2014/main" id="{5707F24A-6CF5-C02D-F426-313305AF9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160"/>
              <a:ext cx="1638" cy="184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400">
                  <a:latin typeface="Times New Roman" panose="02020603050405020304" pitchFamily="18" charset="0"/>
                </a:rPr>
                <a:t>Roles:	</a:t>
              </a:r>
              <a:r>
                <a:rPr lang="en-US" altLang="en-US" sz="1400" i="1">
                  <a:latin typeface="Times New Roman" panose="02020603050405020304" pitchFamily="18" charset="0"/>
                </a:rPr>
                <a:t>vet examines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</a:rPr>
                <a:t>	      diagnoses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</a:rPr>
                <a:t>	      treats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</a:rPr>
                <a:t>	owner brings dog in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</a:rPr>
                <a:t>	           pays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</a:rPr>
                <a:t>	           takes dog out</a:t>
              </a:r>
            </a:p>
            <a:p>
              <a:pPr eaLnBrk="1" hangingPunct="1"/>
              <a:endParaRPr lang="en-US" altLang="en-US" sz="80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en-US" sz="1400">
                  <a:latin typeface="Times New Roman" panose="02020603050405020304" pitchFamily="18" charset="0"/>
                </a:rPr>
                <a:t>Scenes:	</a:t>
              </a:r>
              <a:r>
                <a:rPr lang="en-US" altLang="en-US" sz="1400" i="1">
                  <a:latin typeface="Times New Roman" panose="02020603050405020304" pitchFamily="18" charset="0"/>
                </a:rPr>
                <a:t>arriving at reception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</a:rPr>
                <a:t>	waiting in room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</a:rPr>
                <a:t>	examination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</a:rPr>
                <a:t>	paying</a:t>
              </a:r>
            </a:p>
            <a:p>
              <a:pPr eaLnBrk="1" hangingPunct="1"/>
              <a:endParaRPr lang="en-US" altLang="en-US" sz="80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en-US" sz="1400">
                  <a:latin typeface="Times New Roman" panose="02020603050405020304" pitchFamily="18" charset="0"/>
                </a:rPr>
                <a:t>Tracks:	</a:t>
              </a:r>
              <a:r>
                <a:rPr lang="en-US" altLang="en-US" sz="1400" i="1">
                  <a:latin typeface="Times New Roman" panose="02020603050405020304" pitchFamily="18" charset="0"/>
                </a:rPr>
                <a:t>dog needs medicine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</a:rPr>
                <a:t>	dog needs operation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574A03-5E14-E19E-842D-A8BE0E29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Models of LTM - Scripts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445D0-A81D-D7C3-FE40-1B071AB4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26</a:t>
            </a:fld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09A34-521C-1201-B37F-1D768FB7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988840"/>
            <a:ext cx="996251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0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0A0C814-82A0-C66E-2376-16FD579009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806" y="185109"/>
            <a:ext cx="10515600" cy="697651"/>
          </a:xfrm>
        </p:spPr>
        <p:txBody>
          <a:bodyPr>
            <a:normAutofit/>
          </a:bodyPr>
          <a:lstStyle/>
          <a:p>
            <a:r>
              <a:rPr lang="en-GB" altLang="en-US" dirty="0"/>
              <a:t>Models of LTM - Production rules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791474-DD07-B5D9-8442-C365B88F484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58806" y="1013634"/>
            <a:ext cx="11164410" cy="435133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dirty="0"/>
              <a:t> Another type of knowledge representation which we hold in memory is the representation of </a:t>
            </a:r>
            <a:r>
              <a:rPr lang="en-US" altLang="en-US" b="1" dirty="0"/>
              <a:t>procedural knowledge</a:t>
            </a:r>
            <a:r>
              <a:rPr lang="en-US" altLang="en-US" dirty="0"/>
              <a:t>, our knowledge of how to do something. </a:t>
            </a:r>
          </a:p>
          <a:p>
            <a:pPr>
              <a:buFontTx/>
              <a:buNone/>
            </a:pPr>
            <a:r>
              <a:rPr lang="en-US" altLang="en-US" dirty="0"/>
              <a:t>A common model for this is the </a:t>
            </a:r>
            <a:r>
              <a:rPr lang="en-US" altLang="en-US" b="1" dirty="0"/>
              <a:t>production system</a:t>
            </a:r>
            <a:r>
              <a:rPr lang="en-US" altLang="en-US" dirty="0"/>
              <a:t>. </a:t>
            </a:r>
          </a:p>
          <a:p>
            <a:pPr>
              <a:buFontTx/>
              <a:buNone/>
            </a:pPr>
            <a:r>
              <a:rPr lang="en-US" altLang="en-US" dirty="0"/>
              <a:t>Condition–action rules are stored in long-term memory. </a:t>
            </a:r>
          </a:p>
          <a:p>
            <a:pPr>
              <a:buFontTx/>
              <a:buNone/>
            </a:pPr>
            <a:r>
              <a:rPr lang="en-GB" altLang="en-US" dirty="0"/>
              <a:t>Condition/action rules </a:t>
            </a:r>
          </a:p>
          <a:p>
            <a:pPr lvl="1">
              <a:buFontTx/>
              <a:buNone/>
            </a:pPr>
            <a:r>
              <a:rPr lang="en-GB" altLang="en-US" dirty="0"/>
              <a:t>if condition is matched</a:t>
            </a:r>
          </a:p>
          <a:p>
            <a:pPr lvl="1">
              <a:buFontTx/>
              <a:buNone/>
            </a:pPr>
            <a:r>
              <a:rPr lang="en-GB" altLang="en-US" dirty="0"/>
              <a:t>then use rule to determine action.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782A6-592C-B110-4723-DD78D561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27</a:t>
            </a:fld>
            <a:endParaRPr lang="en-NZ" dirty="0"/>
          </a:p>
        </p:txBody>
      </p:sp>
      <p:sp>
        <p:nvSpPr>
          <p:cNvPr id="61444" name="Rectangle 4">
            <a:extLst>
              <a:ext uri="{FF2B5EF4-FFF2-40B4-BE49-F238E27FC236}">
                <a16:creationId xmlns:a16="http://schemas.microsoft.com/office/drawing/2014/main" id="{ACF919AF-9039-4CD1-6D4F-D82717182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800600"/>
            <a:ext cx="3429000" cy="17526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810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IF dog is wagging tail</a:t>
            </a: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THEN pat dog</a:t>
            </a:r>
          </a:p>
          <a:p>
            <a:pPr eaLnBrk="1" hangingPunct="1"/>
            <a:endParaRPr lang="en-US" altLang="en-US" sz="180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IF dog is growling</a:t>
            </a: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THEN run away</a:t>
            </a:r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0A5DBDE8-2484-9925-3095-01B863EC40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44584"/>
          </a:xfrm>
        </p:spPr>
        <p:txBody>
          <a:bodyPr>
            <a:normAutofit/>
          </a:bodyPr>
          <a:lstStyle/>
          <a:p>
            <a:r>
              <a:rPr lang="en-GB" altLang="en-US" dirty="0"/>
              <a:t>LTM -  processes : </a:t>
            </a:r>
            <a:r>
              <a:rPr lang="en-US" sz="4400" dirty="0"/>
              <a:t>storage</a:t>
            </a:r>
            <a:endParaRPr lang="en-GB" altLang="en-US" dirty="0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B8049C1-C5EC-A209-F76C-6F6A282BF7A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27524" y="2187574"/>
            <a:ext cx="10378440" cy="4351338"/>
          </a:xfrm>
        </p:spPr>
        <p:txBody>
          <a:bodyPr>
            <a:normAutofit/>
          </a:bodyPr>
          <a:lstStyle/>
          <a:p>
            <a:r>
              <a:rPr lang="en-GB" altLang="en-US" sz="2400" dirty="0"/>
              <a:t>rehearsal</a:t>
            </a:r>
          </a:p>
          <a:p>
            <a:pPr lvl="1"/>
            <a:r>
              <a:rPr lang="en-GB" altLang="en-US" sz="2000" dirty="0"/>
              <a:t>information moves from STM to LTM</a:t>
            </a:r>
          </a:p>
          <a:p>
            <a:pPr lvl="1"/>
            <a:endParaRPr lang="en-GB" altLang="en-US" sz="800" dirty="0"/>
          </a:p>
          <a:p>
            <a:r>
              <a:rPr lang="en-GB" altLang="en-US" sz="2400" dirty="0"/>
              <a:t>total time hypothesis</a:t>
            </a:r>
          </a:p>
          <a:p>
            <a:pPr lvl="1"/>
            <a:r>
              <a:rPr lang="en-GB" altLang="en-US" sz="2000" dirty="0"/>
              <a:t>amount retained proportional to rehearsal time</a:t>
            </a:r>
          </a:p>
          <a:p>
            <a:pPr lvl="1"/>
            <a:endParaRPr lang="en-GB" altLang="en-US" sz="800" dirty="0"/>
          </a:p>
          <a:p>
            <a:r>
              <a:rPr lang="en-GB" altLang="en-US" sz="2400" dirty="0"/>
              <a:t>distribution of practice effect</a:t>
            </a:r>
          </a:p>
          <a:p>
            <a:pPr lvl="1"/>
            <a:r>
              <a:rPr lang="en-GB" altLang="en-US" sz="2000" dirty="0"/>
              <a:t>optimized by spreading learning over time</a:t>
            </a:r>
          </a:p>
          <a:p>
            <a:pPr lvl="1"/>
            <a:endParaRPr lang="en-GB" altLang="en-US" sz="800" dirty="0"/>
          </a:p>
          <a:p>
            <a:r>
              <a:rPr lang="en-GB" altLang="en-US" sz="2400" dirty="0"/>
              <a:t>structure, meaning and familiarity</a:t>
            </a:r>
          </a:p>
          <a:p>
            <a:pPr lvl="1"/>
            <a:r>
              <a:rPr lang="en-GB" altLang="en-US" sz="2000" dirty="0"/>
              <a:t>information easier to remember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AD35C-99DC-6268-C530-E846A36D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28</a:t>
            </a:fld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97B24-5C6E-D501-64BC-8336E0888D14}"/>
              </a:ext>
            </a:extLst>
          </p:cNvPr>
          <p:cNvSpPr txBox="1"/>
          <p:nvPr/>
        </p:nvSpPr>
        <p:spPr>
          <a:xfrm>
            <a:off x="838199" y="1109710"/>
            <a:ext cx="102677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There are three main activities related to long-term memory: storage or remembering of information, forgetting and information retrieval. </a:t>
            </a:r>
            <a:endParaRPr lang="en-IN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FA7D-7E35-CEE4-BB13-2B56FFF80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CB388-4670-6CBB-8893-DCC05195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29</a:t>
            </a:fld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8B62A-D784-B4F4-EDD5-405FAC26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0" y="640080"/>
            <a:ext cx="6880860" cy="5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Unit Title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Foundations of HCI 	</a:t>
            </a:r>
          </a:p>
          <a:p>
            <a:pPr algn="just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Human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I/O channels, Memory, Reasoning and problem solving 		</a:t>
            </a:r>
          </a:p>
          <a:p>
            <a:pPr algn="just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computer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Devices, Memory, processing and networks 	</a:t>
            </a:r>
          </a:p>
          <a:p>
            <a:pPr algn="just"/>
            <a:r>
              <a:rPr lang="en-IN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Interaction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Models, frameworks, Ergonomics, styles, elements, interactivity	</a:t>
            </a:r>
          </a:p>
          <a:p>
            <a:pPr algn="just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Paradigms: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Introduction, usability paradigms, Paradigms for time-sharing computers, Case Studies </a:t>
            </a:r>
          </a:p>
          <a:p>
            <a:pPr>
              <a:spcAft>
                <a:spcPts val="500"/>
              </a:spcAft>
              <a:buNone/>
            </a:pPr>
            <a:endParaRPr lang="en-IN" sz="1800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Unit Title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HCI Design and Process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pPr algn="just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Design process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Human interaction with computers, importance of human characteristics human consideration, Human interaction speeds, understanding business junctions, 	</a:t>
            </a:r>
          </a:p>
          <a:p>
            <a:pPr algn="just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Screen Designing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Design goals, Screen planning and purpose, organizing screen elements 	</a:t>
            </a:r>
          </a:p>
          <a:p>
            <a:pPr algn="just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Ordering of screen data and content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screen navigation and flow, visually pleasing composition, amount of information, focus and emphasis 	</a:t>
            </a:r>
          </a:p>
          <a:p>
            <a:pPr>
              <a:spcAft>
                <a:spcPts val="500"/>
              </a:spcAft>
              <a:buNone/>
            </a:pPr>
            <a:endParaRPr lang="en-IN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024D6-74AA-2102-C649-AC295A64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</a:t>
            </a:fld>
            <a:endParaRPr lang="en-N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BBCC1-B4F4-40E5-7DF6-53CB2CD8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30</a:t>
            </a:fld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E566E-8110-DD02-8D2B-88A15D05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3" y="372862"/>
            <a:ext cx="10605117" cy="62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9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F52FB4B-E102-8B15-8EB7-7DE5F00EC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LTM - Forgetting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E2419BD1-D007-56E2-19D5-38B845075D1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400" dirty="0"/>
              <a:t>decay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information is lost gradually but very slowly</a:t>
            </a:r>
          </a:p>
          <a:p>
            <a:pPr>
              <a:lnSpc>
                <a:spcPct val="90000"/>
              </a:lnSpc>
            </a:pPr>
            <a:endParaRPr lang="en-GB" alt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400" dirty="0"/>
              <a:t>interference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new information replaces old: retroactive interference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old may interfere with new: proactive inhibition </a:t>
            </a:r>
          </a:p>
          <a:p>
            <a:pPr>
              <a:lnSpc>
                <a:spcPct val="90000"/>
              </a:lnSpc>
            </a:pPr>
            <a:endParaRPr lang="en-GB" alt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/>
              <a:t>so may not forget at all memory is selective …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/>
              <a:t>… affected by emotion – can subconsciously `choose' to forget</a:t>
            </a:r>
            <a:endParaRPr lang="en-GB" altLang="en-US" sz="2400" dirty="0"/>
          </a:p>
          <a:p>
            <a:pPr>
              <a:lnSpc>
                <a:spcPct val="90000"/>
              </a:lnSpc>
            </a:pP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1698A-BBE3-665F-9947-809D7B9C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31</a:t>
            </a:fld>
            <a:endParaRPr lang="en-NZ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D14FAA76-270C-4B33-F975-B5276D8CE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LTM - retrieval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3498C4F1-0654-EDBD-4B61-4E46FEE63F3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10236200" cy="435133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GB" altLang="en-US" dirty="0"/>
              <a:t>Recall </a:t>
            </a:r>
          </a:p>
          <a:p>
            <a:pPr lvl="1"/>
            <a:r>
              <a:rPr lang="en-GB" altLang="en-US" sz="2000" dirty="0"/>
              <a:t>information reproduced from memory can be assisted by cues, e.g. categories, imagery</a:t>
            </a:r>
            <a:endParaRPr lang="en-GB" altLang="en-US" dirty="0"/>
          </a:p>
          <a:p>
            <a:endParaRPr lang="en-GB" altLang="en-US" dirty="0"/>
          </a:p>
          <a:p>
            <a:pPr>
              <a:buFontTx/>
              <a:buNone/>
            </a:pPr>
            <a:r>
              <a:rPr lang="en-GB" altLang="en-US" dirty="0"/>
              <a:t>Recognition</a:t>
            </a:r>
          </a:p>
          <a:p>
            <a:pPr lvl="1"/>
            <a:r>
              <a:rPr lang="en-GB" altLang="en-US" sz="2000" dirty="0"/>
              <a:t>information gives knowledge that it has been seen before</a:t>
            </a:r>
          </a:p>
          <a:p>
            <a:pPr lvl="1"/>
            <a:r>
              <a:rPr lang="en-GB" altLang="en-US" sz="2000" dirty="0"/>
              <a:t>less complex than recall - information is cue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ADC02-D7A1-06E4-A1A8-0A747CBB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32</a:t>
            </a:fld>
            <a:endParaRPr lang="en-NZ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5B2C-3A79-4EEE-48F7-81B95E91D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FD3115F0-53F2-8D0E-00A9-856863C246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219" y="320675"/>
            <a:ext cx="10515600" cy="1325563"/>
          </a:xfrm>
        </p:spPr>
        <p:txBody>
          <a:bodyPr/>
          <a:lstStyle/>
          <a:p>
            <a:r>
              <a:rPr lang="en-GB" altLang="en-US" dirty="0"/>
              <a:t> Input / Output channels</a:t>
            </a:r>
            <a:br>
              <a:rPr lang="en-GB" altLang="en-US" dirty="0"/>
            </a:br>
            <a:endParaRPr lang="en-GB" altLang="en-US" dirty="0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9CE4E11-EEEF-EE31-FC66-2C3E156B022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94141" y="1253331"/>
            <a:ext cx="10693893" cy="4351338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en-US" dirty="0"/>
              <a:t>A person’s interaction with the outside world occurs through information being  received and sent : input and output. 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GB" altLang="en-US" sz="4000" dirty="0"/>
              <a:t>Vision</a:t>
            </a:r>
          </a:p>
          <a:p>
            <a:pPr>
              <a:buFontTx/>
              <a:buNone/>
            </a:pPr>
            <a:endParaRPr lang="en-GB" altLang="en-US" sz="4000" dirty="0"/>
          </a:p>
          <a:p>
            <a:pPr>
              <a:buFontTx/>
              <a:buNone/>
            </a:pPr>
            <a:r>
              <a:rPr lang="en-GB" altLang="en-US" dirty="0"/>
              <a:t>Two stages in vision</a:t>
            </a:r>
          </a:p>
          <a:p>
            <a:pPr lvl="4"/>
            <a:endParaRPr lang="en-GB" altLang="en-US" dirty="0"/>
          </a:p>
          <a:p>
            <a:pPr>
              <a:buFontTx/>
              <a:buNone/>
            </a:pPr>
            <a:r>
              <a:rPr lang="en-GB" altLang="en-US" dirty="0"/>
              <a:t>• physical reception of stimulus</a:t>
            </a:r>
          </a:p>
          <a:p>
            <a:pPr lvl="4">
              <a:buFontTx/>
              <a:buNone/>
            </a:pPr>
            <a:endParaRPr lang="en-GB" altLang="en-US" dirty="0"/>
          </a:p>
          <a:p>
            <a:pPr>
              <a:buFontTx/>
              <a:buNone/>
            </a:pPr>
            <a:r>
              <a:rPr lang="en-GB" altLang="en-US" dirty="0"/>
              <a:t>• processing and interpretation of stimulus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DF974-A0FD-80A1-C189-A2148F1D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47646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D8E828D-1192-9AF0-A071-409E5D4AE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The Eye - physical reception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42B9E-5921-CAF7-DC35-36AC5089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34</a:t>
            </a:fld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19407-F4EB-E386-C279-F20CB4C7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25" y="1606689"/>
            <a:ext cx="6499204" cy="4563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F6A0E-C875-B57A-BB96-9770BB2E347B}"/>
              </a:ext>
            </a:extLst>
          </p:cNvPr>
          <p:cNvSpPr txBox="1"/>
          <p:nvPr/>
        </p:nvSpPr>
        <p:spPr>
          <a:xfrm>
            <a:off x="7483874" y="3954975"/>
            <a:ext cx="39394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blind spot </a:t>
            </a:r>
            <a:r>
              <a:rPr lang="en-US" dirty="0"/>
              <a:t>has no rods or cones, yet our visual  system compensates for this so that in normal circumstances we are unaware of it.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5D4DC-7715-ABEC-58D3-2B0108D1FE32}"/>
              </a:ext>
            </a:extLst>
          </p:cNvPr>
          <p:cNvSpPr txBox="1"/>
          <p:nvPr/>
        </p:nvSpPr>
        <p:spPr>
          <a:xfrm>
            <a:off x="6608505" y="3105834"/>
            <a:ext cx="4630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CF92-DC53-70AA-B72F-4F2731FCD676}"/>
              </a:ext>
            </a:extLst>
          </p:cNvPr>
          <p:cNvSpPr txBox="1"/>
          <p:nvPr/>
        </p:nvSpPr>
        <p:spPr>
          <a:xfrm>
            <a:off x="5675050" y="164399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retina</a:t>
            </a:r>
            <a:r>
              <a:rPr lang="en-US" dirty="0"/>
              <a:t> has specialized nerve cells called </a:t>
            </a:r>
            <a:r>
              <a:rPr lang="en-US" dirty="0">
                <a:solidFill>
                  <a:srgbClr val="FF0000"/>
                </a:solidFill>
              </a:rPr>
              <a:t>ganglion cells.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57832-7FBA-13C4-598A-D630388194C1}"/>
              </a:ext>
            </a:extLst>
          </p:cNvPr>
          <p:cNvSpPr txBox="1"/>
          <p:nvPr/>
        </p:nvSpPr>
        <p:spPr>
          <a:xfrm>
            <a:off x="6643274" y="2799486"/>
            <a:ext cx="5199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two types:  X-cells- in </a:t>
            </a:r>
            <a:r>
              <a:rPr lang="en-US" dirty="0">
                <a:solidFill>
                  <a:srgbClr val="FF0000"/>
                </a:solidFill>
              </a:rPr>
              <a:t>Fovea</a:t>
            </a:r>
            <a:r>
              <a:rPr lang="en-US" dirty="0"/>
              <a:t> responsible for the early detection of pattern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728FF-E13F-51EA-572B-F26C7C53D0C7}"/>
              </a:ext>
            </a:extLst>
          </p:cNvPr>
          <p:cNvSpPr txBox="1"/>
          <p:nvPr/>
        </p:nvSpPr>
        <p:spPr>
          <a:xfrm>
            <a:off x="6388871" y="2050637"/>
            <a:ext cx="5380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Y-cells more widely distributed in </a:t>
            </a:r>
            <a:r>
              <a:rPr lang="en-US" dirty="0">
                <a:solidFill>
                  <a:srgbClr val="FF0000"/>
                </a:solidFill>
              </a:rPr>
              <a:t>retina</a:t>
            </a:r>
            <a:r>
              <a:rPr lang="en-US" dirty="0"/>
              <a:t> are responsible for the early detection of movement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135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D8E828D-1192-9AF0-A071-409E5D4AE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0950" y="294104"/>
            <a:ext cx="10515600" cy="1017904"/>
          </a:xfrm>
        </p:spPr>
        <p:txBody>
          <a:bodyPr>
            <a:normAutofit/>
          </a:bodyPr>
          <a:lstStyle/>
          <a:p>
            <a:r>
              <a:rPr lang="en-GB" altLang="en-US" dirty="0"/>
              <a:t>The Eye - physical reception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0AC615D4-E20D-CB50-5882-B6FFCB1E7CD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27247" y="1383029"/>
            <a:ext cx="7318806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dirty="0"/>
              <a:t>Vision begins with light. 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Eye : Mechanism for receiving light and transforming it into </a:t>
            </a:r>
            <a:r>
              <a:rPr lang="en-US" altLang="en-US" dirty="0"/>
              <a:t>electrical signals that are interpreted by the brain.</a:t>
            </a: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Light is reflected from objects in the world and their image is focused upside down on the back of the eye.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 The receptors in the eye transform it into electrical signals which are passed to the brain.</a:t>
            </a: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eye has a number of important components : The </a:t>
            </a:r>
            <a:r>
              <a:rPr lang="en-US" altLang="en-US" dirty="0">
                <a:solidFill>
                  <a:srgbClr val="FF0000"/>
                </a:solidFill>
              </a:rPr>
              <a:t>cornea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lens</a:t>
            </a:r>
            <a:r>
              <a:rPr lang="en-US" altLang="en-US" dirty="0"/>
              <a:t> at the front of the eye focus the light into a sharp image on the back of the eye, the </a:t>
            </a:r>
            <a:r>
              <a:rPr lang="en-US" altLang="en-US" dirty="0">
                <a:solidFill>
                  <a:srgbClr val="FF0000"/>
                </a:solidFill>
              </a:rPr>
              <a:t>retina</a:t>
            </a:r>
            <a:r>
              <a:rPr lang="en-US" altLang="en-US" dirty="0"/>
              <a:t>. </a:t>
            </a: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dirty="0"/>
              <a:t>Images are focused upside-down on </a:t>
            </a:r>
            <a:r>
              <a:rPr lang="en-GB" altLang="en-US" dirty="0">
                <a:solidFill>
                  <a:srgbClr val="FF0000"/>
                </a:solidFill>
              </a:rPr>
              <a:t>retina</a:t>
            </a:r>
            <a:r>
              <a:rPr lang="en-GB" alt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0AB7F-F7D1-86DA-A23A-F702D8C7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35</a:t>
            </a:fld>
            <a:endParaRPr lang="en-NZ" dirty="0"/>
          </a:p>
        </p:txBody>
      </p:sp>
      <p:pic>
        <p:nvPicPr>
          <p:cNvPr id="2050" name="Picture 2" descr="Image result for eye working">
            <a:extLst>
              <a:ext uri="{FF2B5EF4-FFF2-40B4-BE49-F238E27FC236}">
                <a16:creationId xmlns:a16="http://schemas.microsoft.com/office/drawing/2014/main" id="{72E053E8-B602-2547-8537-AE62618D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307" y="1489561"/>
            <a:ext cx="439444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54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D8E828D-1192-9AF0-A071-409E5D4AE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827" y="302981"/>
            <a:ext cx="10515600" cy="984281"/>
          </a:xfrm>
        </p:spPr>
        <p:txBody>
          <a:bodyPr>
            <a:normAutofit/>
          </a:bodyPr>
          <a:lstStyle/>
          <a:p>
            <a:r>
              <a:rPr lang="en-GB" altLang="en-US" dirty="0"/>
              <a:t>The Eye - physical reception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0AC615D4-E20D-CB50-5882-B6FFCB1E7CD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7886" y="1287262"/>
            <a:ext cx="7098437" cy="4995724"/>
          </a:xfrm>
        </p:spPr>
        <p:txBody>
          <a:bodyPr>
            <a:normAutofit/>
          </a:bodyPr>
          <a:lstStyle/>
          <a:p>
            <a:r>
              <a:rPr lang="en-US" sz="2400" b="0" i="0" u="none" strike="noStrike" baseline="0" dirty="0"/>
              <a:t>The 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retina</a:t>
            </a:r>
            <a:r>
              <a:rPr lang="en-US" sz="2400" b="0" i="0" u="none" strike="noStrike" baseline="0" dirty="0"/>
              <a:t> is light sensitive and contains two types of </a:t>
            </a:r>
            <a:r>
              <a:rPr lang="en-US" sz="2400" b="0" i="1" u="none" strike="noStrike" baseline="0" dirty="0">
                <a:solidFill>
                  <a:srgbClr val="FF0000"/>
                </a:solidFill>
              </a:rPr>
              <a:t>photoreceptors</a:t>
            </a:r>
            <a:r>
              <a:rPr lang="en-US" sz="2400" b="0" i="0" u="none" strike="noStrike" baseline="0" dirty="0"/>
              <a:t>: </a:t>
            </a:r>
            <a:r>
              <a:rPr lang="en-GB" altLang="en-US" sz="2400" dirty="0">
                <a:solidFill>
                  <a:srgbClr val="FF0000"/>
                </a:solidFill>
              </a:rPr>
              <a:t>rods</a:t>
            </a:r>
            <a:r>
              <a:rPr lang="en-GB" altLang="en-US" sz="2400" dirty="0"/>
              <a:t> for low light vision and </a:t>
            </a:r>
            <a:r>
              <a:rPr lang="en-GB" altLang="en-US" sz="2400" dirty="0">
                <a:solidFill>
                  <a:srgbClr val="FF0000"/>
                </a:solidFill>
              </a:rPr>
              <a:t>cones</a:t>
            </a:r>
            <a:r>
              <a:rPr lang="en-GB" altLang="en-US" sz="2400" dirty="0"/>
              <a:t> for colour vision</a:t>
            </a:r>
            <a:r>
              <a:rPr lang="en-US" sz="2400" b="0" i="0" u="none" strike="noStrike" baseline="0" dirty="0"/>
              <a:t>.</a:t>
            </a:r>
          </a:p>
          <a:p>
            <a:pPr algn="l"/>
            <a:r>
              <a:rPr lang="en-US" sz="2400" b="0" i="1" u="none" strike="noStrike" baseline="0" dirty="0">
                <a:solidFill>
                  <a:srgbClr val="FF0000"/>
                </a:solidFill>
              </a:rPr>
              <a:t>Rods</a:t>
            </a:r>
            <a:r>
              <a:rPr lang="en-US" sz="2400" b="0" i="0" u="none" strike="noStrike" baseline="0" dirty="0"/>
              <a:t> are highly sensitive to light and therefore allow us to see under a low level of illumination. </a:t>
            </a:r>
          </a:p>
          <a:p>
            <a:pPr algn="l"/>
            <a:r>
              <a:rPr lang="en-US" sz="2400" b="0" i="0" u="none" strike="noStrike" baseline="0" dirty="0"/>
              <a:t>However, they are unable to resolve fine detail and are subject to light saturation. </a:t>
            </a:r>
          </a:p>
          <a:p>
            <a:pPr algn="l"/>
            <a:r>
              <a:rPr lang="en-US" sz="2400" b="0" i="0" u="none" strike="noStrike" baseline="0" dirty="0"/>
              <a:t>This is the reason for the temporary blindness we get when moving from a darkened room into sunlight: the rods have been active and are saturated by the sudden light. </a:t>
            </a:r>
          </a:p>
          <a:p>
            <a:pPr algn="l"/>
            <a:r>
              <a:rPr lang="en-US" sz="2400" b="0" i="0" u="none" strike="noStrike" baseline="0" dirty="0"/>
              <a:t> The retina also has specialized nerve cells called ganglion cells. </a:t>
            </a:r>
          </a:p>
          <a:p>
            <a:pPr algn="l"/>
            <a:endParaRPr lang="en-US" sz="2400" b="0" i="0" u="none" strike="noStrike" baseline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AF3F6-8EBD-0AF5-16CD-6EBB2729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127750"/>
            <a:ext cx="2743200" cy="365125"/>
          </a:xfrm>
        </p:spPr>
        <p:txBody>
          <a:bodyPr/>
          <a:lstStyle/>
          <a:p>
            <a:fld id="{45A3C14A-F937-4231-B6F1-40B429FAFB2F}" type="slidenum">
              <a:rPr lang="en-NZ" smtClean="0"/>
              <a:pPr/>
              <a:t>36</a:t>
            </a:fld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3337F-5D5F-2E8B-9DC0-1D76194B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424" y="1009511"/>
            <a:ext cx="4867922" cy="41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4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D8E828D-1192-9AF0-A071-409E5D4AE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97850"/>
          </a:xfrm>
        </p:spPr>
        <p:txBody>
          <a:bodyPr>
            <a:normAutofit/>
          </a:bodyPr>
          <a:lstStyle/>
          <a:p>
            <a:r>
              <a:rPr lang="en-GB" altLang="en-US" dirty="0"/>
              <a:t>The Eye - physical reception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0AC615D4-E20D-CB50-5882-B6FFCB1E7CD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616257" y="1253331"/>
            <a:ext cx="10986857" cy="4351338"/>
          </a:xfrm>
        </p:spPr>
        <p:txBody>
          <a:bodyPr>
            <a:no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FF0000"/>
                </a:solidFill>
              </a:rPr>
              <a:t>Cones</a:t>
            </a:r>
            <a:r>
              <a:rPr lang="en-US" sz="2400" b="0" i="0" u="none" strike="noStrike" baseline="0" dirty="0"/>
              <a:t> are the second type of receptor in the eye. </a:t>
            </a:r>
          </a:p>
          <a:p>
            <a:pPr algn="l"/>
            <a:r>
              <a:rPr lang="en-US" sz="2400" b="0" i="0" u="none" strike="noStrike" baseline="0" dirty="0"/>
              <a:t>They are less sensitive to light than the rods and can therefore tolerate more light. </a:t>
            </a:r>
          </a:p>
          <a:p>
            <a:pPr algn="l"/>
            <a:r>
              <a:rPr lang="en-US" sz="2400" b="0" i="0" u="none" strike="noStrike" baseline="0" dirty="0"/>
              <a:t>There are three types of cone, each sensitive to a different wavelength of light. </a:t>
            </a:r>
          </a:p>
          <a:p>
            <a:pPr algn="l"/>
            <a:r>
              <a:rPr lang="en-US" sz="2400" b="0" i="0" u="none" strike="noStrike" baseline="0" dirty="0"/>
              <a:t>This allows color vision. </a:t>
            </a:r>
          </a:p>
          <a:p>
            <a:pPr algn="l"/>
            <a:r>
              <a:rPr lang="en-US" sz="2400" b="0" i="0" u="none" strike="noStrike" baseline="0" dirty="0"/>
              <a:t>The eye has approximately 6 million cones, mainly concentrated on the </a:t>
            </a:r>
            <a:r>
              <a:rPr lang="en-US" sz="2400" b="0" i="1" u="none" strike="noStrike" baseline="0" dirty="0"/>
              <a:t>fovea</a:t>
            </a:r>
            <a:r>
              <a:rPr lang="en-US" sz="2400" b="0" i="0" u="none" strike="noStrike" baseline="0" dirty="0"/>
              <a:t>, a small area of the retina on which images are fixated.</a:t>
            </a: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90E89-40E5-B71F-3A8B-09B18B96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25747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6FDA616-5FE9-97D3-F2A5-320AA07E78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24483"/>
          </a:xfrm>
        </p:spPr>
        <p:txBody>
          <a:bodyPr/>
          <a:lstStyle/>
          <a:p>
            <a:r>
              <a:rPr lang="en-GB" altLang="en-US" dirty="0"/>
              <a:t>Visual perception - Interpreting the signal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65F70C2-0B33-4B24-E5B3-7917787B988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18603" y="2141537"/>
            <a:ext cx="1101852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dirty="0"/>
              <a:t>Size and depth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GB" altLang="en-US" dirty="0"/>
              <a:t>visual angle indicates how much of view object occupies</a:t>
            </a:r>
            <a:br>
              <a:rPr lang="en-GB" altLang="en-US" dirty="0"/>
            </a:br>
            <a:r>
              <a:rPr lang="en-GB" altLang="en-US" dirty="0"/>
              <a:t>	</a:t>
            </a:r>
            <a:r>
              <a:rPr lang="en-GB" altLang="en-US" sz="1800" dirty="0"/>
              <a:t>(relates to size and distance from eye)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GB" altLang="en-US" dirty="0"/>
              <a:t>visual acuity is ability to perceive detail </a:t>
            </a:r>
            <a:r>
              <a:rPr lang="en-GB" altLang="en-US" sz="1800" dirty="0"/>
              <a:t>(limited)</a:t>
            </a:r>
            <a:endParaRPr lang="en-GB" altLang="en-US" dirty="0"/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GB" altLang="en-US" dirty="0"/>
              <a:t>familiar objects perceived as constant size </a:t>
            </a:r>
            <a:br>
              <a:rPr lang="en-GB" altLang="en-US" dirty="0"/>
            </a:br>
            <a:r>
              <a:rPr lang="en-GB" altLang="en-US" dirty="0"/>
              <a:t>	</a:t>
            </a:r>
            <a:r>
              <a:rPr lang="en-GB" altLang="en-US" sz="1800" dirty="0"/>
              <a:t>(in spite of changes in visual angle when far away)</a:t>
            </a:r>
            <a:endParaRPr lang="en-GB" altLang="en-US" sz="2000" dirty="0"/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GB" altLang="en-US" dirty="0"/>
              <a:t>cues like overlapping help perception of size and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65811-7EA1-3D43-9F42-3B0A65E1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38</a:t>
            </a:fld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51EAF-4AD3-E4BD-1437-890689943599}"/>
              </a:ext>
            </a:extLst>
          </p:cNvPr>
          <p:cNvSpPr txBox="1"/>
          <p:nvPr/>
        </p:nvSpPr>
        <p:spPr>
          <a:xfrm>
            <a:off x="650289" y="129624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Perceiving size and depth </a:t>
            </a:r>
          </a:p>
        </p:txBody>
      </p:sp>
    </p:spTree>
    <p:extLst>
      <p:ext uri="{BB962C8B-B14F-4D97-AF65-F5344CB8AC3E}">
        <p14:creationId xmlns:p14="http://schemas.microsoft.com/office/powerpoint/2010/main" val="226333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03041-465C-329A-6BA0-02643AD83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462DF-D176-80F1-7795-AEC25F3C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39</a:t>
            </a:fld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2680E-AE71-3F5C-25D0-2A758F62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984"/>
            <a:ext cx="10392052" cy="6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i="0" u="none" strike="noStrike" baseline="0" dirty="0">
                <a:solidFill>
                  <a:srgbClr val="000000"/>
                </a:solidFill>
              </a:rPr>
              <a:t>Unit Title : Requirements Specification </a:t>
            </a:r>
            <a:r>
              <a:rPr lang="en-IN" sz="2000" b="0" i="0" u="none" strike="noStrike" baseline="0" dirty="0">
                <a:solidFill>
                  <a:srgbClr val="000000"/>
                </a:solidFill>
              </a:rPr>
              <a:t>	</a:t>
            </a: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</a:rPr>
              <a:t>User Experience Requirements 	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Analysis within the Usability Engineering Lifecycle, 	</a:t>
            </a: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</a:rPr>
              <a:t>Task Analysis 		</a:t>
            </a: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</a:rPr>
              <a:t>Contextual Design 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Grounded Theory Method in Human Computer Interaction and Computer-Supported Cooperative Work 		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An Ethnographic Approach to Design 	</a:t>
            </a:r>
          </a:p>
          <a:p>
            <a:pPr>
              <a:spcAft>
                <a:spcPts val="500"/>
              </a:spcAft>
              <a:buNone/>
            </a:pPr>
            <a:endParaRPr lang="en-IN" sz="1800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i="0" u="none" strike="noStrike" baseline="0" dirty="0">
                <a:solidFill>
                  <a:srgbClr val="000000"/>
                </a:solidFill>
              </a:rPr>
              <a:t>Unit Title 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b="1" i="0" u="none" strike="noStrike" baseline="0" dirty="0">
                <a:solidFill>
                  <a:srgbClr val="000000"/>
                </a:solidFill>
              </a:rPr>
              <a:t>Design and Development </a:t>
            </a:r>
            <a:r>
              <a:rPr lang="en-US" sz="2000" b="0" i="0" u="none" strike="noStrike" baseline="0" dirty="0">
                <a:solidFill>
                  <a:srgbClr val="000000"/>
                </a:solidFill>
              </a:rPr>
              <a:t>	</a:t>
            </a: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</a:rPr>
              <a:t>Employing User Personas 	 	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Prototyping Tools and Techniques  	</a:t>
            </a: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</a:rPr>
              <a:t>Scenario-Based Design, 	</a:t>
            </a:r>
          </a:p>
          <a:p>
            <a:r>
              <a:rPr lang="en-IN" sz="2000" b="0" i="0" u="none" strike="noStrike" baseline="0" dirty="0">
                <a:solidFill>
                  <a:srgbClr val="000000"/>
                </a:solidFill>
              </a:rPr>
              <a:t>Participatory Design 	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Application-/Domain-Specific Design: Health Care, Aerospace, kids 	</a:t>
            </a:r>
          </a:p>
          <a:p>
            <a:pPr>
              <a:spcAft>
                <a:spcPts val="500"/>
              </a:spcAft>
              <a:buNone/>
            </a:pPr>
            <a:endParaRPr lang="en-IN" sz="1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024D6-74AA-2102-C649-AC295A64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00270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6FDA616-5FE9-97D3-F2A5-320AA07E78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1253" y="188741"/>
            <a:ext cx="10515600" cy="939892"/>
          </a:xfrm>
        </p:spPr>
        <p:txBody>
          <a:bodyPr/>
          <a:lstStyle/>
          <a:p>
            <a:r>
              <a:rPr lang="en-GB" altLang="en-US" dirty="0"/>
              <a:t>Interpreting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93D2-9A7F-E58C-4F78-01492C00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40</a:t>
            </a:fld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DEB34-FFBF-5524-8951-BE5AA168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0" y="923743"/>
            <a:ext cx="7416824" cy="4368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4A100-7F43-2FB8-0BEE-67105BB99F2F}"/>
              </a:ext>
            </a:extLst>
          </p:cNvPr>
          <p:cNvSpPr txBox="1"/>
          <p:nvPr/>
        </p:nvSpPr>
        <p:spPr>
          <a:xfrm>
            <a:off x="5717589" y="1047419"/>
            <a:ext cx="5786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two objects  are at the same distance, the larger one will have the larger visual angle.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89522-D88B-2D49-3511-CEDF634F7729}"/>
              </a:ext>
            </a:extLst>
          </p:cNvPr>
          <p:cNvSpPr txBox="1"/>
          <p:nvPr/>
        </p:nvSpPr>
        <p:spPr>
          <a:xfrm>
            <a:off x="3978442" y="5611091"/>
            <a:ext cx="6130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reflected light from the object forms an upside-down image on the retina. The size of that image is specified as a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visual angle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08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4111B-6D18-AD09-A36D-F6BBEE2B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F795729-E8D2-F30E-1956-C8985E4F7D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43" y="425620"/>
            <a:ext cx="10515600" cy="939892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Interpreting the signal: Size and depth</a:t>
            </a:r>
            <a:br>
              <a:rPr lang="en-GB" altLang="en-US" dirty="0"/>
            </a:br>
            <a:endParaRPr lang="en-GB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BF8B3-5B75-44DB-4BFD-6C700DEA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41</a:t>
            </a:fld>
            <a:endParaRPr lang="en-NZ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983659C-5E4C-E739-2879-C36A8EE4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63" y="1020932"/>
            <a:ext cx="8999184" cy="557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10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73AF021-A985-0E20-E96F-C336597D1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Interpreting the signal (</a:t>
            </a:r>
            <a:r>
              <a:rPr lang="en-GB" altLang="en-US" dirty="0" err="1"/>
              <a:t>cont</a:t>
            </a:r>
            <a:r>
              <a:rPr lang="en-GB" altLang="en-US" dirty="0"/>
              <a:t>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D1E2691-43D8-EBBE-F6C9-451835BA3CA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642891" y="2283727"/>
            <a:ext cx="1005332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sz="2400" dirty="0"/>
              <a:t>Brightness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subjective reaction to levels of light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affected by luminance of object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measured by just noticeable difference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visual acuity increases with luminance as does flicker</a:t>
            </a:r>
          </a:p>
          <a:p>
            <a:pPr lvl="4">
              <a:lnSpc>
                <a:spcPct val="90000"/>
              </a:lnSpc>
            </a:pPr>
            <a:endParaRPr lang="en-GB" altLang="en-US" sz="1200" dirty="0"/>
          </a:p>
          <a:p>
            <a:pPr>
              <a:lnSpc>
                <a:spcPct val="90000"/>
              </a:lnSpc>
            </a:pPr>
            <a:r>
              <a:rPr lang="en-GB" altLang="en-US" sz="2400" dirty="0"/>
              <a:t>Colour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made up of hue, intensity, saturation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cones sensitive to colour wavelengths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blue acuity is lowest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8% males and 1% females colour blind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52D58-ABED-1E09-7140-07BFF92E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42</a:t>
            </a:fld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4067F-5EE5-3334-DE4A-26788A74E771}"/>
              </a:ext>
            </a:extLst>
          </p:cNvPr>
          <p:cNvSpPr txBox="1"/>
          <p:nvPr/>
        </p:nvSpPr>
        <p:spPr>
          <a:xfrm>
            <a:off x="717611" y="1503061"/>
            <a:ext cx="9264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second aspect of visual perception is the perception of brightness.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79221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A4F0C57-8082-62FC-C2E0-E8DB842140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Interpreting the signal (</a:t>
            </a:r>
            <a:r>
              <a:rPr lang="en-GB" altLang="en-US" dirty="0" err="1"/>
              <a:t>cont</a:t>
            </a:r>
            <a:r>
              <a:rPr lang="en-GB" altLang="en-US" dirty="0"/>
              <a:t>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DF1DADA-9748-5D19-9264-BAC80665980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35785"/>
            <a:ext cx="10591800" cy="4351338"/>
          </a:xfrm>
        </p:spPr>
        <p:txBody>
          <a:bodyPr>
            <a:normAutofit/>
          </a:bodyPr>
          <a:lstStyle/>
          <a:p>
            <a:r>
              <a:rPr lang="en-GB" altLang="en-US" dirty="0"/>
              <a:t>The visual system compensates for:</a:t>
            </a:r>
          </a:p>
          <a:p>
            <a:pPr lvl="1"/>
            <a:r>
              <a:rPr lang="en-GB" altLang="en-US" dirty="0"/>
              <a:t>movement</a:t>
            </a:r>
          </a:p>
          <a:p>
            <a:pPr lvl="1"/>
            <a:r>
              <a:rPr lang="en-GB" altLang="en-US" dirty="0"/>
              <a:t>changes in luminance.</a:t>
            </a:r>
          </a:p>
          <a:p>
            <a:pPr lvl="4"/>
            <a:endParaRPr lang="en-GB" altLang="en-US" dirty="0"/>
          </a:p>
          <a:p>
            <a:r>
              <a:rPr lang="en-GB" altLang="en-US" dirty="0"/>
              <a:t>Context is used to resolve ambiguity</a:t>
            </a:r>
          </a:p>
          <a:p>
            <a:pPr lvl="4"/>
            <a:endParaRPr lang="en-GB" altLang="en-US" dirty="0"/>
          </a:p>
          <a:p>
            <a:r>
              <a:rPr lang="en-GB" altLang="en-US" dirty="0"/>
              <a:t>Optical illusions sometimes occur due to over compensation.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8D56B-AE90-A947-ECF6-3D61B803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51934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A68BBDD-C714-E533-6439-5A100A4E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Perception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CD852-FE17-8492-2E45-8B9E2510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44</a:t>
            </a:fld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F838F-CCA2-5ADD-B16D-0B73ED1B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636906"/>
            <a:ext cx="3240360" cy="45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85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9E95A6-CDEC-80A3-B7DD-6F8C2319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Perception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CD852-FE17-8492-2E45-8B9E2510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45</a:t>
            </a:fld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F838F-CCA2-5ADD-B16D-0B73ED1B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636906"/>
            <a:ext cx="3240360" cy="4594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74824-ADF0-09DB-3EB5-84EEE09F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2276872"/>
            <a:ext cx="5616624" cy="28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91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0DF0E50-3080-BE51-B577-BF1B98E4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Perception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CD852-FE17-8492-2E45-8B9E2510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46</a:t>
            </a:fld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F838F-CCA2-5ADD-B16D-0B73ED1B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636906"/>
            <a:ext cx="3240360" cy="4594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E8DAF-5CFE-48DB-33C3-CC40B1D7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6872"/>
            <a:ext cx="486249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6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29E4C08-1AE4-FC3F-2B1F-99EE3DCDD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Optical Illusions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BEA6E-AA7A-7673-5A42-131C145E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47</a:t>
            </a:fld>
            <a:endParaRPr lang="en-NZ" dirty="0"/>
          </a:p>
        </p:txBody>
      </p:sp>
      <p:grpSp>
        <p:nvGrpSpPr>
          <p:cNvPr id="46125" name="Group 45">
            <a:extLst>
              <a:ext uri="{FF2B5EF4-FFF2-40B4-BE49-F238E27FC236}">
                <a16:creationId xmlns:a16="http://schemas.microsoft.com/office/drawing/2014/main" id="{34B037B6-B2DC-6B04-BE03-5ECDD0E3A5BC}"/>
              </a:ext>
            </a:extLst>
          </p:cNvPr>
          <p:cNvGrpSpPr>
            <a:grpSpLocks/>
          </p:cNvGrpSpPr>
          <p:nvPr/>
        </p:nvGrpSpPr>
        <p:grpSpPr bwMode="auto">
          <a:xfrm>
            <a:off x="2734323" y="1609013"/>
            <a:ext cx="1979720" cy="2739699"/>
            <a:chOff x="2448" y="1152"/>
            <a:chExt cx="912" cy="1296"/>
          </a:xfrm>
        </p:grpSpPr>
        <p:grpSp>
          <p:nvGrpSpPr>
            <p:cNvPr id="46096" name="Group 16">
              <a:extLst>
                <a:ext uri="{FF2B5EF4-FFF2-40B4-BE49-F238E27FC236}">
                  <a16:creationId xmlns:a16="http://schemas.microsoft.com/office/drawing/2014/main" id="{C79F1F72-4475-530A-438C-1E08A1DEB5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1152"/>
              <a:ext cx="912" cy="1296"/>
              <a:chOff x="2448" y="1152"/>
              <a:chExt cx="912" cy="1296"/>
            </a:xfrm>
          </p:grpSpPr>
          <p:sp>
            <p:nvSpPr>
              <p:cNvPr id="46085" name="AutoShape 5">
                <a:extLst>
                  <a:ext uri="{FF2B5EF4-FFF2-40B4-BE49-F238E27FC236}">
                    <a16:creationId xmlns:a16="http://schemas.microsoft.com/office/drawing/2014/main" id="{0784FC09-17D1-8FB9-4205-88E9773CB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384" cy="1296"/>
              </a:xfrm>
              <a:prstGeom prst="parallelogram">
                <a:avLst>
                  <a:gd name="adj" fmla="val 83856"/>
                </a:avLst>
              </a:prstGeom>
              <a:solidFill>
                <a:schemeClr val="folHlink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086" name="AutoShape 6">
                <a:extLst>
                  <a:ext uri="{FF2B5EF4-FFF2-40B4-BE49-F238E27FC236}">
                    <a16:creationId xmlns:a16="http://schemas.microsoft.com/office/drawing/2014/main" id="{9A55FFFF-D081-93BF-D0EE-F58246734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52"/>
                <a:ext cx="384" cy="1296"/>
              </a:xfrm>
              <a:prstGeom prst="parallelogram">
                <a:avLst>
                  <a:gd name="adj" fmla="val 83856"/>
                </a:avLst>
              </a:prstGeom>
              <a:solidFill>
                <a:schemeClr val="folHlink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088" name="Line 8">
                <a:extLst>
                  <a:ext uri="{FF2B5EF4-FFF2-40B4-BE49-F238E27FC236}">
                    <a16:creationId xmlns:a16="http://schemas.microsoft.com/office/drawing/2014/main" id="{8561CB32-4FF7-C963-9D11-B3B081243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304"/>
                <a:ext cx="768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089" name="Line 9">
                <a:extLst>
                  <a:ext uri="{FF2B5EF4-FFF2-40B4-BE49-F238E27FC236}">
                    <a16:creationId xmlns:a16="http://schemas.microsoft.com/office/drawing/2014/main" id="{883E3BC7-3414-EFAC-DDBA-EF8D8C631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160"/>
                <a:ext cx="720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090" name="Line 10">
                <a:extLst>
                  <a:ext uri="{FF2B5EF4-FFF2-40B4-BE49-F238E27FC236}">
                    <a16:creationId xmlns:a16="http://schemas.microsoft.com/office/drawing/2014/main" id="{07C846A4-2752-3C61-565C-547BEEBEB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2016"/>
                <a:ext cx="624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091" name="Line 11">
                <a:extLst>
                  <a:ext uri="{FF2B5EF4-FFF2-40B4-BE49-F238E27FC236}">
                    <a16:creationId xmlns:a16="http://schemas.microsoft.com/office/drawing/2014/main" id="{D9CD1218-4AFF-9E1C-533D-0592CB204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872"/>
                <a:ext cx="528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092" name="Line 12">
                <a:extLst>
                  <a:ext uri="{FF2B5EF4-FFF2-40B4-BE49-F238E27FC236}">
                    <a16:creationId xmlns:a16="http://schemas.microsoft.com/office/drawing/2014/main" id="{2AA3249E-84C7-5CEB-8993-1590DC2D0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728"/>
                <a:ext cx="432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093" name="Line 13">
                <a:extLst>
                  <a:ext uri="{FF2B5EF4-FFF2-40B4-BE49-F238E27FC236}">
                    <a16:creationId xmlns:a16="http://schemas.microsoft.com/office/drawing/2014/main" id="{BA13B7FC-F5D1-9B6B-F429-FB77B2F190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584"/>
                <a:ext cx="432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094" name="Line 14">
                <a:extLst>
                  <a:ext uri="{FF2B5EF4-FFF2-40B4-BE49-F238E27FC236}">
                    <a16:creationId xmlns:a16="http://schemas.microsoft.com/office/drawing/2014/main" id="{8C461980-4596-79DB-B3CE-F971A9FBC3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440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6095" name="Line 15">
                <a:extLst>
                  <a:ext uri="{FF2B5EF4-FFF2-40B4-BE49-F238E27FC236}">
                    <a16:creationId xmlns:a16="http://schemas.microsoft.com/office/drawing/2014/main" id="{6FF0F269-B097-351C-6A64-D2E92BA07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1296"/>
                <a:ext cx="240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46097" name="Rectangle 17">
              <a:extLst>
                <a:ext uri="{FF2B5EF4-FFF2-40B4-BE49-F238E27FC236}">
                  <a16:creationId xmlns:a16="http://schemas.microsoft.com/office/drawing/2014/main" id="{B8F24252-EEB1-ABA1-FEA3-448A6A3AD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160"/>
              <a:ext cx="43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555A5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098" name="Rectangle 18">
              <a:extLst>
                <a:ext uri="{FF2B5EF4-FFF2-40B4-BE49-F238E27FC236}">
                  <a16:creationId xmlns:a16="http://schemas.microsoft.com/office/drawing/2014/main" id="{B85C9952-CB3E-D623-9DE5-7456F4CBE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296"/>
              <a:ext cx="43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555A5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6126" name="Group 46">
            <a:extLst>
              <a:ext uri="{FF2B5EF4-FFF2-40B4-BE49-F238E27FC236}">
                <a16:creationId xmlns:a16="http://schemas.microsoft.com/office/drawing/2014/main" id="{37446234-6A75-AEAC-94B8-B242475D9F38}"/>
              </a:ext>
            </a:extLst>
          </p:cNvPr>
          <p:cNvGrpSpPr>
            <a:grpSpLocks/>
          </p:cNvGrpSpPr>
          <p:nvPr/>
        </p:nvGrpSpPr>
        <p:grpSpPr bwMode="auto">
          <a:xfrm>
            <a:off x="6471821" y="1896329"/>
            <a:ext cx="3200816" cy="1894435"/>
            <a:chOff x="2208" y="2880"/>
            <a:chExt cx="1344" cy="672"/>
          </a:xfrm>
        </p:grpSpPr>
        <p:grpSp>
          <p:nvGrpSpPr>
            <p:cNvPr id="46122" name="Group 42">
              <a:extLst>
                <a:ext uri="{FF2B5EF4-FFF2-40B4-BE49-F238E27FC236}">
                  <a16:creationId xmlns:a16="http://schemas.microsoft.com/office/drawing/2014/main" id="{0148C03C-7F28-4727-56DF-3B00F117C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880"/>
              <a:ext cx="1344" cy="288"/>
              <a:chOff x="3696" y="2880"/>
              <a:chExt cx="1344" cy="288"/>
            </a:xfrm>
          </p:grpSpPr>
          <p:grpSp>
            <p:nvGrpSpPr>
              <p:cNvPr id="46108" name="Group 28">
                <a:extLst>
                  <a:ext uri="{FF2B5EF4-FFF2-40B4-BE49-F238E27FC236}">
                    <a16:creationId xmlns:a16="http://schemas.microsoft.com/office/drawing/2014/main" id="{F7AB92D4-EBEB-FBEB-90BF-2E47588BB8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" y="2880"/>
                <a:ext cx="240" cy="288"/>
                <a:chOff x="4272" y="2832"/>
                <a:chExt cx="240" cy="288"/>
              </a:xfrm>
            </p:grpSpPr>
            <p:sp>
              <p:nvSpPr>
                <p:cNvPr id="46106" name="Line 26">
                  <a:extLst>
                    <a:ext uri="{FF2B5EF4-FFF2-40B4-BE49-F238E27FC236}">
                      <a16:creationId xmlns:a16="http://schemas.microsoft.com/office/drawing/2014/main" id="{3B3376A3-48D4-D208-AF4F-6F840FF88D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2" y="2832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46107" name="Line 27">
                  <a:extLst>
                    <a:ext uri="{FF2B5EF4-FFF2-40B4-BE49-F238E27FC236}">
                      <a16:creationId xmlns:a16="http://schemas.microsoft.com/office/drawing/2014/main" id="{ED365493-BB54-BC0D-F396-E049AEC862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7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6109" name="Group 29">
                <a:extLst>
                  <a:ext uri="{FF2B5EF4-FFF2-40B4-BE49-F238E27FC236}">
                    <a16:creationId xmlns:a16="http://schemas.microsoft.com/office/drawing/2014/main" id="{FCA129B4-DB9E-B0A6-328E-7239CAD5B9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696" y="2880"/>
                <a:ext cx="240" cy="288"/>
                <a:chOff x="4272" y="2832"/>
                <a:chExt cx="240" cy="288"/>
              </a:xfrm>
            </p:grpSpPr>
            <p:sp>
              <p:nvSpPr>
                <p:cNvPr id="46110" name="Line 30">
                  <a:extLst>
                    <a:ext uri="{FF2B5EF4-FFF2-40B4-BE49-F238E27FC236}">
                      <a16:creationId xmlns:a16="http://schemas.microsoft.com/office/drawing/2014/main" id="{E0DB0A74-B0EC-6338-AAD1-46DAAE2547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2" y="2832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46111" name="Line 31">
                  <a:extLst>
                    <a:ext uri="{FF2B5EF4-FFF2-40B4-BE49-F238E27FC236}">
                      <a16:creationId xmlns:a16="http://schemas.microsoft.com/office/drawing/2014/main" id="{A029EFB3-7369-A9A0-5CDE-015797F24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7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sp>
            <p:nvSpPr>
              <p:cNvPr id="46112" name="Line 32">
                <a:extLst>
                  <a:ext uri="{FF2B5EF4-FFF2-40B4-BE49-F238E27FC236}">
                    <a16:creationId xmlns:a16="http://schemas.microsoft.com/office/drawing/2014/main" id="{845675E4-AACF-4DDF-EAEE-1FC734B5B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6" y="3024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6120" name="Group 40">
              <a:extLst>
                <a:ext uri="{FF2B5EF4-FFF2-40B4-BE49-F238E27FC236}">
                  <a16:creationId xmlns:a16="http://schemas.microsoft.com/office/drawing/2014/main" id="{98CF6461-70F8-AB07-D6E8-65BF9EE0A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3264"/>
              <a:ext cx="960" cy="288"/>
              <a:chOff x="3888" y="3264"/>
              <a:chExt cx="960" cy="288"/>
            </a:xfrm>
          </p:grpSpPr>
          <p:grpSp>
            <p:nvGrpSpPr>
              <p:cNvPr id="46113" name="Group 33">
                <a:extLst>
                  <a:ext uri="{FF2B5EF4-FFF2-40B4-BE49-F238E27FC236}">
                    <a16:creationId xmlns:a16="http://schemas.microsoft.com/office/drawing/2014/main" id="{ABB92DA7-12E6-BC2E-C654-2A668E602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608" y="3264"/>
                <a:ext cx="240" cy="288"/>
                <a:chOff x="4272" y="2832"/>
                <a:chExt cx="240" cy="288"/>
              </a:xfrm>
            </p:grpSpPr>
            <p:sp>
              <p:nvSpPr>
                <p:cNvPr id="46114" name="Line 34">
                  <a:extLst>
                    <a:ext uri="{FF2B5EF4-FFF2-40B4-BE49-F238E27FC236}">
                      <a16:creationId xmlns:a16="http://schemas.microsoft.com/office/drawing/2014/main" id="{16848C61-DE72-2091-424C-96A65358DF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2" y="2832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46115" name="Line 35">
                  <a:extLst>
                    <a:ext uri="{FF2B5EF4-FFF2-40B4-BE49-F238E27FC236}">
                      <a16:creationId xmlns:a16="http://schemas.microsoft.com/office/drawing/2014/main" id="{2C577528-1619-0D45-0478-EFBB5B04E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7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6116" name="Group 36">
                <a:extLst>
                  <a:ext uri="{FF2B5EF4-FFF2-40B4-BE49-F238E27FC236}">
                    <a16:creationId xmlns:a16="http://schemas.microsoft.com/office/drawing/2014/main" id="{452F973C-77C2-B526-D7FB-E9FDB14187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3264"/>
                <a:ext cx="240" cy="288"/>
                <a:chOff x="4272" y="2832"/>
                <a:chExt cx="240" cy="288"/>
              </a:xfrm>
            </p:grpSpPr>
            <p:sp>
              <p:nvSpPr>
                <p:cNvPr id="46117" name="Line 37">
                  <a:extLst>
                    <a:ext uri="{FF2B5EF4-FFF2-40B4-BE49-F238E27FC236}">
                      <a16:creationId xmlns:a16="http://schemas.microsoft.com/office/drawing/2014/main" id="{07C494AE-5E66-A840-5CD2-C1E947DD95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2" y="2832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46118" name="Line 38">
                  <a:extLst>
                    <a:ext uri="{FF2B5EF4-FFF2-40B4-BE49-F238E27FC236}">
                      <a16:creationId xmlns:a16="http://schemas.microsoft.com/office/drawing/2014/main" id="{D210D9E4-061F-E9AA-F7BB-78171C650F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7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sp>
            <p:nvSpPr>
              <p:cNvPr id="46119" name="Line 39">
                <a:extLst>
                  <a:ext uri="{FF2B5EF4-FFF2-40B4-BE49-F238E27FC236}">
                    <a16:creationId xmlns:a16="http://schemas.microsoft.com/office/drawing/2014/main" id="{761856FE-181D-E142-9564-FEF8A89A8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6" y="3408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46123" name="Text Box 43">
            <a:extLst>
              <a:ext uri="{FF2B5EF4-FFF2-40B4-BE49-F238E27FC236}">
                <a16:creationId xmlns:a16="http://schemas.microsoft.com/office/drawing/2014/main" id="{8D603969-3205-B79A-CA5C-4601FCA51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224" y="4394447"/>
            <a:ext cx="21971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Verdana" panose="020B0604030504040204" pitchFamily="34" charset="0"/>
              </a:rPr>
              <a:t>the Ponzo illusion</a:t>
            </a:r>
          </a:p>
        </p:txBody>
      </p:sp>
      <p:sp>
        <p:nvSpPr>
          <p:cNvPr id="46124" name="Text Box 44">
            <a:extLst>
              <a:ext uri="{FF2B5EF4-FFF2-40B4-BE49-F238E27FC236}">
                <a16:creationId xmlns:a16="http://schemas.microsoft.com/office/drawing/2014/main" id="{6EEE7997-D53C-EAE1-34F9-B91AEB044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4495800"/>
            <a:ext cx="27908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Verdana" panose="020B0604030504040204" pitchFamily="34" charset="0"/>
              </a:rPr>
              <a:t>the Muller Lyer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48CB-CFD9-DAC9-4C56-E9467BAD49FA}"/>
              </a:ext>
            </a:extLst>
          </p:cNvPr>
          <p:cNvSpPr txBox="1"/>
          <p:nvPr/>
        </p:nvSpPr>
        <p:spPr>
          <a:xfrm>
            <a:off x="1944279" y="5319712"/>
            <a:ext cx="83034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These illusions demonstrate that our perception of size is not completely reliable.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942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24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8CA5C-BFB8-9F38-2E06-3779773D3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0847CA95-A269-7379-A928-216A10BC9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641" y="525710"/>
            <a:ext cx="10515600" cy="363160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Optical Illusions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CEFE5-3AFC-53DD-19DA-B5B2A222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48</a:t>
            </a:fld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37B51-2F33-5B7F-94C4-81DA4BC8ED5D}"/>
              </a:ext>
            </a:extLst>
          </p:cNvPr>
          <p:cNvSpPr txBox="1"/>
          <p:nvPr/>
        </p:nvSpPr>
        <p:spPr>
          <a:xfrm>
            <a:off x="3229148" y="6332290"/>
            <a:ext cx="8303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illusion created by our expectations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1E39A-8868-38F9-B1B1-299F732D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88" y="377678"/>
            <a:ext cx="7111362" cy="577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6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78C44-E53F-19D4-28AD-031BF0573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3F485-934F-5257-9E30-40298821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49</a:t>
            </a:fld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BDD52-DE7D-77F3-4D33-5EEEADEE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8" y="426128"/>
            <a:ext cx="10795246" cy="59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2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695400" y="1773937"/>
            <a:ext cx="10417100" cy="43193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Calibri "/>
              </a:rPr>
              <a:t>At the end of the course students will be able to:</a:t>
            </a:r>
          </a:p>
          <a:p>
            <a:pPr algn="just"/>
            <a:r>
              <a:rPr lang="en-US" b="1" dirty="0">
                <a:latin typeface="Calibri "/>
              </a:rPr>
              <a:t>CO1</a:t>
            </a:r>
            <a:r>
              <a:rPr lang="en-US" dirty="0">
                <a:latin typeface="Calibri "/>
              </a:rPr>
              <a:t>: Interpret the contributions of human factors and technical constraints on Human-Computer interaction.</a:t>
            </a:r>
          </a:p>
          <a:p>
            <a:pPr algn="just"/>
            <a:r>
              <a:rPr lang="en-US" b="1" dirty="0">
                <a:latin typeface="Calibri "/>
              </a:rPr>
              <a:t>CO2</a:t>
            </a:r>
            <a:r>
              <a:rPr lang="en-US" dirty="0">
                <a:latin typeface="Calibri "/>
              </a:rPr>
              <a:t>: Apply Human-computer Interaction techniques and methods to the design of software</a:t>
            </a:r>
          </a:p>
          <a:p>
            <a:pPr algn="just"/>
            <a:r>
              <a:rPr lang="en-US" b="1" dirty="0">
                <a:latin typeface="Calibri "/>
              </a:rPr>
              <a:t>CO3</a:t>
            </a:r>
            <a:r>
              <a:rPr lang="en-US" dirty="0">
                <a:latin typeface="Calibri "/>
              </a:rPr>
              <a:t>: Practice in developing Human-Computer Interfaces with respect to usability.</a:t>
            </a:r>
          </a:p>
          <a:p>
            <a:pPr algn="just"/>
            <a:r>
              <a:rPr lang="en-US" b="1" dirty="0">
                <a:latin typeface="Calibri "/>
              </a:rPr>
              <a:t>CO4</a:t>
            </a:r>
            <a:r>
              <a:rPr lang="en-US" dirty="0">
                <a:latin typeface="Calibri "/>
              </a:rPr>
              <a:t>: Design effective HCI for individuals and persons with disabilities. Assess the importance of user feedback.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F951C9-A412-2C66-2DCA-058B21973D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</a:t>
            </a:fld>
            <a:endParaRPr lang="en-NZ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27E4CEB-1A6B-AFEA-61E6-BA87BC7E4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523220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Reading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7666ECB-5CB0-2DF3-7698-71B2AD37506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74214" y="888346"/>
            <a:ext cx="11262065" cy="55396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sz="2400" dirty="0"/>
              <a:t>Several stages: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visual pattern perceived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decoded using internal representation of language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interpreted using knowledge of syntax, semantics, pragmatics</a:t>
            </a:r>
          </a:p>
          <a:p>
            <a:pPr lvl="4">
              <a:lnSpc>
                <a:spcPct val="90000"/>
              </a:lnSpc>
            </a:pPr>
            <a:endParaRPr lang="en-GB" altLang="en-US" sz="16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During reading, the eye makes jerky movements called </a:t>
            </a:r>
            <a:r>
              <a:rPr lang="en-US" altLang="en-US" sz="2400" dirty="0">
                <a:solidFill>
                  <a:srgbClr val="FF0000"/>
                </a:solidFill>
              </a:rPr>
              <a:t>saccades</a:t>
            </a:r>
            <a:r>
              <a:rPr lang="en-US" altLang="en-US" sz="2400" dirty="0"/>
              <a:t> followed by </a:t>
            </a:r>
            <a:r>
              <a:rPr lang="en-US" altLang="en-US" sz="2400" dirty="0">
                <a:solidFill>
                  <a:srgbClr val="FF0000"/>
                </a:solidFill>
              </a:rPr>
              <a:t>fixations</a:t>
            </a:r>
            <a:r>
              <a:rPr lang="en-US" altLang="en-US" sz="2400" dirty="0"/>
              <a:t>.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Perception occurs during the fixation periods, which account for approximately 94% of the time elapsed.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eye moves backwards over the text as well as forwards, in what are known as </a:t>
            </a:r>
            <a:r>
              <a:rPr lang="en-US" altLang="en-US" sz="2400" dirty="0">
                <a:solidFill>
                  <a:srgbClr val="FF0000"/>
                </a:solidFill>
              </a:rPr>
              <a:t>regressions</a:t>
            </a:r>
            <a:r>
              <a:rPr lang="en-US" altLang="en-US" sz="2400" dirty="0"/>
              <a:t>.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If the text is complex there will be more regressions.</a:t>
            </a:r>
          </a:p>
          <a:p>
            <a:pPr>
              <a:lnSpc>
                <a:spcPct val="90000"/>
              </a:lnSpc>
            </a:pPr>
            <a:r>
              <a:rPr lang="en-GB" altLang="en-US" sz="2400" dirty="0"/>
              <a:t>Word shape is important to recognition.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Adults read approximately 250 words a minute.</a:t>
            </a: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D3583-02BB-7313-1D2E-1EA9029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50</a:t>
            </a:fld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83DA5-61F9-389B-3270-C47D7C7996DA}"/>
              </a:ext>
            </a:extLst>
          </p:cNvPr>
          <p:cNvSpPr txBox="1"/>
          <p:nvPr/>
        </p:nvSpPr>
        <p:spPr>
          <a:xfrm>
            <a:off x="7308541" y="392794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Design Focus : textual display</a:t>
            </a:r>
          </a:p>
        </p:txBody>
      </p:sp>
    </p:spTree>
    <p:extLst>
      <p:ext uri="{BB962C8B-B14F-4D97-AF65-F5344CB8AC3E}">
        <p14:creationId xmlns:p14="http://schemas.microsoft.com/office/powerpoint/2010/main" val="189127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D6506BC-0B63-0993-0C7A-86A72E374C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97045980"/>
              </p:ext>
            </p:extLst>
          </p:nvPr>
        </p:nvGraphicFramePr>
        <p:xfrm>
          <a:off x="431491" y="517223"/>
          <a:ext cx="11482342" cy="5558972"/>
        </p:xfrm>
        <a:graphic>
          <a:graphicData uri="http://schemas.openxmlformats.org/drawingml/2006/table">
            <a:tbl>
              <a:tblPr/>
              <a:tblGrid>
                <a:gridCol w="1805682">
                  <a:extLst>
                    <a:ext uri="{9D8B030D-6E8A-4147-A177-3AD203B41FA5}">
                      <a16:colId xmlns:a16="http://schemas.microsoft.com/office/drawing/2014/main" val="3514318490"/>
                    </a:ext>
                  </a:extLst>
                </a:gridCol>
                <a:gridCol w="3036163">
                  <a:extLst>
                    <a:ext uri="{9D8B030D-6E8A-4147-A177-3AD203B41FA5}">
                      <a16:colId xmlns:a16="http://schemas.microsoft.com/office/drawing/2014/main" val="4024720133"/>
                    </a:ext>
                  </a:extLst>
                </a:gridCol>
                <a:gridCol w="3524435">
                  <a:extLst>
                    <a:ext uri="{9D8B030D-6E8A-4147-A177-3AD203B41FA5}">
                      <a16:colId xmlns:a16="http://schemas.microsoft.com/office/drawing/2014/main" val="3076744039"/>
                    </a:ext>
                  </a:extLst>
                </a:gridCol>
                <a:gridCol w="3116062">
                  <a:extLst>
                    <a:ext uri="{9D8B030D-6E8A-4147-A177-3AD203B41FA5}">
                      <a16:colId xmlns:a16="http://schemas.microsoft.com/office/drawing/2014/main" val="463614300"/>
                    </a:ext>
                  </a:extLst>
                </a:gridCol>
              </a:tblGrid>
              <a:tr h="401862"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/>
                        <a:t>Syntax</a:t>
                      </a:r>
                      <a:endParaRPr lang="en-IN" sz="20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/>
                        <a:t>Semantics</a:t>
                      </a:r>
                      <a:endParaRPr lang="en-IN" sz="20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/>
                        <a:t>Pragmatics</a:t>
                      </a:r>
                      <a:endParaRPr lang="en-IN" sz="20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151536"/>
                  </a:ext>
                </a:extLst>
              </a:tr>
              <a:tr h="1091497">
                <a:tc>
                  <a:txBody>
                    <a:bodyPr/>
                    <a:lstStyle/>
                    <a:p>
                      <a:r>
                        <a:rPr lang="en-IN" sz="2000" b="1"/>
                        <a:t>Definition</a:t>
                      </a:r>
                      <a:endParaRPr lang="en-IN" sz="20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Rules about sentence </a:t>
                      </a:r>
                      <a:r>
                        <a:rPr lang="en-US" sz="2000" b="1" dirty="0"/>
                        <a:t>structure</a:t>
                      </a:r>
                      <a:r>
                        <a:rPr lang="en-US" sz="2000" dirty="0"/>
                        <a:t> (grammar).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Rules about </a:t>
                      </a:r>
                      <a:r>
                        <a:rPr lang="en-US" sz="2000" b="1" dirty="0"/>
                        <a:t>literal meaning</a:t>
                      </a:r>
                      <a:r>
                        <a:rPr lang="en-US" sz="2000" dirty="0"/>
                        <a:t> of words and sentences.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How </a:t>
                      </a:r>
                      <a:r>
                        <a:rPr lang="en-US" sz="2000" b="1"/>
                        <a:t>context and intention</a:t>
                      </a:r>
                      <a:r>
                        <a:rPr lang="en-US" sz="2000"/>
                        <a:t> affect meaning.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418600"/>
                  </a:ext>
                </a:extLst>
              </a:tr>
              <a:tr h="744751">
                <a:tc>
                  <a:txBody>
                    <a:bodyPr/>
                    <a:lstStyle/>
                    <a:p>
                      <a:r>
                        <a:rPr lang="en-IN" sz="2000" b="1" dirty="0"/>
                        <a:t>Main Question</a:t>
                      </a:r>
                      <a:endParaRPr lang="en-IN" sz="2000" dirty="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“Is it grammatically correct?”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“Does it make literal sense?”</a:t>
                      </a:r>
                    </a:p>
                    <a:p>
                      <a:endParaRPr lang="en-US" sz="2000" dirty="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“What does the speaker </a:t>
                      </a:r>
                      <a:r>
                        <a:rPr lang="en-US" sz="2000" i="1" dirty="0"/>
                        <a:t>really</a:t>
                      </a:r>
                      <a:r>
                        <a:rPr lang="en-US" sz="2000" dirty="0"/>
                        <a:t> mean here?”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551823"/>
                  </a:ext>
                </a:extLst>
              </a:tr>
              <a:tr h="2229365">
                <a:tc>
                  <a:txBody>
                    <a:bodyPr/>
                    <a:lstStyle/>
                    <a:p>
                      <a:r>
                        <a:rPr lang="en-IN" sz="2000" b="1" dirty="0"/>
                        <a:t>Example</a:t>
                      </a:r>
                      <a:endParaRPr lang="en-IN" sz="2000" dirty="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 </a:t>
                      </a:r>
                      <a:r>
                        <a:rPr lang="en-US" sz="2000" i="1" dirty="0"/>
                        <a:t>"School to goes she."</a:t>
                      </a:r>
                      <a:r>
                        <a:rPr lang="en-US" sz="2000" dirty="0"/>
                        <a:t> (Wrong order)</a:t>
                      </a:r>
                    </a:p>
                    <a:p>
                      <a:r>
                        <a:rPr lang="en-US" sz="2000" dirty="0"/>
                        <a:t> </a:t>
                      </a:r>
                      <a:r>
                        <a:rPr lang="en-US" sz="2000" i="1" dirty="0"/>
                        <a:t>"She goes to school."</a:t>
                      </a:r>
                      <a:endParaRPr lang="en-US" sz="2000" dirty="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(Correct) "The cat sat on the mat."</a:t>
                      </a:r>
                      <a:r>
                        <a:rPr lang="en-US" sz="2000" dirty="0"/>
                        <a:t> — literal meaning is clear.</a:t>
                      </a:r>
                    </a:p>
                    <a:p>
                      <a:r>
                        <a:rPr lang="en-US" sz="2000" i="1" dirty="0"/>
                        <a:t>(Wrong) "Colorless green ideas sleep furiously."</a:t>
                      </a:r>
                      <a:r>
                        <a:rPr lang="en-US" sz="2000" dirty="0"/>
                        <a:t> — grammatically fine but meaning is unclear.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(Correct) "Can you open the window?"</a:t>
                      </a:r>
                      <a:r>
                        <a:rPr lang="en-US" sz="2000" dirty="0"/>
                        <a:t> — literally a question about ability, but the </a:t>
                      </a:r>
                      <a:r>
                        <a:rPr lang="en-US" sz="2000" b="1" dirty="0"/>
                        <a:t>intent</a:t>
                      </a:r>
                      <a:r>
                        <a:rPr lang="en-US" sz="2000" dirty="0"/>
                        <a:t> is to </a:t>
                      </a:r>
                      <a:r>
                        <a:rPr lang="en-US" sz="2000" b="1" dirty="0"/>
                        <a:t>politely ask to open the window</a:t>
                      </a:r>
                      <a:r>
                        <a:rPr lang="en-US" sz="2000" dirty="0"/>
                        <a:t>.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435717"/>
                  </a:ext>
                </a:extLst>
              </a:tr>
              <a:tr h="1091497">
                <a:tc>
                  <a:txBody>
                    <a:bodyPr/>
                    <a:lstStyle/>
                    <a:p>
                      <a:r>
                        <a:rPr lang="en-IN" sz="2000" b="1"/>
                        <a:t>Invalid When...</a:t>
                      </a:r>
                      <a:endParaRPr lang="en-IN" sz="20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Sentence structure is wrong.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Words are correct but the meaning is unclear.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Sentence makes sense but is used in the wrong situation.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5993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17D9C-F614-BD13-90DA-AFD44767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51</a:t>
            </a:fld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E9FC3-6E17-96AD-27F2-02668FAE3AD7}"/>
              </a:ext>
            </a:extLst>
          </p:cNvPr>
          <p:cNvSpPr txBox="1"/>
          <p:nvPr/>
        </p:nvSpPr>
        <p:spPr>
          <a:xfrm>
            <a:off x="2886722" y="6169580"/>
            <a:ext cx="8254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how</a:t>
            </a:r>
            <a:r>
              <a:rPr lang="en-IN" dirty="0">
                <a:solidFill>
                  <a:srgbClr val="FF0000"/>
                </a:solidFill>
              </a:rPr>
              <a:t> we say it.                                what we say.                     </a:t>
            </a:r>
            <a:r>
              <a:rPr lang="en-US" dirty="0">
                <a:solidFill>
                  <a:srgbClr val="FF0000"/>
                </a:solidFill>
              </a:rPr>
              <a:t>why/how we say it in context</a:t>
            </a:r>
            <a:r>
              <a:rPr lang="en-IN" dirty="0">
                <a:solidFill>
                  <a:srgbClr val="FF0000"/>
                </a:solidFill>
              </a:rPr>
              <a:t>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403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4CC0622-D063-1AC8-619B-30D70AA84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108" y="274481"/>
            <a:ext cx="10515600" cy="906502"/>
          </a:xfrm>
        </p:spPr>
        <p:txBody>
          <a:bodyPr/>
          <a:lstStyle/>
          <a:p>
            <a:r>
              <a:rPr lang="en-GB" altLang="en-US" dirty="0"/>
              <a:t>Hearing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E1F762A1-4BEF-A92A-BAF2-FA58B782F92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19108" y="1017433"/>
            <a:ext cx="6610165" cy="4351338"/>
          </a:xfrm>
        </p:spPr>
        <p:txBody>
          <a:bodyPr>
            <a:normAutofit/>
          </a:bodyPr>
          <a:lstStyle/>
          <a:p>
            <a:pPr>
              <a:tabLst>
                <a:tab pos="863600" algn="l"/>
                <a:tab pos="2387600" algn="l"/>
                <a:tab pos="2667000" algn="l"/>
              </a:tabLst>
            </a:pPr>
            <a:r>
              <a:rPr lang="en-GB" altLang="en-US" sz="2400" dirty="0"/>
              <a:t>Provides information about environment:</a:t>
            </a:r>
            <a:br>
              <a:rPr lang="en-GB" altLang="en-US" sz="2400" dirty="0"/>
            </a:br>
            <a:r>
              <a:rPr lang="en-GB" altLang="en-US" sz="2400" dirty="0"/>
              <a:t>	</a:t>
            </a:r>
            <a:r>
              <a:rPr lang="en-GB" altLang="en-US" sz="2000" dirty="0"/>
              <a:t>distances, directions, objects etc.</a:t>
            </a:r>
          </a:p>
          <a:p>
            <a:pPr>
              <a:tabLst>
                <a:tab pos="863600" algn="l"/>
                <a:tab pos="2387600" algn="l"/>
                <a:tab pos="2667000" algn="l"/>
              </a:tabLst>
            </a:pPr>
            <a:r>
              <a:rPr lang="en-GB" altLang="en-US" sz="2400" dirty="0"/>
              <a:t>Physical apparatus:</a:t>
            </a:r>
          </a:p>
          <a:p>
            <a:pPr lvl="1">
              <a:tabLst>
                <a:tab pos="863600" algn="l"/>
                <a:tab pos="2387600" algn="l"/>
                <a:tab pos="2667000" algn="l"/>
              </a:tabLst>
            </a:pPr>
            <a:r>
              <a:rPr lang="en-GB" altLang="en-US" sz="2000" dirty="0"/>
              <a:t>outer ear	–	</a:t>
            </a:r>
            <a:r>
              <a:rPr lang="en-GB" altLang="en-US" sz="1800" dirty="0"/>
              <a:t>protects inner and amplifies sound</a:t>
            </a:r>
          </a:p>
          <a:p>
            <a:pPr lvl="1">
              <a:tabLst>
                <a:tab pos="863600" algn="l"/>
                <a:tab pos="2387600" algn="l"/>
                <a:tab pos="2667000" algn="l"/>
              </a:tabLst>
            </a:pPr>
            <a:r>
              <a:rPr lang="en-GB" altLang="en-US" sz="2000" dirty="0"/>
              <a:t>middle ear	–	</a:t>
            </a:r>
            <a:r>
              <a:rPr lang="en-GB" altLang="en-US" sz="1800" dirty="0"/>
              <a:t>transmits sound waves as</a:t>
            </a:r>
            <a:br>
              <a:rPr lang="en-GB" altLang="en-US" sz="1800" dirty="0"/>
            </a:br>
            <a:r>
              <a:rPr lang="en-GB" altLang="en-US" sz="1800" dirty="0"/>
              <a:t>			vibrations to inner</a:t>
            </a:r>
            <a:r>
              <a:rPr lang="en-GB" altLang="en-US" sz="1400" dirty="0"/>
              <a:t> </a:t>
            </a:r>
            <a:r>
              <a:rPr lang="en-GB" altLang="en-US" sz="1800" dirty="0"/>
              <a:t>ear</a:t>
            </a:r>
            <a:endParaRPr lang="en-GB" altLang="en-US" sz="2000" dirty="0"/>
          </a:p>
          <a:p>
            <a:pPr lvl="1">
              <a:tabLst>
                <a:tab pos="863600" algn="l"/>
                <a:tab pos="2387600" algn="l"/>
                <a:tab pos="2667000" algn="l"/>
              </a:tabLst>
            </a:pPr>
            <a:r>
              <a:rPr lang="en-GB" altLang="en-US" sz="2000" dirty="0"/>
              <a:t>inner ear	–	</a:t>
            </a:r>
            <a:r>
              <a:rPr lang="en-GB" altLang="en-US" sz="1800" dirty="0"/>
              <a:t>chemical transmitters are released</a:t>
            </a:r>
            <a:br>
              <a:rPr lang="en-GB" altLang="en-US" sz="1800" dirty="0"/>
            </a:br>
            <a:r>
              <a:rPr lang="en-GB" altLang="en-US" sz="1800" dirty="0"/>
              <a:t>			and cause impulses in auditory nerve</a:t>
            </a:r>
            <a:endParaRPr lang="en-GB" altLang="en-US" sz="2000" dirty="0"/>
          </a:p>
          <a:p>
            <a:pPr marL="0" indent="0">
              <a:buNone/>
              <a:tabLst>
                <a:tab pos="863600" algn="l"/>
                <a:tab pos="2387600" algn="l"/>
                <a:tab pos="2667000" algn="l"/>
              </a:tabLst>
            </a:pP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CBAE8-4A11-6F28-9EB7-A298BC94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52</a:t>
            </a:fld>
            <a:endParaRPr lang="en-NZ" dirty="0"/>
          </a:p>
        </p:txBody>
      </p:sp>
      <p:pic>
        <p:nvPicPr>
          <p:cNvPr id="1026" name="Picture 2" descr="BRAINSTEM">
            <a:extLst>
              <a:ext uri="{FF2B5EF4-FFF2-40B4-BE49-F238E27FC236}">
                <a16:creationId xmlns:a16="http://schemas.microsoft.com/office/drawing/2014/main" id="{506B03D5-07F9-C8B2-3D34-500EC6C58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98" y="1452916"/>
            <a:ext cx="4354405" cy="311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5B507-E298-CFDC-95F3-4569A47E213D}"/>
              </a:ext>
            </a:extLst>
          </p:cNvPr>
          <p:cNvSpPr txBox="1"/>
          <p:nvPr/>
        </p:nvSpPr>
        <p:spPr>
          <a:xfrm>
            <a:off x="6096001" y="3482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The outer ear has two parts:</a:t>
            </a:r>
          </a:p>
          <a:p>
            <a:r>
              <a:rPr lang="en-US" dirty="0">
                <a:solidFill>
                  <a:srgbClr val="FF0000"/>
                </a:solidFill>
              </a:rPr>
              <a:t>pinna : </a:t>
            </a:r>
            <a:r>
              <a:rPr lang="en-US" dirty="0"/>
              <a:t>the structure attached to the sides of the head, and</a:t>
            </a:r>
          </a:p>
          <a:p>
            <a:r>
              <a:rPr lang="en-US" dirty="0">
                <a:solidFill>
                  <a:srgbClr val="FF0000"/>
                </a:solidFill>
              </a:rPr>
              <a:t>auditory canal : </a:t>
            </a:r>
            <a:r>
              <a:rPr lang="en-US" dirty="0"/>
              <a:t>sound waves are passed to the middle ear.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B5C72-7071-5A9B-1A9F-AC8FD5288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60" y="3991870"/>
            <a:ext cx="3479029" cy="2705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47FC99-4219-9E0C-557B-AA97CDC1DFBB}"/>
              </a:ext>
            </a:extLst>
          </p:cNvPr>
          <p:cNvSpPr txBox="1"/>
          <p:nvPr/>
        </p:nvSpPr>
        <p:spPr>
          <a:xfrm>
            <a:off x="5601440" y="4640238"/>
            <a:ext cx="6161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middle ear is a small cavity </a:t>
            </a:r>
          </a:p>
          <a:p>
            <a:r>
              <a:rPr lang="en-US" dirty="0"/>
              <a:t>connected to the outer ear by the </a:t>
            </a:r>
            <a:r>
              <a:rPr lang="en-US" dirty="0">
                <a:solidFill>
                  <a:srgbClr val="FF0000"/>
                </a:solidFill>
              </a:rPr>
              <a:t>tympanic</a:t>
            </a:r>
          </a:p>
          <a:p>
            <a:r>
              <a:rPr lang="en-US" dirty="0">
                <a:solidFill>
                  <a:srgbClr val="FF0000"/>
                </a:solidFill>
              </a:rPr>
              <a:t> membrane, or ear drum</a:t>
            </a:r>
            <a:r>
              <a:rPr lang="en-US" dirty="0"/>
              <a:t>, and to the</a:t>
            </a:r>
          </a:p>
          <a:p>
            <a:r>
              <a:rPr lang="en-US" dirty="0"/>
              <a:t> inner ear by the </a:t>
            </a:r>
            <a:r>
              <a:rPr lang="en-US" dirty="0">
                <a:solidFill>
                  <a:srgbClr val="FF0000"/>
                </a:solidFill>
              </a:rPr>
              <a:t>cochlea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19047-79C9-AFA6-AC0C-4C6215C6C388}"/>
              </a:ext>
            </a:extLst>
          </p:cNvPr>
          <p:cNvSpPr txBox="1"/>
          <p:nvPr/>
        </p:nvSpPr>
        <p:spPr>
          <a:xfrm>
            <a:off x="7026677" y="5937188"/>
            <a:ext cx="4234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waves are passed into the liquid-filled </a:t>
            </a:r>
            <a:r>
              <a:rPr lang="en-US" dirty="0">
                <a:solidFill>
                  <a:srgbClr val="FF0000"/>
                </a:solidFill>
              </a:rPr>
              <a:t>cochlea in the inner ear</a:t>
            </a:r>
            <a:r>
              <a:rPr lang="en-US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3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256FAFD5-63CE-7D77-EDA9-EC2FC9F0E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22137"/>
          </a:xfrm>
        </p:spPr>
        <p:txBody>
          <a:bodyPr/>
          <a:lstStyle/>
          <a:p>
            <a:r>
              <a:rPr lang="en-GB" altLang="en-US" dirty="0"/>
              <a:t>Hearing (</a:t>
            </a:r>
            <a:r>
              <a:rPr lang="en-GB" altLang="en-US" dirty="0" err="1"/>
              <a:t>cont</a:t>
            </a:r>
            <a:r>
              <a:rPr lang="en-GB" altLang="en-US" dirty="0"/>
              <a:t>)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00A31C24-6C40-2B2D-4BBE-2A54BD4A066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62000" y="1925039"/>
            <a:ext cx="10591800" cy="4351338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863600" algn="l"/>
                <a:tab pos="2387600" algn="l"/>
                <a:tab pos="2667000" algn="l"/>
              </a:tabLst>
            </a:pPr>
            <a:r>
              <a:rPr lang="en-GB" altLang="en-US" sz="2400" dirty="0"/>
              <a:t>Sound</a:t>
            </a:r>
          </a:p>
          <a:p>
            <a:pPr lvl="1">
              <a:tabLst>
                <a:tab pos="863600" algn="l"/>
                <a:tab pos="2387600" algn="l"/>
                <a:tab pos="2667000" algn="l"/>
              </a:tabLst>
            </a:pPr>
            <a:r>
              <a:rPr lang="en-GB" altLang="en-US" sz="2000" dirty="0"/>
              <a:t>pitch	–	</a:t>
            </a:r>
            <a:r>
              <a:rPr lang="en-GB" altLang="en-US" sz="1800" dirty="0"/>
              <a:t>sound frequency</a:t>
            </a:r>
          </a:p>
          <a:p>
            <a:pPr lvl="1">
              <a:tabLst>
                <a:tab pos="863600" algn="l"/>
                <a:tab pos="2387600" algn="l"/>
                <a:tab pos="2667000" algn="l"/>
              </a:tabLst>
            </a:pPr>
            <a:r>
              <a:rPr lang="en-GB" altLang="en-US" sz="2000" dirty="0"/>
              <a:t>loudness 	–	</a:t>
            </a:r>
            <a:r>
              <a:rPr lang="en-GB" altLang="en-US" sz="1800" dirty="0"/>
              <a:t>amplitude</a:t>
            </a:r>
            <a:endParaRPr lang="en-GB" altLang="en-US" sz="2000" dirty="0"/>
          </a:p>
          <a:p>
            <a:pPr lvl="1">
              <a:tabLst>
                <a:tab pos="863600" algn="l"/>
                <a:tab pos="2387600" algn="l"/>
                <a:tab pos="2667000" algn="l"/>
              </a:tabLst>
            </a:pPr>
            <a:r>
              <a:rPr lang="en-GB" altLang="en-US" sz="2000" dirty="0"/>
              <a:t>timbre	–	</a:t>
            </a:r>
            <a:r>
              <a:rPr lang="en-GB" altLang="en-US" sz="1800" dirty="0"/>
              <a:t>type or quality</a:t>
            </a:r>
            <a:endParaRPr lang="en-GB" altLang="en-US" sz="2000" dirty="0"/>
          </a:p>
          <a:p>
            <a:endParaRPr lang="en-GB" altLang="en-US" sz="2400" dirty="0"/>
          </a:p>
          <a:p>
            <a:r>
              <a:rPr lang="en-GB" altLang="en-US" sz="2400" dirty="0"/>
              <a:t>Humans can hear frequencies from 20Hz to 15kHz</a:t>
            </a:r>
          </a:p>
          <a:p>
            <a:pPr lvl="1"/>
            <a:r>
              <a:rPr lang="en-US" altLang="en-US" sz="2000" dirty="0"/>
              <a:t>It can distinguish frequency changes of less than 1.5 Hz at low frequencies but is less accurate at high frequencies.</a:t>
            </a:r>
            <a:r>
              <a:rPr lang="en-GB" altLang="en-US" sz="2000" dirty="0"/>
              <a:t>.</a:t>
            </a:r>
          </a:p>
          <a:p>
            <a:endParaRPr lang="en-GB" altLang="en-US" sz="2400" dirty="0"/>
          </a:p>
          <a:p>
            <a:r>
              <a:rPr lang="en-GB" altLang="en-US" sz="2400" dirty="0"/>
              <a:t>Auditory system filters sounds</a:t>
            </a:r>
          </a:p>
          <a:p>
            <a:pPr lvl="1"/>
            <a:r>
              <a:rPr lang="en-GB" altLang="en-US" sz="2000" dirty="0"/>
              <a:t>can attend to sounds over background noise. </a:t>
            </a:r>
          </a:p>
          <a:p>
            <a:pPr lvl="1"/>
            <a:r>
              <a:rPr lang="en-GB" altLang="en-US" sz="2000" dirty="0"/>
              <a:t>for example, the </a:t>
            </a:r>
            <a:r>
              <a:rPr lang="en-GB" altLang="en-US" sz="2000" dirty="0">
                <a:solidFill>
                  <a:srgbClr val="FF0000"/>
                </a:solidFill>
              </a:rPr>
              <a:t>cocktail party phenomenon </a:t>
            </a:r>
            <a:r>
              <a:rPr lang="en-GB" altLang="en-US" sz="2000" dirty="0"/>
              <a:t>(</a:t>
            </a:r>
            <a:r>
              <a:rPr lang="en-US" altLang="en-US" sz="2000" dirty="0"/>
              <a:t>selective hearing reaches its highest level of expression: at a party)</a:t>
            </a: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53150-4987-77F1-3F57-E8B0BCD0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53</a:t>
            </a:fld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9FFC5-1D3E-968C-EB4F-76D2836C17AF}"/>
              </a:ext>
            </a:extLst>
          </p:cNvPr>
          <p:cNvSpPr txBox="1"/>
          <p:nvPr/>
        </p:nvSpPr>
        <p:spPr>
          <a:xfrm>
            <a:off x="762000" y="1375318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sound is changes or vibrations in air pressure.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50555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0C2EF-CE55-9EC5-103D-99975FBBF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5B55B84-2A2F-5BA9-62B4-22306D3063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008" y="0"/>
            <a:ext cx="10515600" cy="443295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Design Focus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AF131-30B9-1035-6DEA-2D0ABD29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54</a:t>
            </a:fld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C2B9F-6EE1-4FAA-8E67-3D419D35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5" y="443295"/>
            <a:ext cx="11069595" cy="3773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9B3B8-6A33-2AE5-E4FB-05A72E74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28" y="4121084"/>
            <a:ext cx="9488224" cy="23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75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87C303F6-EA16-7A90-8FE6-C7BD3EC97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417" y="347370"/>
            <a:ext cx="10515600" cy="496009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Touch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B34F9903-5E09-8833-67DE-F4453DACBF1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68960" y="914400"/>
            <a:ext cx="10784840" cy="5441950"/>
          </a:xfrm>
        </p:spPr>
        <p:txBody>
          <a:bodyPr>
            <a:normAutofit lnSpcReduction="10000"/>
          </a:bodyPr>
          <a:lstStyle/>
          <a:p>
            <a:pPr>
              <a:tabLst>
                <a:tab pos="1435100" algn="l"/>
                <a:tab pos="3238500" algn="l"/>
              </a:tabLst>
            </a:pPr>
            <a:r>
              <a:rPr lang="en-US" altLang="en-US" sz="2000" dirty="0"/>
              <a:t> </a:t>
            </a:r>
            <a:r>
              <a:rPr lang="en-US" altLang="en-US" sz="2400" dirty="0"/>
              <a:t>The third and last of the senses that to be considered for input is </a:t>
            </a:r>
            <a:r>
              <a:rPr lang="en-US" altLang="en-US" sz="2400" dirty="0">
                <a:solidFill>
                  <a:srgbClr val="FF0000"/>
                </a:solidFill>
              </a:rPr>
              <a:t>touch</a:t>
            </a:r>
            <a:r>
              <a:rPr lang="en-US" altLang="en-US" sz="2400" dirty="0"/>
              <a:t> or </a:t>
            </a:r>
            <a:r>
              <a:rPr lang="en-US" altLang="en-US" sz="2400" dirty="0">
                <a:solidFill>
                  <a:srgbClr val="FF0000"/>
                </a:solidFill>
              </a:rPr>
              <a:t>haptic perception</a:t>
            </a:r>
            <a:r>
              <a:rPr lang="en-US" altLang="en-US" sz="2400" dirty="0"/>
              <a:t>.</a:t>
            </a:r>
            <a:endParaRPr lang="en-GB" altLang="en-US" sz="2400" dirty="0"/>
          </a:p>
          <a:p>
            <a:pPr>
              <a:tabLst>
                <a:tab pos="1435100" algn="l"/>
                <a:tab pos="3238500" algn="l"/>
              </a:tabLst>
            </a:pPr>
            <a:r>
              <a:rPr lang="en-GB" altLang="en-US" sz="2400" dirty="0"/>
              <a:t>Provides important feedback about environment.</a:t>
            </a:r>
          </a:p>
          <a:p>
            <a:pPr>
              <a:spcBef>
                <a:spcPct val="50000"/>
              </a:spcBef>
              <a:tabLst>
                <a:tab pos="1435100" algn="l"/>
                <a:tab pos="3238500" algn="l"/>
              </a:tabLst>
            </a:pPr>
            <a:r>
              <a:rPr lang="en-GB" altLang="en-US" sz="2400" dirty="0"/>
              <a:t>May be key sense for someone who is visually impaired.</a:t>
            </a:r>
          </a:p>
          <a:p>
            <a:pPr marL="0" indent="0">
              <a:spcBef>
                <a:spcPct val="50000"/>
              </a:spcBef>
              <a:buNone/>
              <a:tabLst>
                <a:tab pos="1435100" algn="l"/>
                <a:tab pos="3238500" algn="l"/>
              </a:tabLst>
            </a:pPr>
            <a:r>
              <a:rPr lang="en-US" altLang="en-US" sz="2400" dirty="0"/>
              <a:t>skin contains three types of sensory receptor:</a:t>
            </a:r>
          </a:p>
          <a:p>
            <a:pPr marL="444500" indent="274638">
              <a:spcBef>
                <a:spcPct val="50000"/>
              </a:spcBef>
              <a:tabLst>
                <a:tab pos="541338" algn="l"/>
                <a:tab pos="1435100" algn="l"/>
                <a:tab pos="3238500" algn="l"/>
              </a:tabLst>
            </a:pPr>
            <a:r>
              <a:rPr lang="en-GB" altLang="en-US" sz="1800" dirty="0"/>
              <a:t>thermoreceptors	– heat and cold</a:t>
            </a:r>
          </a:p>
          <a:p>
            <a:pPr lvl="1">
              <a:tabLst>
                <a:tab pos="1435100" algn="l"/>
                <a:tab pos="3238500" algn="l"/>
              </a:tabLst>
            </a:pPr>
            <a:r>
              <a:rPr lang="en-GB" altLang="en-US" sz="1800" dirty="0"/>
              <a:t>nociceptors	– pain</a:t>
            </a:r>
          </a:p>
          <a:p>
            <a:pPr lvl="1">
              <a:tabLst>
                <a:tab pos="1435100" algn="l"/>
                <a:tab pos="3238500" algn="l"/>
              </a:tabLst>
            </a:pPr>
            <a:r>
              <a:rPr lang="en-GB" altLang="en-US" sz="1800" dirty="0"/>
              <a:t>mechanoreceptors	– pressure</a:t>
            </a:r>
            <a:br>
              <a:rPr lang="en-GB" altLang="en-US" sz="1800" dirty="0"/>
            </a:br>
            <a:r>
              <a:rPr lang="en-GB" altLang="en-US" sz="1800" dirty="0"/>
              <a:t>		      (some instant, some continuous)</a:t>
            </a:r>
          </a:p>
          <a:p>
            <a:pPr>
              <a:spcBef>
                <a:spcPct val="50000"/>
              </a:spcBef>
              <a:tabLst>
                <a:tab pos="1435100" algn="l"/>
                <a:tab pos="3238500" algn="l"/>
              </a:tabLst>
            </a:pPr>
            <a:r>
              <a:rPr lang="en-GB" altLang="en-US" sz="2400" dirty="0"/>
              <a:t>Some areas more sensitive than others e.g. fingers.</a:t>
            </a:r>
          </a:p>
          <a:p>
            <a:pPr>
              <a:spcBef>
                <a:spcPct val="50000"/>
              </a:spcBef>
              <a:tabLst>
                <a:tab pos="1435100" algn="l"/>
                <a:tab pos="3238500" algn="l"/>
              </a:tabLst>
            </a:pPr>
            <a:r>
              <a:rPr lang="en-US" sz="2400" dirty="0"/>
              <a:t>A second aspect of haptic perception is </a:t>
            </a:r>
            <a:r>
              <a:rPr lang="en-US" sz="2400" dirty="0">
                <a:solidFill>
                  <a:srgbClr val="FF0000"/>
                </a:solidFill>
              </a:rPr>
              <a:t>kinesthesis</a:t>
            </a:r>
            <a:r>
              <a:rPr lang="en-US" sz="2400" dirty="0"/>
              <a:t>: awareness of the position of the body and limbs. </a:t>
            </a:r>
          </a:p>
          <a:p>
            <a:pPr lvl="1">
              <a:spcBef>
                <a:spcPct val="50000"/>
              </a:spcBef>
              <a:tabLst>
                <a:tab pos="1435100" algn="l"/>
                <a:tab pos="3238500" algn="l"/>
              </a:tabLst>
            </a:pPr>
            <a:r>
              <a:rPr lang="en-GB" altLang="en-US" sz="1800" dirty="0"/>
              <a:t>affects comfort and performance. </a:t>
            </a:r>
            <a:r>
              <a:rPr lang="en-US" altLang="en-US" sz="1800" dirty="0"/>
              <a:t>For example, for a touch typist, awareness of the relative positions of the fingers and feedback from the keyboard are very important.</a:t>
            </a:r>
            <a:endParaRPr lang="en-GB" alt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660E2-4B08-2073-D29E-DDBB6491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55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2004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D880BA3-E9AF-1DBB-BE6B-00791FE8FE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67800" y="0"/>
            <a:ext cx="10515600" cy="487131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Design Focus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43FDE-1D87-3779-8F03-922C0CB9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56</a:t>
            </a:fld>
            <a:endParaRPr lang="en-N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68FCCA-6634-74EE-1767-CBCAC7EE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514906"/>
            <a:ext cx="11412543" cy="61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2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860F9-A70A-7E6F-0B69-E9A6E9FF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6D9C051-646D-9672-D73C-D1E7E35B4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006" y="120990"/>
            <a:ext cx="10515600" cy="584786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Movement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BCB11F8-4925-3778-857D-551FD06BB46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660645" y="705777"/>
            <a:ext cx="11368598" cy="544644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tabLst>
                <a:tab pos="2095500" algn="l"/>
              </a:tabLst>
            </a:pPr>
            <a:r>
              <a:rPr lang="en-US" altLang="en-US" sz="2400" dirty="0">
                <a:solidFill>
                  <a:srgbClr val="FF0000"/>
                </a:solidFill>
              </a:rPr>
              <a:t>How motor control and how the way we move affects our interaction with computers?</a:t>
            </a:r>
            <a:endParaRPr lang="en-GB" altLang="en-US" sz="2400" dirty="0">
              <a:solidFill>
                <a:srgbClr val="FF0000"/>
              </a:solidFill>
            </a:endParaRPr>
          </a:p>
          <a:p>
            <a:pPr>
              <a:tabLst>
                <a:tab pos="2095500" algn="l"/>
              </a:tabLst>
            </a:pPr>
            <a:r>
              <a:rPr lang="en-GB" altLang="en-US" sz="2400" dirty="0"/>
              <a:t>Time taken to respond to stimulus:</a:t>
            </a:r>
            <a:br>
              <a:rPr lang="en-GB" altLang="en-US" sz="2400" dirty="0"/>
            </a:br>
            <a:r>
              <a:rPr lang="en-GB" altLang="en-US" sz="2400" dirty="0"/>
              <a:t>	reaction time + movement time</a:t>
            </a:r>
          </a:p>
          <a:p>
            <a:pPr>
              <a:tabLst>
                <a:tab pos="2095500" algn="l"/>
              </a:tabLst>
            </a:pPr>
            <a:endParaRPr lang="en-GB" altLang="en-US" sz="800" dirty="0"/>
          </a:p>
          <a:p>
            <a:pPr>
              <a:tabLst>
                <a:tab pos="2095500" algn="l"/>
              </a:tabLst>
            </a:pPr>
            <a:r>
              <a:rPr lang="en-GB" altLang="en-US" sz="2400" dirty="0"/>
              <a:t>Movement time dependent on age, fitness etc.</a:t>
            </a:r>
          </a:p>
          <a:p>
            <a:pPr>
              <a:tabLst>
                <a:tab pos="2095500" algn="l"/>
              </a:tabLst>
            </a:pPr>
            <a:endParaRPr lang="en-GB" altLang="en-US" sz="800" dirty="0"/>
          </a:p>
          <a:p>
            <a:pPr>
              <a:tabLst>
                <a:tab pos="2095500" algn="l"/>
              </a:tabLst>
            </a:pPr>
            <a:r>
              <a:rPr lang="en-GB" altLang="en-US" sz="2400" dirty="0"/>
              <a:t>Reaction time - dependent on stimulus type:</a:t>
            </a:r>
          </a:p>
          <a:p>
            <a:pPr marL="0" indent="0">
              <a:buNone/>
              <a:tabLst>
                <a:tab pos="2095500" algn="l"/>
              </a:tabLst>
            </a:pPr>
            <a:r>
              <a:rPr lang="en-US" altLang="en-US" sz="2400" dirty="0"/>
              <a:t>A person can react to signals of type</a:t>
            </a:r>
            <a:endParaRPr lang="en-GB" altLang="en-US" sz="2400" dirty="0"/>
          </a:p>
          <a:p>
            <a:pPr lvl="1">
              <a:tabLst>
                <a:tab pos="2095500" algn="l"/>
              </a:tabLst>
            </a:pPr>
            <a:r>
              <a:rPr lang="en-GB" altLang="en-US" sz="2000" dirty="0"/>
              <a:t>visual	~ 200ms</a:t>
            </a:r>
          </a:p>
          <a:p>
            <a:pPr lvl="1">
              <a:tabLst>
                <a:tab pos="2095500" algn="l"/>
              </a:tabLst>
            </a:pPr>
            <a:r>
              <a:rPr lang="en-GB" altLang="en-US" sz="2000" dirty="0"/>
              <a:t>auditory	~ 150 </a:t>
            </a:r>
            <a:r>
              <a:rPr lang="en-GB" altLang="en-US" sz="2000" dirty="0" err="1"/>
              <a:t>ms</a:t>
            </a:r>
            <a:endParaRPr lang="en-GB" altLang="en-US" sz="2000" dirty="0"/>
          </a:p>
          <a:p>
            <a:pPr lvl="1">
              <a:tabLst>
                <a:tab pos="2095500" algn="l"/>
              </a:tabLst>
            </a:pPr>
            <a:r>
              <a:rPr lang="en-GB" altLang="en-US" sz="2000" dirty="0"/>
              <a:t>pain	~ 700ms</a:t>
            </a:r>
          </a:p>
          <a:p>
            <a:pPr>
              <a:tabLst>
                <a:tab pos="2095500" algn="l"/>
              </a:tabLst>
            </a:pPr>
            <a:endParaRPr lang="en-GB" altLang="en-US" sz="800" dirty="0"/>
          </a:p>
          <a:p>
            <a:pPr marL="0" indent="0">
              <a:buNone/>
              <a:tabLst>
                <a:tab pos="2095500" algn="l"/>
              </a:tabLst>
            </a:pPr>
            <a:r>
              <a:rPr lang="en-US" altLang="en-US" sz="2400" dirty="0"/>
              <a:t>A second measure of motor skill is </a:t>
            </a:r>
            <a:r>
              <a:rPr lang="en-US" altLang="en-US" sz="2400" dirty="0">
                <a:solidFill>
                  <a:srgbClr val="FF0000"/>
                </a:solidFill>
              </a:rPr>
              <a:t>accuracy</a:t>
            </a:r>
            <a:r>
              <a:rPr lang="en-US" altLang="en-US" sz="2400" dirty="0"/>
              <a:t>. </a:t>
            </a:r>
          </a:p>
          <a:p>
            <a:pPr marL="0" indent="0">
              <a:buNone/>
              <a:tabLst>
                <a:tab pos="2095500" algn="l"/>
              </a:tabLst>
            </a:pPr>
            <a:r>
              <a:rPr lang="en-US" altLang="en-US" sz="2400" dirty="0"/>
              <a:t>Whether speed of reaction results in reduced accuracy?</a:t>
            </a:r>
            <a:endParaRPr lang="en-GB" altLang="en-US" sz="2400" dirty="0"/>
          </a:p>
          <a:p>
            <a:pPr>
              <a:tabLst>
                <a:tab pos="2095500" algn="l"/>
              </a:tabLst>
            </a:pPr>
            <a:r>
              <a:rPr lang="en-US" altLang="en-US" sz="2400" dirty="0"/>
              <a:t> video games where less skilled users fail at levels of play that require faster responses. </a:t>
            </a: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9B11A-9666-DD39-6D22-725F516E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8596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A02D4A56-4C86-36A8-ED82-53EDE3BD2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1971" y="280788"/>
            <a:ext cx="10515600" cy="469376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Movement (</a:t>
            </a:r>
            <a:r>
              <a:rPr lang="en-GB" altLang="en-US" dirty="0" err="1"/>
              <a:t>cont</a:t>
            </a:r>
            <a:r>
              <a:rPr lang="en-GB" altLang="en-US" dirty="0"/>
              <a:t>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4862AE1-D6BB-1F87-DA4C-D481968122E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638082" y="946735"/>
            <a:ext cx="10915835" cy="5161101"/>
          </a:xfrm>
        </p:spPr>
        <p:txBody>
          <a:bodyPr>
            <a:normAutofit lnSpcReduction="10000"/>
          </a:bodyPr>
          <a:lstStyle/>
          <a:p>
            <a:pPr>
              <a:tabLst>
                <a:tab pos="1625600" algn="l"/>
              </a:tabLst>
            </a:pPr>
            <a:r>
              <a:rPr lang="en-US" altLang="en-US" sz="2400" dirty="0"/>
              <a:t> Speed and accuracy of movement are important considerations in the design of interactive systems, primarily in terms of the time taken to move to a particular  target on a screen. </a:t>
            </a:r>
          </a:p>
          <a:p>
            <a:pPr marL="0" indent="0">
              <a:buNone/>
              <a:tabLst>
                <a:tab pos="1625600" algn="l"/>
              </a:tabLst>
            </a:pPr>
            <a:r>
              <a:rPr lang="en-US" altLang="en-US" sz="2400" dirty="0">
                <a:solidFill>
                  <a:srgbClr val="FF0000"/>
                </a:solidFill>
              </a:rPr>
              <a:t>The time taken to hit a target is a function of the size of the target and the distance that has to be moved.</a:t>
            </a:r>
            <a:endParaRPr lang="en-GB" altLang="en-US" sz="2400" dirty="0">
              <a:solidFill>
                <a:srgbClr val="FF0000"/>
              </a:solidFill>
            </a:endParaRPr>
          </a:p>
          <a:p>
            <a:pPr>
              <a:tabLst>
                <a:tab pos="1625600" algn="l"/>
              </a:tabLst>
            </a:pPr>
            <a:r>
              <a:rPr lang="en-GB" altLang="en-US" sz="2400" dirty="0" err="1"/>
              <a:t>Fitts'</a:t>
            </a:r>
            <a:r>
              <a:rPr lang="en-GB" altLang="en-US" sz="2400" dirty="0"/>
              <a:t> Law describes the time taken to hit a screen target:</a:t>
            </a:r>
          </a:p>
          <a:p>
            <a:pPr>
              <a:tabLst>
                <a:tab pos="1625600" algn="l"/>
              </a:tabLst>
            </a:pPr>
            <a:endParaRPr lang="en-GB" altLang="en-US" sz="1200" dirty="0"/>
          </a:p>
          <a:p>
            <a:pPr>
              <a:buNone/>
              <a:tabLst>
                <a:tab pos="1625600" algn="l"/>
              </a:tabLst>
            </a:pPr>
            <a:r>
              <a:rPr lang="en-GB" altLang="en-US" sz="2400" dirty="0"/>
              <a:t>		 Movement time = a + b log</a:t>
            </a:r>
            <a:r>
              <a:rPr lang="en-GB" altLang="en-US" sz="2400" baseline="-25000" dirty="0"/>
              <a:t>2</a:t>
            </a:r>
            <a:r>
              <a:rPr lang="en-GB" altLang="en-US" sz="2400" dirty="0"/>
              <a:t>(D/S + 1)</a:t>
            </a:r>
          </a:p>
          <a:p>
            <a:pPr>
              <a:tabLst>
                <a:tab pos="1625600" algn="l"/>
              </a:tabLst>
            </a:pPr>
            <a:endParaRPr lang="en-GB" altLang="en-US" sz="1200" dirty="0"/>
          </a:p>
          <a:p>
            <a:pPr marL="571500" lvl="1" indent="6350">
              <a:buNone/>
              <a:tabLst>
                <a:tab pos="1625600" algn="l"/>
              </a:tabLst>
            </a:pPr>
            <a:r>
              <a:rPr lang="en-GB" altLang="en-US" sz="2000" dirty="0"/>
              <a:t>where:	a and b are empirically determined constants</a:t>
            </a:r>
          </a:p>
          <a:p>
            <a:pPr marL="571500" lvl="1" indent="6350">
              <a:buNone/>
              <a:tabLst>
                <a:tab pos="1625600" algn="l"/>
              </a:tabLst>
            </a:pPr>
            <a:r>
              <a:rPr lang="en-GB" altLang="en-US" sz="2000" dirty="0"/>
              <a:t>	D is Distance </a:t>
            </a:r>
          </a:p>
          <a:p>
            <a:pPr marL="571500" lvl="1" indent="6350">
              <a:buNone/>
              <a:tabLst>
                <a:tab pos="1625600" algn="l"/>
              </a:tabLst>
            </a:pPr>
            <a:r>
              <a:rPr lang="en-GB" altLang="en-US" sz="2000" dirty="0"/>
              <a:t>	S is Size of target</a:t>
            </a:r>
          </a:p>
          <a:p>
            <a:pPr>
              <a:tabLst>
                <a:tab pos="1625600" algn="l"/>
              </a:tabLst>
            </a:pPr>
            <a:endParaRPr lang="en-GB" altLang="en-US" sz="1400" dirty="0"/>
          </a:p>
          <a:p>
            <a:pPr>
              <a:buFont typeface="Symbol" panose="05050102010706020507" pitchFamily="18" charset="2"/>
              <a:buChar char="Þ"/>
              <a:tabLst>
                <a:tab pos="1625600" algn="l"/>
              </a:tabLst>
            </a:pPr>
            <a:r>
              <a:rPr lang="en-GB" altLang="en-US" sz="2400" dirty="0"/>
              <a:t>targets as large as possible</a:t>
            </a:r>
            <a:br>
              <a:rPr lang="en-GB" altLang="en-US" sz="2400" dirty="0"/>
            </a:br>
            <a:r>
              <a:rPr lang="en-GB" altLang="en-US" sz="2400" dirty="0"/>
              <a:t>distances as small as possible</a:t>
            </a:r>
          </a:p>
          <a:p>
            <a:pPr>
              <a:tabLst>
                <a:tab pos="1625600" algn="l"/>
              </a:tabLst>
            </a:pP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4E0182-56F8-0C01-2E2C-E988A245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58</a:t>
            </a:fld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03C38-0011-FA16-C789-643B1A79FE62}"/>
              </a:ext>
            </a:extLst>
          </p:cNvPr>
          <p:cNvSpPr txBox="1"/>
          <p:nvPr/>
        </p:nvSpPr>
        <p:spPr>
          <a:xfrm>
            <a:off x="5142390" y="5216430"/>
            <a:ext cx="67448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Fitts'</a:t>
            </a:r>
            <a:r>
              <a:rPr lang="en-US" sz="2000" dirty="0"/>
              <a:t> Law helps UI designers optimize the placement and size of interactive elements like buttons, icons, and menus to enhance usability and speed.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1969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AD8D5-9641-2543-56FC-EE53FDB3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B660B-1284-1F20-CBE8-081DDBD3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59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014B4-CBB7-0BB5-E3EF-69629E0A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128" y="136524"/>
            <a:ext cx="6815472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0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695400" y="1524000"/>
            <a:ext cx="10607600" cy="4699000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  <a:tabLst>
                <a:tab pos="165735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Text Books:</a:t>
            </a:r>
          </a:p>
          <a:p>
            <a:pPr algn="just"/>
            <a:r>
              <a:rPr lang="en-IN" sz="1800" b="0" i="0" u="none" strike="noStrike" baseline="0" dirty="0">
                <a:solidFill>
                  <a:srgbClr val="000000"/>
                </a:solidFill>
                <a:latin typeface="+mn-lt"/>
              </a:rPr>
              <a:t>Dix, A. (2003).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+mn-lt"/>
              </a:rPr>
              <a:t>Human-computer interaction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+mn-lt"/>
              </a:rPr>
              <a:t>. Pearson Education. (Unit- 1 &amp; II) 	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Jacko, J. A. (Ed.). (2012).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+mn-lt"/>
              </a:rPr>
              <a:t>Human computer interaction handbook: Fundamentals, evolving technologies, and emerging applications,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Third Edition, CRC Press, Taylor and Francis Group (Unit- II1 &amp; IV) 	</a:t>
            </a: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  <a:tabLst>
                <a:tab pos="165735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Reference Books: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Sharp, Rogers,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+mn-lt"/>
              </a:rPr>
              <a:t>Preece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+mn-lt"/>
              </a:rPr>
              <a:t>Interaction Design-Beyond Human Computer Interaction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, Fourth Edition, Wiley, 2015 	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Scott, B., &amp; Neil, T. (2009).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+mn-lt"/>
              </a:rPr>
              <a:t>Designing web interfaces: Principles and patterns for rich interactions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. " O'Reilly Media, Inc.". 	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Booth, D. (2004). The Human-Computer Interaction Handbook: Fundamentals Evolving Technologies and Emerging Applications.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+mn-lt"/>
              </a:rPr>
              <a:t>Journal of Occupational Psychology, Employment and Disability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+mn-lt"/>
              </a:rPr>
              <a:t>6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+mn-lt"/>
              </a:rPr>
              <a:t>(2), 85-87. 	</a:t>
            </a:r>
          </a:p>
          <a:p>
            <a:pPr algn="just"/>
            <a:r>
              <a:rPr lang="en-IN" sz="1800" b="0" i="0" u="none" strike="noStrike" baseline="0" dirty="0" err="1">
                <a:solidFill>
                  <a:srgbClr val="000000"/>
                </a:solidFill>
                <a:latin typeface="+mn-lt"/>
              </a:rPr>
              <a:t>Shneiderman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+mn-lt"/>
              </a:rPr>
              <a:t>, Ben, Catherine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+mn-lt"/>
              </a:rPr>
              <a:t>Plaisant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+mn-lt"/>
              </a:rPr>
              <a:t>, Maxine Cohen, Steven Jacobs, Niklas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+mn-lt"/>
              </a:rPr>
              <a:t>Elmqvist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+mn-lt"/>
              </a:rPr>
              <a:t>, and Nicholas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+mn-lt"/>
              </a:rPr>
              <a:t>Diakopoulos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+mn-lt"/>
              </a:rPr>
              <a:t>.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+mn-lt"/>
              </a:rPr>
              <a:t>Designing the user interface: strategies for effective human-computer interaction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+mn-lt"/>
              </a:rPr>
              <a:t>. Pearson, 2016. 	</a:t>
            </a: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  <a:tabLst>
                <a:tab pos="1657350" algn="l"/>
              </a:tabLst>
            </a:pPr>
            <a:endParaRPr lang="en-US" sz="1800" b="1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Reading MATERIALS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AA475-9C3E-7893-3CCC-D96BE5B5768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</a:t>
            </a:fld>
            <a:endParaRPr lang="en-NZ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D373D02-925D-C452-EFA3-AFAF05B2F2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26828"/>
          </a:xfrm>
        </p:spPr>
        <p:txBody>
          <a:bodyPr anchor="ctr">
            <a:normAutofit/>
          </a:bodyPr>
          <a:lstStyle/>
          <a:p>
            <a:r>
              <a:rPr lang="en-GB" altLang="en-US" sz="3600" dirty="0"/>
              <a:t>Thinking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D518E023-261B-BD52-15EE-5E357B450F1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9951720" cy="4351338"/>
          </a:xfrm>
        </p:spPr>
        <p:txBody>
          <a:bodyPr/>
          <a:lstStyle/>
          <a:p>
            <a:pPr marL="381000" algn="l">
              <a:tabLst>
                <a:tab pos="1333500" algn="l"/>
              </a:tabLst>
            </a:pPr>
            <a:r>
              <a:rPr lang="en-GB" altLang="en-US" sz="2800" dirty="0"/>
              <a:t>Reasoning</a:t>
            </a:r>
          </a:p>
          <a:p>
            <a:pPr marL="623888" lvl="1">
              <a:tabLst>
                <a:tab pos="1333500" algn="l"/>
              </a:tabLst>
            </a:pPr>
            <a:r>
              <a:rPr lang="en-GB" altLang="en-US"/>
              <a:t>deduction, induction, abduction</a:t>
            </a:r>
          </a:p>
          <a:p>
            <a:pPr marL="381000" algn="l">
              <a:tabLst>
                <a:tab pos="1333500" algn="l"/>
              </a:tabLst>
            </a:pPr>
            <a:r>
              <a:rPr lang="en-GB" altLang="en-US" sz="2800"/>
              <a:t>Problem </a:t>
            </a:r>
            <a:r>
              <a:rPr lang="en-GB" altLang="en-US" sz="2800" dirty="0"/>
              <a:t>solving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0DA4A5-FEFA-FEC1-69FB-97790988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60</a:t>
            </a:fld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2B01-6916-D994-C0D6-B9CAB4B8F4EB}"/>
              </a:ext>
            </a:extLst>
          </p:cNvPr>
          <p:cNvSpPr txBox="1"/>
          <p:nvPr/>
        </p:nvSpPr>
        <p:spPr>
          <a:xfrm>
            <a:off x="9855545" y="359207"/>
            <a:ext cx="18687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200" dirty="0"/>
              <a:t>Process</a:t>
            </a:r>
            <a:endParaRPr lang="en-IN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D072A-48C1-BA5E-6D02-0BA2E5E8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54" y="1271340"/>
            <a:ext cx="5078027" cy="4215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D9F3-983C-16DB-4152-BCC6AC626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E8FC86A-DBD6-B626-815E-EE8B13E3EF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705" y="516374"/>
            <a:ext cx="10515600" cy="726828"/>
          </a:xfrm>
        </p:spPr>
        <p:txBody>
          <a:bodyPr anchor="ctr">
            <a:normAutofit fontScale="90000"/>
          </a:bodyPr>
          <a:lstStyle/>
          <a:p>
            <a:r>
              <a:rPr lang="en-GB" altLang="en-US" sz="4000" b="1" dirty="0"/>
              <a:t>Thinking - Reasoning</a:t>
            </a:r>
            <a:br>
              <a:rPr lang="en-GB" altLang="en-US" sz="3600" dirty="0"/>
            </a:br>
            <a:endParaRPr lang="en-GB" altLang="en-US" sz="3600" dirty="0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9B6E72D2-1904-AD89-4FBF-55C7677C693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67705" y="1079901"/>
            <a:ext cx="11401740" cy="4351338"/>
          </a:xfrm>
        </p:spPr>
        <p:txBody>
          <a:bodyPr/>
          <a:lstStyle/>
          <a:p>
            <a:pPr marL="623888" lvl="1">
              <a:tabLst>
                <a:tab pos="1333500" algn="l"/>
              </a:tabLst>
            </a:pPr>
            <a:r>
              <a:rPr lang="en-US" altLang="en-US" sz="2800" dirty="0"/>
              <a:t>Reasoning is the process by which we use the knowledge we have to draw conclusions  or infer something new about the domain of interest.</a:t>
            </a:r>
          </a:p>
          <a:p>
            <a:pPr marL="623888" lvl="1">
              <a:tabLst>
                <a:tab pos="1333500" algn="l"/>
              </a:tabLst>
            </a:pPr>
            <a:endParaRPr lang="en-US" altLang="en-US" sz="2800" dirty="0"/>
          </a:p>
          <a:p>
            <a:pPr marL="395288" lvl="1" indent="0">
              <a:buNone/>
              <a:tabLst>
                <a:tab pos="1333500" algn="l"/>
              </a:tabLst>
            </a:pPr>
            <a:r>
              <a:rPr lang="en-US" altLang="en-US" sz="2800" dirty="0"/>
              <a:t>Types of reasoning</a:t>
            </a:r>
          </a:p>
          <a:p>
            <a:pPr marL="395288" lvl="1" indent="0">
              <a:buNone/>
              <a:tabLst>
                <a:tab pos="1333500" algn="l"/>
              </a:tabLst>
            </a:pPr>
            <a:r>
              <a:rPr lang="en-US" altLang="en-US" sz="2800" dirty="0"/>
              <a:t>	 deductive, inductive and abductive. </a:t>
            </a:r>
            <a:endParaRPr lang="en-GB" alt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B4E0F6-E8C0-B857-3BD7-0396EA6C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61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43621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F06EB214-52B3-60DB-E58F-BB026565E0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Deductive Reasoning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F2BC310-D572-FD50-9199-49847C45038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9585960" cy="4351338"/>
          </a:xfrm>
        </p:spPr>
        <p:txBody>
          <a:bodyPr>
            <a:normAutofit/>
          </a:bodyPr>
          <a:lstStyle/>
          <a:p>
            <a:pPr>
              <a:tabLst>
                <a:tab pos="1714500" algn="l"/>
              </a:tabLst>
            </a:pPr>
            <a:r>
              <a:rPr lang="en-GB" altLang="en-US" sz="2400" dirty="0"/>
              <a:t>Deduction:</a:t>
            </a:r>
          </a:p>
          <a:p>
            <a:pPr marL="1054100" lvl="1" indent="-381000">
              <a:tabLst>
                <a:tab pos="1714500" algn="l"/>
              </a:tabLst>
            </a:pPr>
            <a:r>
              <a:rPr lang="en-GB" altLang="en-US" sz="2000" dirty="0"/>
              <a:t>derive logically necessary conclusion from given premises.</a:t>
            </a:r>
          </a:p>
          <a:p>
            <a:pPr marL="1054100" lvl="1" indent="-381000">
              <a:buNone/>
              <a:tabLst>
                <a:tab pos="1714500" algn="l"/>
              </a:tabLst>
            </a:pPr>
            <a:r>
              <a:rPr lang="en-GB" altLang="en-US" sz="2000" dirty="0"/>
              <a:t>	e.g.	</a:t>
            </a:r>
            <a:r>
              <a:rPr lang="en-US" altLang="en-US" sz="2000" dirty="0"/>
              <a:t>All humans are mortal.</a:t>
            </a:r>
          </a:p>
          <a:p>
            <a:pPr marL="1054100" lvl="1" indent="-381000">
              <a:buNone/>
              <a:tabLst>
                <a:tab pos="1714500" algn="l"/>
              </a:tabLst>
            </a:pPr>
            <a:r>
              <a:rPr lang="en-US" altLang="en-US" sz="2000" dirty="0"/>
              <a:t>		Socrates is a human.</a:t>
            </a:r>
          </a:p>
          <a:p>
            <a:pPr marL="1054100" lvl="1" indent="-381000">
              <a:buNone/>
              <a:tabLst>
                <a:tab pos="1714500" algn="l"/>
              </a:tabLst>
            </a:pPr>
            <a:r>
              <a:rPr lang="en-US" altLang="en-US" sz="2000" dirty="0"/>
              <a:t>Conclusion: Therefore, Socrates is mortal.</a:t>
            </a:r>
          </a:p>
          <a:p>
            <a:pPr marL="1054100" lvl="1" indent="-381000">
              <a:buNone/>
              <a:tabLst>
                <a:tab pos="1714500" algn="l"/>
              </a:tabLst>
            </a:pPr>
            <a:endParaRPr lang="en-GB" altLang="en-US" sz="2000" dirty="0"/>
          </a:p>
          <a:p>
            <a:pPr>
              <a:tabLst>
                <a:tab pos="1714500" algn="l"/>
              </a:tabLst>
            </a:pPr>
            <a:r>
              <a:rPr lang="en-GB" altLang="en-US" sz="2400" dirty="0"/>
              <a:t>Logical conclusion not necessarily true.</a:t>
            </a:r>
          </a:p>
          <a:p>
            <a:pPr>
              <a:tabLst>
                <a:tab pos="1714500" algn="l"/>
              </a:tabLst>
            </a:pPr>
            <a:r>
              <a:rPr lang="en-US" altLang="en-US" sz="2400" dirty="0"/>
              <a:t>If the premises are true, the conclusion must be true.</a:t>
            </a:r>
          </a:p>
          <a:p>
            <a:pPr>
              <a:tabLst>
                <a:tab pos="1714500" algn="l"/>
              </a:tabLst>
            </a:pPr>
            <a:endParaRPr lang="en-GB" altLang="en-US" sz="2400" dirty="0"/>
          </a:p>
          <a:p>
            <a:pPr marL="1054100" lvl="1" indent="-381000">
              <a:buNone/>
              <a:tabLst>
                <a:tab pos="1714500" algn="l"/>
              </a:tabLst>
            </a:pPr>
            <a:r>
              <a:rPr lang="en-GB" altLang="en-US" sz="2000" dirty="0"/>
              <a:t>	</a:t>
            </a: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E3B43-44ED-D87D-8592-AB939100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62</a:t>
            </a:fld>
            <a:endParaRPr lang="en-NZ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0454FCD-12C9-F8A8-3100-6DA997D01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Inductive Reasoning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EB8A371D-8315-A5C2-1B30-A7EF6213D54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532662"/>
            <a:ext cx="10236200" cy="4351338"/>
          </a:xfrm>
        </p:spPr>
        <p:txBody>
          <a:bodyPr>
            <a:normAutofit/>
          </a:bodyPr>
          <a:lstStyle/>
          <a:p>
            <a:pPr>
              <a:tabLst>
                <a:tab pos="1816100" algn="l"/>
              </a:tabLst>
            </a:pPr>
            <a:r>
              <a:rPr lang="en-US" altLang="en-US" dirty="0"/>
              <a:t>generalize from cases seen to cases unseen</a:t>
            </a:r>
          </a:p>
          <a:p>
            <a:pPr lvl="1">
              <a:tabLst>
                <a:tab pos="1816100" algn="l"/>
              </a:tabLst>
            </a:pPr>
            <a:r>
              <a:rPr lang="en-US" altLang="en-US" dirty="0"/>
              <a:t>e.g.	all elephants we have seen have trunks</a:t>
            </a:r>
            <a:br>
              <a:rPr lang="en-US" altLang="en-US" dirty="0"/>
            </a:br>
            <a:r>
              <a:rPr lang="en-US" altLang="en-US" dirty="0"/>
              <a:t>	therefore all elephants have trunks.</a:t>
            </a:r>
          </a:p>
          <a:p>
            <a:pPr>
              <a:tabLst>
                <a:tab pos="1816100" algn="l"/>
              </a:tabLst>
            </a:pPr>
            <a:endParaRPr lang="en-GB" altLang="en-US" dirty="0"/>
          </a:p>
          <a:p>
            <a:pPr>
              <a:tabLst>
                <a:tab pos="1816100" algn="l"/>
              </a:tabLst>
            </a:pPr>
            <a:r>
              <a:rPr lang="en-US" altLang="en-US" dirty="0"/>
              <a:t>The conclusion is likely, but not guaranteed.</a:t>
            </a:r>
            <a:endParaRPr lang="en-GB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2F27E-5A4D-183D-F726-1DB6EE5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63</a:t>
            </a:fld>
            <a:endParaRPr lang="en-NZ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25C65266-2803-AAD6-AA69-E1CBCADB4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88" y="457200"/>
            <a:ext cx="4939575" cy="537099"/>
          </a:xfrm>
        </p:spPr>
        <p:txBody>
          <a:bodyPr>
            <a:noAutofit/>
          </a:bodyPr>
          <a:lstStyle/>
          <a:p>
            <a:r>
              <a:rPr lang="en-GB" altLang="en-US" sz="4400" dirty="0"/>
              <a:t>Abductive reasoning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613DA23-C299-3CBB-39E7-099832C29C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163" y="1345690"/>
            <a:ext cx="10448455" cy="4873625"/>
          </a:xfrm>
        </p:spPr>
        <p:txBody>
          <a:bodyPr>
            <a:normAutofit/>
          </a:bodyPr>
          <a:lstStyle/>
          <a:p>
            <a:pPr>
              <a:tabLst>
                <a:tab pos="1625600" algn="l"/>
              </a:tabLst>
            </a:pPr>
            <a:r>
              <a:rPr lang="en-US" altLang="en-US" dirty="0"/>
              <a:t>Inference to the best explanation based on available evidence.</a:t>
            </a:r>
            <a:endParaRPr lang="en-GB" altLang="en-US" dirty="0"/>
          </a:p>
          <a:p>
            <a:pPr>
              <a:tabLst>
                <a:tab pos="1625600" algn="l"/>
              </a:tabLst>
            </a:pPr>
            <a:r>
              <a:rPr lang="en-GB" altLang="en-US" dirty="0"/>
              <a:t>Reasoning from event to cause</a:t>
            </a:r>
          </a:p>
          <a:p>
            <a:pPr lvl="1">
              <a:buFontTx/>
              <a:buChar char=" "/>
              <a:tabLst>
                <a:tab pos="1625600" algn="l"/>
              </a:tabLst>
            </a:pPr>
            <a:r>
              <a:rPr lang="en-GB" altLang="en-US" sz="2000" dirty="0"/>
              <a:t>e.g.	Sam drives fast when drunk.</a:t>
            </a:r>
          </a:p>
          <a:p>
            <a:pPr lvl="1">
              <a:buFontTx/>
              <a:buChar char=" "/>
              <a:tabLst>
                <a:tab pos="1625600" algn="l"/>
              </a:tabLst>
            </a:pPr>
            <a:r>
              <a:rPr lang="en-GB" altLang="en-US" sz="2000" dirty="0"/>
              <a:t>	If I see Sam driving fast, assume drunk.</a:t>
            </a:r>
          </a:p>
          <a:p>
            <a:pPr>
              <a:tabLst>
                <a:tab pos="1625600" algn="l"/>
              </a:tabLst>
            </a:pPr>
            <a:endParaRPr lang="en-GB" altLang="en-US" dirty="0"/>
          </a:p>
          <a:p>
            <a:pPr>
              <a:tabLst>
                <a:tab pos="1625600" algn="l"/>
              </a:tabLst>
            </a:pPr>
            <a:r>
              <a:rPr lang="en-GB" altLang="en-US" dirty="0"/>
              <a:t>Unreliable:</a:t>
            </a:r>
          </a:p>
          <a:p>
            <a:pPr lvl="1">
              <a:tabLst>
                <a:tab pos="1625600" algn="l"/>
              </a:tabLst>
            </a:pPr>
            <a:r>
              <a:rPr lang="en-US" altLang="en-US" dirty="0"/>
              <a:t>The conclusion is a best guess, not certain.</a:t>
            </a:r>
            <a:endParaRPr lang="en-GB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8F2EA-A2D1-F011-F48A-7688B04F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64</a:t>
            </a:fld>
            <a:endParaRPr lang="en-NZ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3A3C0-237E-888B-02A8-3CE031166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3FBED-CBFD-F268-03AE-29312DEE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65</a:t>
            </a:fld>
            <a:endParaRPr lang="en-NZ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57AAED-22D4-C89F-1161-BE3D83B67D90}"/>
              </a:ext>
            </a:extLst>
          </p:cNvPr>
          <p:cNvGraphicFramePr>
            <a:graphicFrameLocks noGrp="1"/>
          </p:cNvGraphicFramePr>
          <p:nvPr/>
        </p:nvGraphicFramePr>
        <p:xfrm>
          <a:off x="469773" y="263571"/>
          <a:ext cx="11515081" cy="6330857"/>
        </p:xfrm>
        <a:graphic>
          <a:graphicData uri="http://schemas.openxmlformats.org/drawingml/2006/table">
            <a:tbl>
              <a:tblPr/>
              <a:tblGrid>
                <a:gridCol w="3747120">
                  <a:extLst>
                    <a:ext uri="{9D8B030D-6E8A-4147-A177-3AD203B41FA5}">
                      <a16:colId xmlns:a16="http://schemas.microsoft.com/office/drawing/2014/main" val="1922116777"/>
                    </a:ext>
                  </a:extLst>
                </a:gridCol>
                <a:gridCol w="4092606">
                  <a:extLst>
                    <a:ext uri="{9D8B030D-6E8A-4147-A177-3AD203B41FA5}">
                      <a16:colId xmlns:a16="http://schemas.microsoft.com/office/drawing/2014/main" val="2016735971"/>
                    </a:ext>
                  </a:extLst>
                </a:gridCol>
                <a:gridCol w="3675355">
                  <a:extLst>
                    <a:ext uri="{9D8B030D-6E8A-4147-A177-3AD203B41FA5}">
                      <a16:colId xmlns:a16="http://schemas.microsoft.com/office/drawing/2014/main" val="1976732181"/>
                    </a:ext>
                  </a:extLst>
                </a:gridCol>
              </a:tblGrid>
              <a:tr h="462245">
                <a:tc>
                  <a:txBody>
                    <a:bodyPr/>
                    <a:lstStyle/>
                    <a:p>
                      <a:r>
                        <a:rPr lang="en-IN" sz="2400" b="1"/>
                        <a:t>Deductive Reasoning</a:t>
                      </a:r>
                      <a:endParaRPr lang="en-IN" sz="2400"/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Inductive Reasoning</a:t>
                      </a:r>
                      <a:endParaRPr lang="en-IN" sz="2400"/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Abductive Reasoning</a:t>
                      </a:r>
                      <a:endParaRPr lang="en-IN" sz="2400"/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985947"/>
                  </a:ext>
                </a:extLst>
              </a:tr>
              <a:tr h="1334656">
                <a:tc>
                  <a:txBody>
                    <a:bodyPr/>
                    <a:lstStyle/>
                    <a:p>
                      <a:r>
                        <a:rPr lang="en-US" sz="2400" dirty="0"/>
                        <a:t>Derives specific conclusions from general rules or premises.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Derives general rules from specific observations or examples.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Infers the most likely explanation from incomplete or partial data.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005697"/>
                  </a:ext>
                </a:extLst>
              </a:tr>
              <a:tr h="845813">
                <a:tc>
                  <a:txBody>
                    <a:bodyPr/>
                    <a:lstStyle/>
                    <a:p>
                      <a:r>
                        <a:rPr lang="en-IN" sz="2400" dirty="0"/>
                        <a:t>General → Specific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Specific → General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Incomplete Information → Best Explanation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94547"/>
                  </a:ext>
                </a:extLst>
              </a:tr>
              <a:tr h="1229381">
                <a:tc>
                  <a:txBody>
                    <a:bodyPr/>
                    <a:lstStyle/>
                    <a:p>
                      <a:r>
                        <a:rPr lang="en-US" sz="2400" dirty="0"/>
                        <a:t>Certain (if premises are true and logic is valid)</a:t>
                      </a:r>
                    </a:p>
                    <a:p>
                      <a:endParaRPr lang="en-US" sz="2400" dirty="0"/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Probable (based on observed patterns)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Likely (best guess, not guaranteed)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17528"/>
                  </a:ext>
                </a:extLst>
              </a:tr>
              <a:tr h="1612949">
                <a:tc>
                  <a:txBody>
                    <a:bodyPr/>
                    <a:lstStyle/>
                    <a:p>
                      <a:r>
                        <a:rPr lang="en-US" sz="2400" b="1" dirty="0"/>
                        <a:t>Situation</a:t>
                      </a:r>
                      <a:r>
                        <a:rPr lang="en-US" sz="2400" dirty="0"/>
                        <a:t>: Car won't start Rule: If battery is dead → car won’t start Fact: Battery is dead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Situation</a:t>
                      </a:r>
                      <a:r>
                        <a:rPr lang="en-US" sz="2400"/>
                        <a:t>: Car won’t start Past experience: Battery was the cause before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Situation</a:t>
                      </a:r>
                      <a:r>
                        <a:rPr lang="en-US" sz="2400" dirty="0"/>
                        <a:t>: Car won’t start Observations: Dim lights, no sound → Battery might be dead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584394"/>
                  </a:ext>
                </a:extLst>
              </a:tr>
              <a:tr h="845813">
                <a:tc>
                  <a:txBody>
                    <a:bodyPr/>
                    <a:lstStyle/>
                    <a:p>
                      <a:r>
                        <a:rPr lang="en-US" sz="2400" dirty="0"/>
                        <a:t>Therefore, car won’t start (logically valid)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Therefore, dead battery is </a:t>
                      </a:r>
                      <a:r>
                        <a:rPr lang="en-US" sz="2400" i="1"/>
                        <a:t>probably</a:t>
                      </a:r>
                      <a:r>
                        <a:rPr lang="en-US" sz="2400"/>
                        <a:t> the cause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Therefore, the </a:t>
                      </a:r>
                      <a:r>
                        <a:rPr lang="en-US" sz="2400" i="1" dirty="0"/>
                        <a:t>most likely</a:t>
                      </a:r>
                      <a:r>
                        <a:rPr lang="en-US" sz="2400" dirty="0"/>
                        <a:t> cause is a dead battery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232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959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594FB2F5-E76D-FD81-6552-DE5EFBE2E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718" y="361549"/>
            <a:ext cx="3932237" cy="625876"/>
          </a:xfrm>
        </p:spPr>
        <p:txBody>
          <a:bodyPr/>
          <a:lstStyle/>
          <a:p>
            <a:r>
              <a:rPr lang="en-GB" altLang="en-US" b="1" dirty="0"/>
              <a:t>Problem solving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19A10EA-A7AE-BC68-B3FD-8C11CA88BE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82897" y="470517"/>
            <a:ext cx="8824404" cy="62509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 Reasoning is a means of inferring new information from what is already known.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</a:rPr>
              <a:t>Problem solving </a:t>
            </a:r>
            <a:r>
              <a:rPr lang="en-US" altLang="en-US" sz="2400" dirty="0"/>
              <a:t>is the process of finding a solution to an unfamiliar task, using the  knowledge we have. </a:t>
            </a:r>
            <a:endParaRPr lang="en-GB" alt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GB" altLang="en-US" sz="2400" dirty="0"/>
              <a:t>Several theories:</a:t>
            </a:r>
          </a:p>
          <a:p>
            <a:r>
              <a:rPr lang="en-GB" altLang="en-US" sz="2400" b="1" dirty="0">
                <a:solidFill>
                  <a:schemeClr val="accent5">
                    <a:lumMod val="75000"/>
                  </a:schemeClr>
                </a:solidFill>
              </a:rPr>
              <a:t>Gestalt Theory </a:t>
            </a:r>
            <a:r>
              <a:rPr lang="en-GB" altLang="en-US" sz="2400" dirty="0"/>
              <a:t>(</a:t>
            </a:r>
            <a:r>
              <a:rPr lang="en-IN" sz="2400" b="1" dirty="0"/>
              <a:t>proximity, similarity, continuity, connectedness, and closure</a:t>
            </a:r>
            <a:r>
              <a:rPr lang="en-GB" altLang="en-US" sz="2400" dirty="0"/>
              <a:t>) - </a:t>
            </a:r>
            <a:r>
              <a:rPr lang="en-US" altLang="en-US" sz="2400" dirty="0"/>
              <a:t> If we want to solve a problem we have to reorganize its components to discover a new solution. 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1800" dirty="0"/>
              <a:t>problem solving involves both </a:t>
            </a:r>
            <a:r>
              <a:rPr lang="en-GB" altLang="en-US" sz="1800" b="1" dirty="0">
                <a:solidFill>
                  <a:srgbClr val="FF0000"/>
                </a:solidFill>
              </a:rPr>
              <a:t>productive and reproductive thinking</a:t>
            </a:r>
          </a:p>
          <a:p>
            <a:pPr lvl="1">
              <a:lnSpc>
                <a:spcPct val="90000"/>
              </a:lnSpc>
            </a:pPr>
            <a:r>
              <a:rPr lang="en-GB" altLang="en-US" sz="1800" b="1" dirty="0">
                <a:solidFill>
                  <a:schemeClr val="accent5">
                    <a:lumMod val="75000"/>
                  </a:schemeClr>
                </a:solidFill>
              </a:rPr>
              <a:t>Productive thinking </a:t>
            </a:r>
            <a:r>
              <a:rPr lang="en-US" altLang="en-US" sz="1800" dirty="0"/>
              <a:t>consists in carrying out creative reorganizations of the elements of the problems in order to solve them.</a:t>
            </a:r>
            <a:endParaRPr lang="en-GB" altLang="en-US" sz="1800" dirty="0"/>
          </a:p>
          <a:p>
            <a:pPr lvl="1"/>
            <a:r>
              <a:rPr lang="en-GB" altLang="en-US" sz="1800" b="1" dirty="0">
                <a:solidFill>
                  <a:schemeClr val="accent5">
                    <a:lumMod val="75000"/>
                  </a:schemeClr>
                </a:solidFill>
              </a:rPr>
              <a:t>Reproductive thinking </a:t>
            </a:r>
            <a:r>
              <a:rPr lang="en-US" altLang="en-US" sz="1800" dirty="0"/>
              <a:t> is limited to applying the previous knowledge in a mechanical way.</a:t>
            </a:r>
          </a:p>
          <a:p>
            <a:pPr marL="266700" lvl="1" indent="0">
              <a:buNone/>
            </a:pPr>
            <a:r>
              <a:rPr lang="en-US" altLang="en-US" sz="2400" dirty="0"/>
              <a:t>Gestalt theory insists on using productive thinking, which will help us to reach insight. </a:t>
            </a: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A9853-3198-1C7B-2216-E744800F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66</a:t>
            </a:fld>
            <a:endParaRPr lang="en-N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CF3F8-0B5B-CABC-F9F4-C494C60E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A8385160-2212-3747-092B-BE15784C5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718" y="361549"/>
            <a:ext cx="11571195" cy="625876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Gestalt Theory (proximity, similarity, continuity, connectedness, and closure) </a:t>
            </a:r>
            <a:endParaRPr lang="en-GB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23926-E7F0-A751-8917-8D213DBD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67</a:t>
            </a:fld>
            <a:endParaRPr lang="en-NZ" dirty="0"/>
          </a:p>
        </p:txBody>
      </p:sp>
      <p:pic>
        <p:nvPicPr>
          <p:cNvPr id="1026" name="Picture 2" descr="Gestalt Theory">
            <a:extLst>
              <a:ext uri="{FF2B5EF4-FFF2-40B4-BE49-F238E27FC236}">
                <a16:creationId xmlns:a16="http://schemas.microsoft.com/office/drawing/2014/main" id="{129C47D6-3050-4D88-6E49-740395BD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55" y="1085342"/>
            <a:ext cx="6096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8048E-9BAE-B237-C5A0-986D31C07733}"/>
              </a:ext>
            </a:extLst>
          </p:cNvPr>
          <p:cNvSpPr txBox="1"/>
          <p:nvPr/>
        </p:nvSpPr>
        <p:spPr>
          <a:xfrm>
            <a:off x="71022" y="3440051"/>
            <a:ext cx="1198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Rubin’s glass: </a:t>
            </a:r>
            <a:r>
              <a:rPr lang="en-US" dirty="0"/>
              <a:t>we simplify what we perceive and prefer simplicity.          </a:t>
            </a: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EE6BA-1341-A018-D145-80032002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19" y="1138591"/>
            <a:ext cx="4891596" cy="2219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B5B1A-B4E3-9E94-1153-77FF8539C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9" y="4071933"/>
            <a:ext cx="5548544" cy="2575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CF1E2-B33A-F63F-2083-178526D82117}"/>
              </a:ext>
            </a:extLst>
          </p:cNvPr>
          <p:cNvSpPr txBox="1"/>
          <p:nvPr/>
        </p:nvSpPr>
        <p:spPr>
          <a:xfrm>
            <a:off x="6711519" y="6278466"/>
            <a:ext cx="3684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Gestalt Theory-Good continuity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98D46-64FE-9D1C-F2F5-A738443165DD}"/>
              </a:ext>
            </a:extLst>
          </p:cNvPr>
          <p:cNvSpPr txBox="1"/>
          <p:nvPr/>
        </p:nvSpPr>
        <p:spPr>
          <a:xfrm>
            <a:off x="6881674" y="3517935"/>
            <a:ext cx="4721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Proximity:</a:t>
            </a:r>
            <a:r>
              <a:rPr lang="en-US" dirty="0"/>
              <a:t>we perceive the objects in each box as a single block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40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29D0BA2-6B22-A28A-C85B-A5FB51385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Problem solving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6589F4E-6DAF-98F3-0B98-4BE367933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33876" y="579053"/>
            <a:ext cx="7437913" cy="5777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b="1" dirty="0">
                <a:solidFill>
                  <a:schemeClr val="accent5">
                    <a:lumMod val="75000"/>
                  </a:schemeClr>
                </a:solidFill>
              </a:rPr>
              <a:t>Problem space theory</a:t>
            </a:r>
          </a:p>
          <a:p>
            <a:pPr marL="0" indent="0">
              <a:buNone/>
            </a:pPr>
            <a:r>
              <a:rPr lang="en-US" altLang="en-US" sz="2400" dirty="0"/>
              <a:t>Newell and Simon proposed that problem solving centers on the problem space. </a:t>
            </a:r>
            <a:endParaRPr lang="en-GB" altLang="en-US" sz="2400" dirty="0"/>
          </a:p>
          <a:p>
            <a:pPr marL="476250" lvl="1"/>
            <a:r>
              <a:rPr lang="en-GB" altLang="en-US" sz="2000" dirty="0"/>
              <a:t>problem space comprises problem states</a:t>
            </a:r>
          </a:p>
          <a:p>
            <a:pPr marL="476250" lvl="1"/>
            <a:r>
              <a:rPr lang="en-GB" altLang="en-US" sz="2000" dirty="0"/>
              <a:t>problem solving involves generating states using legal operators</a:t>
            </a:r>
          </a:p>
          <a:p>
            <a:pPr algn="l"/>
            <a:r>
              <a:rPr lang="en-GB" altLang="en-US" sz="2000" dirty="0"/>
              <a:t>heuristics may be employed to select operators</a:t>
            </a:r>
            <a:br>
              <a:rPr lang="en-GB" altLang="en-US" sz="2000" dirty="0"/>
            </a:br>
            <a:r>
              <a:rPr lang="en-GB" altLang="en-US" sz="2000" dirty="0"/>
              <a:t>	e.g. means-ends analysis: </a:t>
            </a:r>
            <a:r>
              <a:rPr lang="en-IN" sz="1800" b="0" i="0" u="none" strike="noStrike" baseline="0" dirty="0">
                <a:latin typeface="Minion-Regular"/>
              </a:rPr>
              <a:t>In</a:t>
            </a:r>
            <a:r>
              <a:rPr lang="en-US" sz="1800" b="0" i="0" u="none" strike="noStrike" baseline="0" dirty="0">
                <a:latin typeface="Minion-Regular"/>
              </a:rPr>
              <a:t>the initial state is compared with the goal state and an operator chosen to reduce the difference between the two</a:t>
            </a:r>
            <a:endParaRPr lang="en-GB" altLang="en-US" sz="2000" dirty="0"/>
          </a:p>
          <a:p>
            <a:pPr marL="476250" lvl="1"/>
            <a:r>
              <a:rPr lang="en-GB" altLang="en-US" sz="2000" dirty="0"/>
              <a:t>operates within human information processing system</a:t>
            </a:r>
            <a:br>
              <a:rPr lang="en-GB" altLang="en-US" sz="2000" dirty="0"/>
            </a:br>
            <a:r>
              <a:rPr lang="en-GB" altLang="en-US" sz="2000" dirty="0"/>
              <a:t>	e.g. STM limits etc.</a:t>
            </a:r>
          </a:p>
          <a:p>
            <a:pPr marL="476250" lvl="1"/>
            <a:r>
              <a:rPr lang="en-GB" altLang="en-US" sz="2000" dirty="0"/>
              <a:t>largely applied to problem solving in well-defined areas</a:t>
            </a:r>
            <a:br>
              <a:rPr lang="en-GB" altLang="en-US" sz="2000" dirty="0"/>
            </a:br>
            <a:r>
              <a:rPr lang="en-GB" altLang="en-US" sz="2000" dirty="0"/>
              <a:t>	e.g. puzzles rather than knowledge intensive areas</a:t>
            </a:r>
          </a:p>
          <a:p>
            <a:pPr marL="0" indent="0"/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8C211-4C5A-2F8F-D4B6-BA719CF4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68</a:t>
            </a:fld>
            <a:endParaRPr lang="en-NZ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FD6E3599-48F3-DFAB-1253-2F0DF7D37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431" y="286360"/>
            <a:ext cx="3634557" cy="1600200"/>
          </a:xfrm>
        </p:spPr>
        <p:txBody>
          <a:bodyPr/>
          <a:lstStyle/>
          <a:p>
            <a:r>
              <a:rPr lang="en-GB" altLang="en-US" dirty="0"/>
              <a:t>Problem solving (cont.)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BBBE9134-7AF6-7FF0-0758-088244BE6F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09874" y="454926"/>
            <a:ext cx="7804320" cy="573405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altLang="en-US" sz="2400" dirty="0">
                <a:solidFill>
                  <a:schemeClr val="accent5">
                    <a:lumMod val="75000"/>
                  </a:schemeClr>
                </a:solidFill>
              </a:rPr>
              <a:t>Analogy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analogical mapping: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how people solve novel problems?</a:t>
            </a:r>
          </a:p>
          <a:p>
            <a:pPr lvl="2">
              <a:lnSpc>
                <a:spcPct val="90000"/>
              </a:lnSpc>
            </a:pPr>
            <a:r>
              <a:rPr lang="en-GB" altLang="en-US" dirty="0"/>
              <a:t>use knowledge of similar problem from similar domain 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analogical mapping difficult if domains are semantically different</a:t>
            </a:r>
          </a:p>
          <a:p>
            <a:pPr>
              <a:lnSpc>
                <a:spcPct val="90000"/>
              </a:lnSpc>
            </a:pP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A13AB-73BD-82E2-0BD6-FC5FC57C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69</a:t>
            </a:fld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1A37-92DD-7B62-575A-100225F2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74" y="3150076"/>
            <a:ext cx="10579989" cy="1524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4F9213-D1CB-9D4C-13EF-CA64A6BC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92" y="4581207"/>
            <a:ext cx="10673408" cy="2276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C2109F1-A3F6-E543-9921-B40A8583145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17846" y="528221"/>
            <a:ext cx="7389812" cy="78567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400" cap="all" dirty="0"/>
              <a:t>HCI What?   HCI Why?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897E3-FBD9-13DB-31A7-1B74A7EB7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662" y="1382697"/>
            <a:ext cx="10512424" cy="3811588"/>
          </a:xfrm>
        </p:spPr>
        <p:txBody>
          <a:bodyPr>
            <a:normAutofit/>
          </a:bodyPr>
          <a:lstStyle/>
          <a:p>
            <a:pPr marL="533400" indent="-533400"/>
            <a:r>
              <a:rPr lang="en-US" altLang="en-US" sz="2800" dirty="0">
                <a:ea typeface="ＭＳ Ｐゴシック" panose="020B0600070205080204" pitchFamily="34" charset="-128"/>
              </a:rPr>
              <a:t>What happens when a human and a computer system interact to perform a task?</a:t>
            </a:r>
          </a:p>
          <a:p>
            <a:pPr marL="914400" lvl="1" indent="-457200"/>
            <a:r>
              <a:rPr lang="en-US" altLang="en-US" sz="2000" dirty="0">
                <a:ea typeface="ＭＳ Ｐゴシック" panose="020B0600070205080204" pitchFamily="34" charset="-128"/>
              </a:rPr>
              <a:t>task - write document, calculate budget, solve equation, drive home, make a reservation, land a plane...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533400" indent="-533400"/>
            <a:r>
              <a:rPr lang="en-US" altLang="en-US" sz="2800" dirty="0">
                <a:ea typeface="ＭＳ Ｐゴシック" panose="020B0600070205080204" pitchFamily="34" charset="-128"/>
              </a:rPr>
              <a:t>Why is this important?</a:t>
            </a:r>
          </a:p>
          <a:p>
            <a:pPr marL="533400" indent="-533400">
              <a:buFont typeface="Times" panose="02020603050405020304" pitchFamily="18" charset="0"/>
              <a:buAutoNum type="arabicPeriod"/>
            </a:pPr>
            <a:r>
              <a:rPr lang="en-US" altLang="en-US" sz="2800" dirty="0">
                <a:ea typeface="ＭＳ Ｐゴシック" panose="020B0600070205080204" pitchFamily="34" charset="-128"/>
              </a:rPr>
              <a:t>Computer systems affect every person</a:t>
            </a:r>
          </a:p>
          <a:p>
            <a:pPr marL="533400" indent="-533400">
              <a:buFont typeface="Times" panose="02020603050405020304" pitchFamily="18" charset="0"/>
              <a:buAutoNum type="arabicPeriod"/>
            </a:pPr>
            <a:r>
              <a:rPr lang="en-US" altLang="en-US" sz="2800" dirty="0">
                <a:ea typeface="ＭＳ Ｐゴシック" panose="020B0600070205080204" pitchFamily="34" charset="-128"/>
              </a:rPr>
              <a:t>Safety, satisfaction, utility is critical</a:t>
            </a:r>
          </a:p>
          <a:p>
            <a:pPr marL="533400" indent="-533400">
              <a:buFont typeface="Times" panose="02020603050405020304" pitchFamily="18" charset="0"/>
              <a:buAutoNum type="arabicPeriod"/>
            </a:pPr>
            <a:r>
              <a:rPr lang="en-US" altLang="en-US" sz="2800" dirty="0">
                <a:ea typeface="ＭＳ Ｐゴシック" panose="020B0600070205080204" pitchFamily="34" charset="-128"/>
              </a:rPr>
              <a:t>Product success depends on ease of use</a:t>
            </a:r>
          </a:p>
          <a:p>
            <a:endParaRPr lang="en-IN" dirty="0"/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D49BD546-FE1D-8A14-44C9-C08F30F0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29D244CE-4833-45A1-8165-65019EE56A4C}" type="slidenum">
              <a:rPr lang="en-US" altLang="en-US" smtClean="0"/>
              <a:pPr/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C3FAD-7028-3BF7-5D0A-A6C9DAC6E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1E506CDD-18C0-5044-8DF8-74C411397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Problem solving (cont.)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CC99703-B3D7-0594-CA6B-AE5CB8CF3F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81401" y="622300"/>
            <a:ext cx="8332432" cy="57340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alt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GB" altLang="en-US" sz="2400" b="1" dirty="0">
                <a:solidFill>
                  <a:schemeClr val="accent5">
                    <a:lumMod val="75000"/>
                  </a:schemeClr>
                </a:solidFill>
              </a:rPr>
              <a:t>Skill acquisition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All of the problem solving that we have considered so far has concentrated on handling unfamiliar problems.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However, for much of the time, the problems that we face are not completely new. Instead, we gradually acquire skill in a particular  domain area.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 commonly studied domain is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chess playing</a:t>
            </a:r>
            <a:r>
              <a:rPr lang="en-US" alt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Skilled behavior within the context of the problem space theory of problem solving.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skilled computer programmers -  can reconstruct programs more effectively than novices since they have the structures  available to build appropriate chunks.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They acquire plans representing code to solve particular problems. </a:t>
            </a:r>
          </a:p>
          <a:p>
            <a:pPr lvl="1">
              <a:lnSpc>
                <a:spcPct val="90000"/>
              </a:lnSpc>
            </a:pPr>
            <a:endParaRPr lang="en-GB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DD958E-751B-B13C-B41B-7C234836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70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16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30A8-690E-D4D1-BF9E-8713033D9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801C411E-DCB6-03AF-496B-F3FF85A868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Errors and mental models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3BBC20CD-26FC-F667-1FA2-C643EE4952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99137" y="465664"/>
            <a:ext cx="7714696" cy="21395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/>
              <a:t> How it happens ? </a:t>
            </a:r>
          </a:p>
          <a:p>
            <a:r>
              <a:rPr lang="en-US" altLang="en-US" sz="2400" dirty="0"/>
              <a:t>some errors result from changes in the context of skilled behavior. </a:t>
            </a:r>
          </a:p>
          <a:p>
            <a:r>
              <a:rPr lang="en-US" altLang="en-US" sz="2400" dirty="0"/>
              <a:t>result from an incorrect understanding, or model, of a situation or system. </a:t>
            </a:r>
            <a:endParaRPr lang="en-GB" altLang="en-US" sz="2400" dirty="0"/>
          </a:p>
          <a:p>
            <a:pPr>
              <a:lnSpc>
                <a:spcPct val="90000"/>
              </a:lnSpc>
              <a:buFontTx/>
              <a:buNone/>
            </a:pPr>
            <a:endParaRPr lang="en-GB" alt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B344A-606A-AD7B-44D4-8B969FD8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71</a:t>
            </a:fld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C74DF-4DC2-81CB-5EBD-CAEAF76F7137}"/>
              </a:ext>
            </a:extLst>
          </p:cNvPr>
          <p:cNvSpPr txBox="1"/>
          <p:nvPr/>
        </p:nvSpPr>
        <p:spPr>
          <a:xfrm>
            <a:off x="372862" y="2555381"/>
            <a:ext cx="5397623" cy="3028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400" dirty="0"/>
              <a:t>Types of error</a:t>
            </a:r>
          </a:p>
          <a:p>
            <a:pPr>
              <a:lnSpc>
                <a:spcPct val="90000"/>
              </a:lnSpc>
            </a:pPr>
            <a:endParaRPr lang="en-GB" altLang="en-US" sz="1200" dirty="0"/>
          </a:p>
          <a:p>
            <a:pPr>
              <a:lnSpc>
                <a:spcPct val="90000"/>
              </a:lnSpc>
            </a:pPr>
            <a:r>
              <a:rPr lang="en-GB" altLang="en-US" sz="2400" b="1" dirty="0">
                <a:solidFill>
                  <a:schemeClr val="accent5">
                    <a:lumMod val="50000"/>
                  </a:schemeClr>
                </a:solidFill>
              </a:rPr>
              <a:t>slips 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	right intention, but failed to do it right</a:t>
            </a:r>
          </a:p>
          <a:p>
            <a:pPr lvl="1">
              <a:lnSpc>
                <a:spcPct val="90000"/>
              </a:lnSpc>
            </a:pPr>
            <a:endParaRPr lang="en-GB" altLang="en-US" sz="2000" dirty="0"/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causes: poor physical skill, inattention etc.</a:t>
            </a:r>
          </a:p>
          <a:p>
            <a:pPr lvl="1">
              <a:lnSpc>
                <a:spcPct val="90000"/>
              </a:lnSpc>
            </a:pPr>
            <a:endParaRPr lang="en-GB" altLang="en-US" sz="2000" dirty="0"/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change to aspect of skilled behaviour can        cause slip</a:t>
            </a:r>
          </a:p>
          <a:p>
            <a:pPr lvl="1">
              <a:lnSpc>
                <a:spcPct val="90000"/>
              </a:lnSpc>
            </a:pPr>
            <a:endParaRPr lang="en-GB" altLang="en-US" sz="2000" dirty="0"/>
          </a:p>
          <a:p>
            <a:pPr>
              <a:lnSpc>
                <a:spcPct val="90000"/>
              </a:lnSpc>
            </a:pPr>
            <a:endParaRPr lang="en-GB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CF5CA-4A45-F8D5-ED98-E43612C26D57}"/>
              </a:ext>
            </a:extLst>
          </p:cNvPr>
          <p:cNvSpPr txBox="1"/>
          <p:nvPr/>
        </p:nvSpPr>
        <p:spPr>
          <a:xfrm>
            <a:off x="5789351" y="2854172"/>
            <a:ext cx="5920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 Sent to the Wrong Person</a:t>
            </a:r>
          </a:p>
          <a:p>
            <a:r>
              <a:rPr lang="en-US" dirty="0"/>
              <a:t>Accidentally selects a similarly named contact in the email list (e.g., John Smith instead of John Smythe).</a:t>
            </a:r>
          </a:p>
          <a:p>
            <a:endParaRPr lang="en-US" dirty="0"/>
          </a:p>
          <a:p>
            <a:r>
              <a:rPr lang="en-US" dirty="0"/>
              <a:t>Outcome: Sensitive information is leaked — not because of lack of knowledge or bad intent, but due to a lapse in execution.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17423-EA4E-D1F5-7362-830DBFD673C8}"/>
              </a:ext>
            </a:extLst>
          </p:cNvPr>
          <p:cNvSpPr txBox="1"/>
          <p:nvPr/>
        </p:nvSpPr>
        <p:spPr>
          <a:xfrm>
            <a:off x="5724618" y="5260736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teacher intends to upload the QP for a Course, but uploads the Scheme for  the Course by mistake.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26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C2FD7-9BAE-420E-14F2-E7DB3B26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7B66FABF-377C-F946-8B5C-5E26566E77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8048" y="261891"/>
            <a:ext cx="3932237" cy="1600200"/>
          </a:xfrm>
        </p:spPr>
        <p:txBody>
          <a:bodyPr/>
          <a:lstStyle/>
          <a:p>
            <a:r>
              <a:rPr lang="en-GB" altLang="en-US" dirty="0"/>
              <a:t>Errors and mental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63198-8395-1073-898E-565FF88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72</a:t>
            </a:fld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E100B-870B-F543-D048-DE36B093BD4A}"/>
              </a:ext>
            </a:extLst>
          </p:cNvPr>
          <p:cNvSpPr txBox="1"/>
          <p:nvPr/>
        </p:nvSpPr>
        <p:spPr>
          <a:xfrm>
            <a:off x="458048" y="2327704"/>
            <a:ext cx="8254014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400" dirty="0"/>
              <a:t>Types of error</a:t>
            </a:r>
          </a:p>
          <a:p>
            <a:pPr>
              <a:lnSpc>
                <a:spcPct val="90000"/>
              </a:lnSpc>
            </a:pPr>
            <a:endParaRPr lang="en-GB" altLang="en-US" sz="1200" dirty="0"/>
          </a:p>
          <a:p>
            <a:pPr>
              <a:lnSpc>
                <a:spcPct val="90000"/>
              </a:lnSpc>
            </a:pPr>
            <a:r>
              <a:rPr lang="en-GB" altLang="en-US" sz="2400" dirty="0"/>
              <a:t>mistakes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	wrong intention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	cause: incorrect understanding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GB" altLang="en-US" sz="1600" dirty="0"/>
              <a:t>humans create mental models to explain behaviour.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GB" altLang="en-US" sz="1600" dirty="0"/>
              <a:t>if wrong (different from actual system) errors can occur</a:t>
            </a:r>
            <a:endParaRPr lang="en-GB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860E7-4DDF-FC72-11C1-708B6F3EB766}"/>
              </a:ext>
            </a:extLst>
          </p:cNvPr>
          <p:cNvSpPr txBox="1"/>
          <p:nvPr/>
        </p:nvSpPr>
        <p:spPr>
          <a:xfrm>
            <a:off x="5808216" y="1866039"/>
            <a:ext cx="57860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teacher gives more homework to improve students' understanding.</a:t>
            </a:r>
          </a:p>
          <a:p>
            <a:r>
              <a:rPr lang="en-US" dirty="0"/>
              <a:t>incorrect understanding: Believing that more homework = better learning outcomes.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06E80-356F-6913-513E-7D3B102ED014}"/>
              </a:ext>
            </a:extLst>
          </p:cNvPr>
          <p:cNvSpPr txBox="1"/>
          <p:nvPr/>
        </p:nvSpPr>
        <p:spPr>
          <a:xfrm>
            <a:off x="5653966" y="4378960"/>
            <a:ext cx="6126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employee stores company passwords in a spreadsheet on their desktop for convenience.</a:t>
            </a:r>
          </a:p>
          <a:p>
            <a:r>
              <a:rPr lang="en-US" dirty="0"/>
              <a:t>incorrect understanding: They think it's safe since their computer is password-protected.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4ED25-9B20-65BB-B5B6-3881CE87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9628818-5B88-0360-5338-B9414AB12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88" y="457200"/>
            <a:ext cx="6928173" cy="972105"/>
          </a:xfrm>
        </p:spPr>
        <p:txBody>
          <a:bodyPr/>
          <a:lstStyle/>
          <a:p>
            <a:r>
              <a:rPr lang="en-GB" altLang="en-US" dirty="0"/>
              <a:t>Errors and mental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3A7B0-D743-CEA8-012B-5BD72B14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73</a:t>
            </a:fld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FCE5C-8B16-72AF-A670-1326ED40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763200"/>
            <a:ext cx="10608890" cy="33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6490599-3A3C-B847-2BC1-D63BD6AB3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Emotion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093EA4A3-5ACB-0FD6-AEF2-51205B03E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0101" y="457200"/>
            <a:ext cx="6172200" cy="4873625"/>
          </a:xfrm>
        </p:spPr>
        <p:txBody>
          <a:bodyPr>
            <a:normAutofit/>
          </a:bodyPr>
          <a:lstStyle/>
          <a:p>
            <a:r>
              <a:rPr lang="en-GB" altLang="en-US" sz="2400" dirty="0"/>
              <a:t>Emotion clearly involves both cognitive and physical responses to stimuli</a:t>
            </a:r>
            <a:endParaRPr lang="en-GB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6A5F5-793F-5E60-4254-ECB7F10A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74</a:t>
            </a:fld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FBBAE-B886-4F3E-EF0F-1470F6C3015B}"/>
              </a:ext>
            </a:extLst>
          </p:cNvPr>
          <p:cNvSpPr txBox="1"/>
          <p:nvPr/>
        </p:nvSpPr>
        <p:spPr>
          <a:xfrm>
            <a:off x="3544410" y="1527175"/>
            <a:ext cx="780780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/>
              <a:t>The biological response to physical stimuli is called </a:t>
            </a:r>
            <a:r>
              <a:rPr lang="en-GB" altLang="en-US" sz="2400" i="1" dirty="0">
                <a:solidFill>
                  <a:schemeClr val="accent6">
                    <a:lumMod val="75000"/>
                  </a:schemeClr>
                </a:solidFill>
              </a:rPr>
              <a:t>affect</a:t>
            </a:r>
          </a:p>
          <a:p>
            <a:pPr>
              <a:buFontTx/>
              <a:buNone/>
            </a:pPr>
            <a:r>
              <a:rPr lang="en-GB" altLang="en-US" sz="2400" dirty="0"/>
              <a:t> </a:t>
            </a:r>
          </a:p>
          <a:p>
            <a:r>
              <a:rPr lang="en-GB" altLang="en-US" sz="2400" dirty="0"/>
              <a:t>Affect influences how we respond to situations</a:t>
            </a:r>
          </a:p>
          <a:p>
            <a:pPr lvl="1"/>
            <a:r>
              <a:rPr lang="en-GB" altLang="en-US" sz="2000" dirty="0"/>
              <a:t>positive </a:t>
            </a:r>
            <a:r>
              <a:rPr lang="en-GB" altLang="en-US" sz="2000" dirty="0">
                <a:sym typeface="Symbol" panose="05050102010706020507" pitchFamily="18" charset="2"/>
              </a:rPr>
              <a:t> creative problem solving</a:t>
            </a:r>
          </a:p>
          <a:p>
            <a:pPr lvl="1"/>
            <a:r>
              <a:rPr lang="en-GB" altLang="en-US" sz="2000" dirty="0">
                <a:sym typeface="Symbol" panose="05050102010706020507" pitchFamily="18" charset="2"/>
              </a:rPr>
              <a:t>negative  narrow thinking</a:t>
            </a:r>
            <a:endParaRPr lang="en-GB" altLang="en-US" dirty="0"/>
          </a:p>
          <a:p>
            <a:pPr lvl="1">
              <a:buFontTx/>
              <a:buNone/>
            </a:pPr>
            <a:endParaRPr lang="en-GB" altLang="en-US" dirty="0"/>
          </a:p>
          <a:p>
            <a:pPr lvl="1">
              <a:buFontTx/>
              <a:buNone/>
            </a:pPr>
            <a:r>
              <a:rPr lang="en-GB" altLang="en-US" sz="2400" dirty="0"/>
              <a:t>“Negative affect can make it harder to do even easy tasks; positive affect can make it easier to do difficult tasks” </a:t>
            </a:r>
          </a:p>
          <a:p>
            <a:pPr lvl="4" algn="r">
              <a:buFontTx/>
              <a:buNone/>
            </a:pPr>
            <a:r>
              <a:rPr lang="en-GB" altLang="en-US" sz="1600" dirty="0"/>
              <a:t>(Donald Norman)</a:t>
            </a:r>
            <a:endParaRPr lang="en-GB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D642F53C-2502-1987-5457-6C86CA9AC1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Emotion (cont.)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654C9E29-370B-14D0-5474-B3D612A78D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66495" y="756605"/>
            <a:ext cx="8240806" cy="4873625"/>
          </a:xfrm>
        </p:spPr>
        <p:txBody>
          <a:bodyPr>
            <a:normAutofit/>
          </a:bodyPr>
          <a:lstStyle/>
          <a:p>
            <a:r>
              <a:rPr lang="en-GB" altLang="en-US" dirty="0"/>
              <a:t>Implications for interface design</a:t>
            </a:r>
          </a:p>
          <a:p>
            <a:pPr lvl="1"/>
            <a:r>
              <a:rPr lang="en-GB" altLang="en-US" dirty="0"/>
              <a:t>stress will increase the difficulty of problem solving</a:t>
            </a:r>
          </a:p>
          <a:p>
            <a:pPr lvl="1"/>
            <a:r>
              <a:rPr lang="en-GB" altLang="en-US" dirty="0"/>
              <a:t>relaxed users will be more forgiving of shortcomings in design</a:t>
            </a:r>
          </a:p>
          <a:p>
            <a:pPr lvl="1"/>
            <a:r>
              <a:rPr lang="en-GB" altLang="en-US" dirty="0"/>
              <a:t>aesthetically pleasing and rewarding interfaces will increase positive affect</a:t>
            </a:r>
          </a:p>
          <a:p>
            <a:pPr lvl="1"/>
            <a:r>
              <a:rPr lang="en-US" altLang="en-US" dirty="0"/>
              <a:t>correct application generally requires understanding of context in psychology, and an understanding of particular experimental conditions.</a:t>
            </a:r>
          </a:p>
          <a:p>
            <a:pPr lvl="1"/>
            <a:endParaRPr lang="en-GB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6C17F6-D1F8-6445-7672-2750B575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75</a:t>
            </a:fld>
            <a:endParaRPr lang="en-NZ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4">
            <a:extLst>
              <a:ext uri="{FF2B5EF4-FFF2-40B4-BE49-F238E27FC236}">
                <a16:creationId xmlns:a16="http://schemas.microsoft.com/office/drawing/2014/main" id="{DFFC878F-396C-659E-6BAF-7A8A13AA3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5717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A15A1-BADA-96D6-005F-96EEF1BA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750" y="438150"/>
            <a:ext cx="5914470" cy="518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EEEEA-E2F9-7DDD-7029-8C17F76E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0" y="561880"/>
            <a:ext cx="5191850" cy="135273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719A-815C-7501-0EC9-17F3E5C69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DFF6C6B-9F41-797F-60BC-7B67CDAB6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747" y="502920"/>
            <a:ext cx="3932237" cy="800100"/>
          </a:xfrm>
        </p:spPr>
        <p:txBody>
          <a:bodyPr/>
          <a:lstStyle/>
          <a:p>
            <a:r>
              <a:rPr lang="en-GB" altLang="en-US" dirty="0"/>
              <a:t>What is interaction?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0BA2690E-6335-DDB2-799D-A8CFE581D5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5988" y="514985"/>
            <a:ext cx="6589712" cy="4873625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Char char=" "/>
            </a:pPr>
            <a:r>
              <a:rPr lang="en-GB" altLang="en-US" sz="3800" dirty="0"/>
              <a:t>communication</a:t>
            </a:r>
          </a:p>
          <a:p>
            <a:pPr>
              <a:buFontTx/>
              <a:buChar char=" "/>
            </a:pPr>
            <a:endParaRPr lang="en-GB" altLang="en-US" sz="3800" dirty="0"/>
          </a:p>
          <a:p>
            <a:pPr>
              <a:buFontTx/>
              <a:buChar char=" "/>
            </a:pPr>
            <a:r>
              <a:rPr lang="en-GB" altLang="en-US" sz="3800" dirty="0"/>
              <a:t>		user   </a:t>
            </a:r>
            <a:r>
              <a:rPr lang="en-GB" altLang="en-US" sz="3800" dirty="0">
                <a:sym typeface="Monotype Sorts" charset="2"/>
              </a:rPr>
              <a:t></a:t>
            </a:r>
            <a:r>
              <a:rPr lang="en-GB" altLang="en-US" sz="3800" dirty="0"/>
              <a:t>          system</a:t>
            </a:r>
          </a:p>
          <a:p>
            <a:endParaRPr lang="en-GB" altLang="en-US" dirty="0"/>
          </a:p>
          <a:p>
            <a:r>
              <a:rPr lang="en-US" altLang="en-US" sz="2800" dirty="0"/>
              <a:t>There are a number of ways in which the user can communicate with the system.</a:t>
            </a:r>
          </a:p>
          <a:p>
            <a:r>
              <a:rPr lang="en-US" altLang="en-US" sz="2800" dirty="0"/>
              <a:t> At one extreme is batch input, in which the user provides all the information to the  computer at once and leaves the machine to perform the task. </a:t>
            </a:r>
          </a:p>
          <a:p>
            <a:r>
              <a:rPr lang="en-US" altLang="en-US" sz="2800" dirty="0"/>
              <a:t>This approach does involve an interaction between the user and computer but does not support many tasks well.</a:t>
            </a:r>
          </a:p>
          <a:p>
            <a:r>
              <a:rPr lang="en-US" altLang="en-US" sz="2800" dirty="0"/>
              <a:t>At the other extreme are highly interactive input devices and paradigms, such as direct manipulation and the applications of virtual reality</a:t>
            </a:r>
          </a:p>
          <a:p>
            <a:r>
              <a:rPr lang="en-US" altLang="en-US" sz="2800" dirty="0"/>
              <a:t>Here the user is constantly providing instruction and receiving feedback. </a:t>
            </a:r>
            <a:endParaRPr lang="en-GB" altLang="en-US" sz="2800" dirty="0"/>
          </a:p>
          <a:p>
            <a:pPr>
              <a:buFontTx/>
              <a:buChar char=" "/>
            </a:pPr>
            <a:endParaRPr lang="en-GB" altLang="en-US" sz="2400" dirty="0"/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901056E7-F44B-1D96-AF76-C61387CA9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5717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2400"/>
          </a:p>
        </p:txBody>
      </p:sp>
      <p:grpSp>
        <p:nvGrpSpPr>
          <p:cNvPr id="72711" name="Group 7">
            <a:extLst>
              <a:ext uri="{FF2B5EF4-FFF2-40B4-BE49-F238E27FC236}">
                <a16:creationId xmlns:a16="http://schemas.microsoft.com/office/drawing/2014/main" id="{27A85551-3A59-7D9D-10BE-61202855EA2B}"/>
              </a:ext>
            </a:extLst>
          </p:cNvPr>
          <p:cNvGrpSpPr>
            <a:grpSpLocks/>
          </p:cNvGrpSpPr>
          <p:nvPr/>
        </p:nvGrpSpPr>
        <p:grpSpPr bwMode="auto">
          <a:xfrm>
            <a:off x="7395692" y="1303020"/>
            <a:ext cx="625152" cy="457200"/>
            <a:chOff x="2208" y="1632"/>
            <a:chExt cx="480" cy="288"/>
          </a:xfrm>
        </p:grpSpPr>
        <p:sp>
          <p:nvSpPr>
            <p:cNvPr id="72710" name="Rectangle 6">
              <a:extLst>
                <a:ext uri="{FF2B5EF4-FFF2-40B4-BE49-F238E27FC236}">
                  <a16:creationId xmlns:a16="http://schemas.microsoft.com/office/drawing/2014/main" id="{6803EA63-AFCC-F146-2BBA-1BF085A8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632"/>
              <a:ext cx="48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709" name="AutoShape 5">
              <a:extLst>
                <a:ext uri="{FF2B5EF4-FFF2-40B4-BE49-F238E27FC236}">
                  <a16:creationId xmlns:a16="http://schemas.microsoft.com/office/drawing/2014/main" id="{90DEDFEF-CACF-67C3-C222-5C5DCBD2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680"/>
              <a:ext cx="384" cy="192"/>
            </a:xfrm>
            <a:prstGeom prst="leftRightArrow">
              <a:avLst>
                <a:gd name="adj1" fmla="val 50000"/>
                <a:gd name="adj2" fmla="val 40000"/>
              </a:avLst>
            </a:prstGeom>
            <a:solidFill>
              <a:srgbClr val="2624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70739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97C94042-699D-2611-5551-72B4F56D1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Some terms of interaction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865C7042-3A19-CDC2-C705-90D34D8B12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  <a:tabLst>
                <a:tab pos="1338263" algn="l"/>
                <a:tab pos="2282825" algn="l"/>
              </a:tabLst>
            </a:pPr>
            <a:r>
              <a:rPr lang="en-GB" altLang="en-US" sz="2400" dirty="0"/>
              <a:t>domain	</a:t>
            </a:r>
            <a:r>
              <a:rPr lang="en-GB" altLang="en-US" sz="2000" dirty="0"/>
              <a:t>– the area of work under study</a:t>
            </a:r>
            <a:endParaRPr lang="en-GB" altLang="en-US" sz="2400" dirty="0"/>
          </a:p>
          <a:p>
            <a:pPr lvl="1">
              <a:buNone/>
              <a:tabLst>
                <a:tab pos="1338263" algn="l"/>
                <a:tab pos="2282825" algn="l"/>
              </a:tabLst>
            </a:pPr>
            <a:r>
              <a:rPr lang="en-GB" altLang="en-US" sz="2000" dirty="0"/>
              <a:t>			</a:t>
            </a:r>
            <a:r>
              <a:rPr lang="en-GB" altLang="en-US" sz="1800" dirty="0"/>
              <a:t>e.g. graphic design</a:t>
            </a:r>
          </a:p>
          <a:p>
            <a:pPr>
              <a:buNone/>
              <a:tabLst>
                <a:tab pos="1338263" algn="l"/>
                <a:tab pos="2282825" algn="l"/>
              </a:tabLst>
            </a:pPr>
            <a:r>
              <a:rPr lang="en-GB" altLang="en-US" sz="2400" dirty="0"/>
              <a:t>goal	</a:t>
            </a:r>
            <a:r>
              <a:rPr lang="en-GB" altLang="en-US" sz="2000" dirty="0"/>
              <a:t>– what you want to achieve</a:t>
            </a:r>
            <a:endParaRPr lang="en-GB" altLang="en-US" sz="2400" dirty="0"/>
          </a:p>
          <a:p>
            <a:pPr lvl="1">
              <a:buNone/>
              <a:tabLst>
                <a:tab pos="1338263" algn="l"/>
                <a:tab pos="2282825" algn="l"/>
              </a:tabLst>
            </a:pPr>
            <a:r>
              <a:rPr lang="en-GB" altLang="en-US" sz="2000" dirty="0"/>
              <a:t>			</a:t>
            </a:r>
            <a:r>
              <a:rPr lang="en-GB" altLang="en-US" sz="1800" dirty="0"/>
              <a:t>e.g. create a solid red triangle</a:t>
            </a:r>
          </a:p>
          <a:p>
            <a:pPr>
              <a:buNone/>
              <a:tabLst>
                <a:tab pos="1338263" algn="l"/>
                <a:tab pos="2282825" algn="l"/>
              </a:tabLst>
            </a:pPr>
            <a:r>
              <a:rPr lang="en-GB" altLang="en-US" sz="2400" dirty="0"/>
              <a:t>task	</a:t>
            </a:r>
            <a:r>
              <a:rPr lang="en-GB" altLang="en-US" sz="2000" dirty="0"/>
              <a:t>– how you go about doing it</a:t>
            </a:r>
            <a:br>
              <a:rPr lang="en-GB" altLang="en-US" sz="2000" dirty="0"/>
            </a:br>
            <a:r>
              <a:rPr lang="en-GB" altLang="en-US" sz="2000" dirty="0"/>
              <a:t>	– ultimately in terms of operations or actions</a:t>
            </a:r>
          </a:p>
          <a:p>
            <a:pPr lvl="1">
              <a:buNone/>
              <a:tabLst>
                <a:tab pos="1338263" algn="l"/>
                <a:tab pos="2282825" algn="l"/>
              </a:tabLst>
            </a:pPr>
            <a:r>
              <a:rPr lang="en-GB" altLang="en-US" sz="2000" dirty="0"/>
              <a:t>			</a:t>
            </a:r>
            <a:r>
              <a:rPr lang="en-GB" altLang="en-US" sz="1800" dirty="0"/>
              <a:t>e.g. … select fill tool, click over triangle</a:t>
            </a:r>
            <a:r>
              <a:rPr lang="en-GB" altLang="en-US" sz="2000" dirty="0"/>
              <a:t> </a:t>
            </a:r>
          </a:p>
          <a:p>
            <a:pPr>
              <a:buNone/>
              <a:tabLst>
                <a:tab pos="1338263" algn="l"/>
                <a:tab pos="2282825" algn="l"/>
              </a:tabLst>
            </a:pPr>
            <a:endParaRPr lang="en-GB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A396B-0195-1298-249D-5D2504929F60}"/>
              </a:ext>
            </a:extLst>
          </p:cNvPr>
          <p:cNvSpPr txBox="1"/>
          <p:nvPr/>
        </p:nvSpPr>
        <p:spPr>
          <a:xfrm>
            <a:off x="1485900" y="4200436"/>
            <a:ext cx="89230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Task analysis involves the identification of the problem space for the user of an interactive system in terms of the domain, goals, intentions and tasks.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can use our knowledge of tasks and goals to assess the interactive system that is designed to support them. 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B375F76E-2315-E335-911D-6CAD402BD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5908" y="419100"/>
            <a:ext cx="3932237" cy="746760"/>
          </a:xfrm>
        </p:spPr>
        <p:txBody>
          <a:bodyPr/>
          <a:lstStyle/>
          <a:p>
            <a:r>
              <a:rPr lang="en-GB" altLang="en-US" dirty="0"/>
              <a:t>Norman’s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15E61-13C6-3740-6097-C340E9DD14FC}"/>
              </a:ext>
            </a:extLst>
          </p:cNvPr>
          <p:cNvSpPr txBox="1"/>
          <p:nvPr/>
        </p:nvSpPr>
        <p:spPr>
          <a:xfrm>
            <a:off x="3977640" y="641896"/>
            <a:ext cx="689610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Norman’s model of interaction is one of  the most influential model  in Human–Computer Interaction, possibly because of its closeness to understanding user behavior and designing user-friendly systems.</a:t>
            </a:r>
          </a:p>
          <a:p>
            <a:endParaRPr lang="en-US" sz="2000" dirty="0"/>
          </a:p>
          <a:p>
            <a:r>
              <a:rPr lang="en-US" sz="2000" dirty="0"/>
              <a:t>Donald Norman’s model of interaction explains how users interact with a system by breaking it down into 7 stages.</a:t>
            </a:r>
          </a:p>
          <a:p>
            <a:endParaRPr lang="en-US" dirty="0"/>
          </a:p>
          <a:p>
            <a:r>
              <a:rPr lang="en-US" sz="2000" dirty="0"/>
              <a:t>The user formulates a plan of action, which is then executed at the computer interface. </a:t>
            </a:r>
          </a:p>
          <a:p>
            <a:r>
              <a:rPr lang="en-US" sz="2000" dirty="0"/>
              <a:t>When the plan, or part of  the plan, has been executed, the user observes the computer interface to evaluate the  result of the executed plan, and to determine further actions.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0C90E-263A-5369-9D7E-9355D8A55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1744756-E376-FD89-DCE4-E65B816449B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9788" y="6658"/>
            <a:ext cx="7389812" cy="1600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400" cap="all" dirty="0"/>
              <a:t>Key Aspects of HCI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9C65C2-3DC4-B1BE-5936-673050744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512424" cy="3811588"/>
          </a:xfrm>
        </p:spPr>
        <p:txBody>
          <a:bodyPr>
            <a:normAutofit/>
          </a:bodyPr>
          <a:lstStyle/>
          <a:p>
            <a:r>
              <a:rPr lang="en-US" sz="2400" dirty="0"/>
              <a:t>Usability – Making systems easy and efficient for users.</a:t>
            </a:r>
          </a:p>
          <a:p>
            <a:r>
              <a:rPr lang="en-US" sz="2400" dirty="0"/>
              <a:t>User Experience (UX) – Ensuring the interaction is satisfying and effective.</a:t>
            </a:r>
          </a:p>
          <a:p>
            <a:r>
              <a:rPr lang="en-US" sz="2400" dirty="0"/>
              <a:t>Interface Design – Creating intuitive layouts, controls, and feedback.</a:t>
            </a:r>
          </a:p>
          <a:p>
            <a:r>
              <a:rPr lang="en-US" sz="2400" dirty="0"/>
              <a:t>Accessibility – Making technology usable for people with different abilities.</a:t>
            </a:r>
          </a:p>
          <a:p>
            <a:r>
              <a:rPr lang="en-US" sz="2400" dirty="0"/>
              <a:t>Cognitive Psychology – Understanding how humans perceive, think, and learn to inform design.</a:t>
            </a:r>
            <a:endParaRPr lang="en-IN" sz="2400" dirty="0"/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F1B184CF-E1E5-836A-EC13-F1023546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29D244CE-4833-45A1-8165-65019EE56A4C}" type="slidenum">
              <a:rPr lang="en-US" altLang="en-US" smtClean="0"/>
              <a:pPr/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16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2FC6-ED8F-FFE3-3E52-FF37200F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7803D32B-6B2E-AAB1-BFB2-C3F138E2E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Donald Norman’s model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7972D2FA-7D30-F429-FF29-5060B3BDF7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sz="2400" dirty="0"/>
              <a:t>Seven stages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user establishes the goal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formulates intention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specifies actions at interface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executes action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perceives system state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interprets system state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evaluates system state with respect to goal</a:t>
            </a:r>
          </a:p>
          <a:p>
            <a:pPr>
              <a:lnSpc>
                <a:spcPct val="90000"/>
              </a:lnSpc>
            </a:pPr>
            <a:endParaRPr lang="en-GB" altLang="en-US" sz="2400" dirty="0"/>
          </a:p>
          <a:p>
            <a:pPr>
              <a:lnSpc>
                <a:spcPct val="90000"/>
              </a:lnSpc>
            </a:pPr>
            <a:r>
              <a:rPr lang="en-GB" altLang="en-US" sz="2400" dirty="0"/>
              <a:t>Norman’s model concentrates on user’s view of the interface</a:t>
            </a:r>
          </a:p>
        </p:txBody>
      </p:sp>
    </p:spTree>
    <p:extLst>
      <p:ext uri="{BB962C8B-B14F-4D97-AF65-F5344CB8AC3E}">
        <p14:creationId xmlns:p14="http://schemas.microsoft.com/office/powerpoint/2010/main" val="1276980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17D700C-C018-50BE-A621-77A206F928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2100" y="344483"/>
            <a:ext cx="5609346" cy="838202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execution/evaluation loop</a:t>
            </a:r>
            <a:endParaRPr lang="en-US" altLang="en-US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19FC36C-DA5D-C786-A93D-3253231DE5D9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endParaRPr lang="en-GB" altLang="en-US" sz="1800" dirty="0"/>
          </a:p>
          <a:p>
            <a:pPr>
              <a:lnSpc>
                <a:spcPct val="90000"/>
              </a:lnSpc>
            </a:pPr>
            <a:endParaRPr lang="en-GB" altLang="en-US" sz="1800" dirty="0"/>
          </a:p>
          <a:p>
            <a:pPr>
              <a:lnSpc>
                <a:spcPct val="90000"/>
              </a:lnSpc>
            </a:pPr>
            <a:endParaRPr lang="en-GB" altLang="en-US" sz="1800" dirty="0"/>
          </a:p>
          <a:p>
            <a:pPr lvl="2">
              <a:lnSpc>
                <a:spcPct val="90000"/>
              </a:lnSpc>
            </a:pPr>
            <a:endParaRPr lang="en-GB" altLang="en-US" sz="1800" dirty="0"/>
          </a:p>
          <a:p>
            <a:pPr lvl="2">
              <a:lnSpc>
                <a:spcPct val="90000"/>
              </a:lnSpc>
            </a:pPr>
            <a:endParaRPr lang="en-GB" altLang="en-US" sz="1800" dirty="0"/>
          </a:p>
          <a:p>
            <a:pPr lvl="2">
              <a:lnSpc>
                <a:spcPct val="90000"/>
              </a:lnSpc>
            </a:pPr>
            <a:r>
              <a:rPr lang="en-GB" altLang="en-US" sz="1800" dirty="0"/>
              <a:t>user establishes the goal</a:t>
            </a:r>
          </a:p>
          <a:p>
            <a:pPr lvl="2">
              <a:lnSpc>
                <a:spcPct val="90000"/>
              </a:lnSpc>
            </a:pPr>
            <a:r>
              <a:rPr lang="en-GB" altLang="en-US" sz="1800" dirty="0"/>
              <a:t>formulates intention</a:t>
            </a:r>
          </a:p>
          <a:p>
            <a:pPr lvl="2">
              <a:lnSpc>
                <a:spcPct val="90000"/>
              </a:lnSpc>
            </a:pPr>
            <a:r>
              <a:rPr lang="en-GB" altLang="en-US" sz="1800" dirty="0"/>
              <a:t>specifies actions at interface</a:t>
            </a:r>
          </a:p>
          <a:p>
            <a:pPr lvl="2">
              <a:lnSpc>
                <a:spcPct val="90000"/>
              </a:lnSpc>
            </a:pPr>
            <a:r>
              <a:rPr lang="en-GB" altLang="en-US" sz="1800" dirty="0"/>
              <a:t>executes action</a:t>
            </a:r>
          </a:p>
          <a:p>
            <a:pPr lvl="2">
              <a:lnSpc>
                <a:spcPct val="90000"/>
              </a:lnSpc>
            </a:pPr>
            <a:r>
              <a:rPr lang="en-GB" altLang="en-US" sz="1800" dirty="0"/>
              <a:t>perceives system state</a:t>
            </a:r>
          </a:p>
          <a:p>
            <a:pPr lvl="2">
              <a:lnSpc>
                <a:spcPct val="90000"/>
              </a:lnSpc>
            </a:pPr>
            <a:r>
              <a:rPr lang="en-GB" altLang="en-US" sz="1800" dirty="0"/>
              <a:t>interprets system state</a:t>
            </a:r>
          </a:p>
          <a:p>
            <a:pPr lvl="2">
              <a:lnSpc>
                <a:spcPct val="90000"/>
              </a:lnSpc>
            </a:pPr>
            <a:r>
              <a:rPr lang="en-GB" altLang="en-US" sz="1800" dirty="0"/>
              <a:t>evaluates system state with respect to goal</a:t>
            </a:r>
          </a:p>
          <a:p>
            <a:pPr lvl="2">
              <a:lnSpc>
                <a:spcPct val="90000"/>
              </a:lnSpc>
            </a:pPr>
            <a:endParaRPr lang="en-GB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CF7FE-B56C-352B-F6CF-B4C64640A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65" y="1680166"/>
            <a:ext cx="5974496" cy="323761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304178D-B52D-176A-BDD2-40B82DBCDB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execution/evaluation loop</a:t>
            </a: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605AB36-DA77-7A7F-5DCC-1EF8A860BCE6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238199" y="1306861"/>
            <a:ext cx="10801201" cy="43204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lvl="2"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lvl="2">
              <a:lnSpc>
                <a:spcPct val="90000"/>
              </a:lnSpc>
            </a:pPr>
            <a:r>
              <a:rPr lang="en-GB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user establishes the goal</a:t>
            </a:r>
          </a:p>
        </p:txBody>
      </p:sp>
      <p:grpSp>
        <p:nvGrpSpPr>
          <p:cNvPr id="32772" name="Group 4">
            <a:extLst>
              <a:ext uri="{FF2B5EF4-FFF2-40B4-BE49-F238E27FC236}">
                <a16:creationId xmlns:a16="http://schemas.microsoft.com/office/drawing/2014/main" id="{77336975-D3B7-FA86-A778-D555D5594ADD}"/>
              </a:ext>
            </a:extLst>
          </p:cNvPr>
          <p:cNvGrpSpPr>
            <a:grpSpLocks/>
          </p:cNvGrpSpPr>
          <p:nvPr/>
        </p:nvGrpSpPr>
        <p:grpSpPr bwMode="auto">
          <a:xfrm>
            <a:off x="3257550" y="1752600"/>
            <a:ext cx="5734050" cy="1600200"/>
            <a:chOff x="1968" y="3120"/>
            <a:chExt cx="3612" cy="1008"/>
          </a:xfrm>
        </p:grpSpPr>
        <p:sp>
          <p:nvSpPr>
            <p:cNvPr id="32773" name="Text Box 5">
              <a:extLst>
                <a:ext uri="{FF2B5EF4-FFF2-40B4-BE49-F238E27FC236}">
                  <a16:creationId xmlns:a16="http://schemas.microsoft.com/office/drawing/2014/main" id="{B3E4FBD2-4888-CFF8-AC4E-3CAC0BB1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1" y="3840"/>
              <a:ext cx="7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system</a:t>
              </a:r>
            </a:p>
          </p:txBody>
        </p:sp>
        <p:sp>
          <p:nvSpPr>
            <p:cNvPr id="32774" name="Text Box 6">
              <a:extLst>
                <a:ext uri="{FF2B5EF4-FFF2-40B4-BE49-F238E27FC236}">
                  <a16:creationId xmlns:a16="http://schemas.microsoft.com/office/drawing/2014/main" id="{361E8167-8077-F293-9D2D-A1E26DB46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7" y="3504"/>
              <a:ext cx="9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evaluation</a:t>
              </a:r>
            </a:p>
          </p:txBody>
        </p:sp>
        <p:sp>
          <p:nvSpPr>
            <p:cNvPr id="32775" name="Text Box 7">
              <a:extLst>
                <a:ext uri="{FF2B5EF4-FFF2-40B4-BE49-F238E27FC236}">
                  <a16:creationId xmlns:a16="http://schemas.microsoft.com/office/drawing/2014/main" id="{75E12B3B-C6B1-8DA8-7EBC-0BAFDBA0F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0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execution</a:t>
              </a:r>
            </a:p>
          </p:txBody>
        </p:sp>
        <p:grpSp>
          <p:nvGrpSpPr>
            <p:cNvPr id="32776" name="Group 8">
              <a:extLst>
                <a:ext uri="{FF2B5EF4-FFF2-40B4-BE49-F238E27FC236}">
                  <a16:creationId xmlns:a16="http://schemas.microsoft.com/office/drawing/2014/main" id="{CECC055D-2BB8-8A4D-9C36-4C84A2868C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5" y="3216"/>
              <a:ext cx="1536" cy="816"/>
              <a:chOff x="1680" y="1104"/>
              <a:chExt cx="1536" cy="816"/>
            </a:xfrm>
          </p:grpSpPr>
          <p:sp>
            <p:nvSpPr>
              <p:cNvPr id="32777" name="AutoShape 9">
                <a:extLst>
                  <a:ext uri="{FF2B5EF4-FFF2-40B4-BE49-F238E27FC236}">
                    <a16:creationId xmlns:a16="http://schemas.microsoft.com/office/drawing/2014/main" id="{6D63867C-B22A-2195-2870-46CF340B7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152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778" name="AutoShape 10">
                <a:extLst>
                  <a:ext uri="{FF2B5EF4-FFF2-40B4-BE49-F238E27FC236}">
                    <a16:creationId xmlns:a16="http://schemas.microsoft.com/office/drawing/2014/main" id="{2D66A2FA-4E99-41C5-D455-669CBD073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32" y="1104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32779" name="Text Box 11">
              <a:extLst>
                <a:ext uri="{FF2B5EF4-FFF2-40B4-BE49-F238E27FC236}">
                  <a16:creationId xmlns:a16="http://schemas.microsoft.com/office/drawing/2014/main" id="{1684C0C3-3530-D7D1-071E-3DEF3C230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312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goal</a:t>
              </a:r>
            </a:p>
          </p:txBody>
        </p:sp>
      </p:grpSp>
      <p:sp>
        <p:nvSpPr>
          <p:cNvPr id="32780" name="Oval 12">
            <a:extLst>
              <a:ext uri="{FF2B5EF4-FFF2-40B4-BE49-F238E27FC236}">
                <a16:creationId xmlns:a16="http://schemas.microsoft.com/office/drawing/2014/main" id="{552EFBBE-F10C-32B1-592A-6D7392E2E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676400"/>
            <a:ext cx="838200" cy="685800"/>
          </a:xfrm>
          <a:prstGeom prst="ellips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id="{3BD84C81-F4C2-74A2-CEEF-AFF1EEFC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411391"/>
            <a:ext cx="3581400" cy="381000"/>
          </a:xfrm>
          <a:prstGeom prst="rect">
            <a:avLst/>
          </a:prstGeom>
          <a:noFill/>
          <a:ln w="381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171C8-B9EA-7E06-564D-8268DEB9EF19}"/>
              </a:ext>
            </a:extLst>
          </p:cNvPr>
          <p:cNvSpPr txBox="1"/>
          <p:nvPr/>
        </p:nvSpPr>
        <p:spPr>
          <a:xfrm>
            <a:off x="752723" y="4255739"/>
            <a:ext cx="6097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"I want to send an email."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054E9C0-5395-6372-098B-56931EC8A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execution/evaluation loop</a:t>
            </a: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0F7007C-EF8E-DA85-93A0-017FD2DCA014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lvl="2"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33796" name="Group 4">
            <a:extLst>
              <a:ext uri="{FF2B5EF4-FFF2-40B4-BE49-F238E27FC236}">
                <a16:creationId xmlns:a16="http://schemas.microsoft.com/office/drawing/2014/main" id="{FC6DB1CA-731F-AAB3-E756-3F9A26ABE772}"/>
              </a:ext>
            </a:extLst>
          </p:cNvPr>
          <p:cNvGrpSpPr>
            <a:grpSpLocks/>
          </p:cNvGrpSpPr>
          <p:nvPr/>
        </p:nvGrpSpPr>
        <p:grpSpPr bwMode="auto">
          <a:xfrm>
            <a:off x="3257550" y="1752600"/>
            <a:ext cx="5734050" cy="1600200"/>
            <a:chOff x="1968" y="3120"/>
            <a:chExt cx="3612" cy="1008"/>
          </a:xfrm>
        </p:grpSpPr>
        <p:sp>
          <p:nvSpPr>
            <p:cNvPr id="33797" name="Text Box 5">
              <a:extLst>
                <a:ext uri="{FF2B5EF4-FFF2-40B4-BE49-F238E27FC236}">
                  <a16:creationId xmlns:a16="http://schemas.microsoft.com/office/drawing/2014/main" id="{DA52F27C-DF14-4C13-5539-3E4609B8E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1" y="3840"/>
              <a:ext cx="7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system</a:t>
              </a:r>
            </a:p>
          </p:txBody>
        </p:sp>
        <p:sp>
          <p:nvSpPr>
            <p:cNvPr id="33798" name="Text Box 6">
              <a:extLst>
                <a:ext uri="{FF2B5EF4-FFF2-40B4-BE49-F238E27FC236}">
                  <a16:creationId xmlns:a16="http://schemas.microsoft.com/office/drawing/2014/main" id="{39D281E6-682C-A21A-6F83-2310DFD33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7" y="3504"/>
              <a:ext cx="9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evaluation</a:t>
              </a:r>
            </a:p>
          </p:txBody>
        </p:sp>
        <p:sp>
          <p:nvSpPr>
            <p:cNvPr id="33799" name="Text Box 7">
              <a:extLst>
                <a:ext uri="{FF2B5EF4-FFF2-40B4-BE49-F238E27FC236}">
                  <a16:creationId xmlns:a16="http://schemas.microsoft.com/office/drawing/2014/main" id="{681EB741-061E-EB26-B103-FE94A75B2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0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execution</a:t>
              </a:r>
            </a:p>
          </p:txBody>
        </p:sp>
        <p:grpSp>
          <p:nvGrpSpPr>
            <p:cNvPr id="33800" name="Group 8">
              <a:extLst>
                <a:ext uri="{FF2B5EF4-FFF2-40B4-BE49-F238E27FC236}">
                  <a16:creationId xmlns:a16="http://schemas.microsoft.com/office/drawing/2014/main" id="{DAE1B5EF-A558-8A5A-D1EE-C76751A1A7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5" y="3216"/>
              <a:ext cx="1536" cy="816"/>
              <a:chOff x="1680" y="1104"/>
              <a:chExt cx="1536" cy="816"/>
            </a:xfrm>
          </p:grpSpPr>
          <p:sp>
            <p:nvSpPr>
              <p:cNvPr id="33801" name="AutoShape 9">
                <a:extLst>
                  <a:ext uri="{FF2B5EF4-FFF2-40B4-BE49-F238E27FC236}">
                    <a16:creationId xmlns:a16="http://schemas.microsoft.com/office/drawing/2014/main" id="{C43F8590-D414-B483-6E53-B8B37D822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152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802" name="AutoShape 10">
                <a:extLst>
                  <a:ext uri="{FF2B5EF4-FFF2-40B4-BE49-F238E27FC236}">
                    <a16:creationId xmlns:a16="http://schemas.microsoft.com/office/drawing/2014/main" id="{BC3B377C-E868-1884-189E-FFD198A96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32" y="1104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33803" name="Text Box 11">
              <a:extLst>
                <a:ext uri="{FF2B5EF4-FFF2-40B4-BE49-F238E27FC236}">
                  <a16:creationId xmlns:a16="http://schemas.microsoft.com/office/drawing/2014/main" id="{F8EE5FE5-717F-47AB-6080-337AE50B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312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goal</a:t>
              </a:r>
            </a:p>
          </p:txBody>
        </p:sp>
      </p:grpSp>
      <p:sp>
        <p:nvSpPr>
          <p:cNvPr id="33804" name="Oval 12">
            <a:extLst>
              <a:ext uri="{FF2B5EF4-FFF2-40B4-BE49-F238E27FC236}">
                <a16:creationId xmlns:a16="http://schemas.microsoft.com/office/drawing/2014/main" id="{92C1C8C7-1B98-C778-EBA9-337322F7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286000"/>
            <a:ext cx="1600200" cy="685800"/>
          </a:xfrm>
          <a:prstGeom prst="ellips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3A4FB-8020-D4FE-2E38-59105B1D1B23}"/>
              </a:ext>
            </a:extLst>
          </p:cNvPr>
          <p:cNvSpPr txBox="1"/>
          <p:nvPr/>
        </p:nvSpPr>
        <p:spPr>
          <a:xfrm>
            <a:off x="695399" y="3718384"/>
            <a:ext cx="60972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Execution</a:t>
            </a:r>
            <a:br>
              <a:rPr lang="en-US" dirty="0"/>
            </a:br>
            <a:r>
              <a:rPr lang="en-US" dirty="0"/>
              <a:t>The user translates the goal into actions and performs them on the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Forming intention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Specifying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Executing actions</a:t>
            </a:r>
          </a:p>
          <a:p>
            <a:pPr marL="92075" lvl="1" indent="-92075"/>
            <a:r>
              <a:rPr lang="en-US" dirty="0">
                <a:solidFill>
                  <a:srgbClr val="0070C0"/>
                </a:solidFill>
              </a:rPr>
              <a:t>Opening the mail app, typing the message, clicking “Send.”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B523AC9-4CEA-FCDB-2398-E58B47622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execution/evaluation loop</a:t>
            </a:r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D27DA29-796F-8D66-25C6-B393C4C671BF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lvl="2"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34820" name="Group 4">
            <a:extLst>
              <a:ext uri="{FF2B5EF4-FFF2-40B4-BE49-F238E27FC236}">
                <a16:creationId xmlns:a16="http://schemas.microsoft.com/office/drawing/2014/main" id="{A1F032AF-EFC1-C9E7-3D8E-8F0367DD47F4}"/>
              </a:ext>
            </a:extLst>
          </p:cNvPr>
          <p:cNvGrpSpPr>
            <a:grpSpLocks/>
          </p:cNvGrpSpPr>
          <p:nvPr/>
        </p:nvGrpSpPr>
        <p:grpSpPr bwMode="auto">
          <a:xfrm>
            <a:off x="3257550" y="1752600"/>
            <a:ext cx="5734050" cy="1600200"/>
            <a:chOff x="1968" y="3120"/>
            <a:chExt cx="3612" cy="1008"/>
          </a:xfrm>
        </p:grpSpPr>
        <p:sp>
          <p:nvSpPr>
            <p:cNvPr id="34821" name="Text Box 5">
              <a:extLst>
                <a:ext uri="{FF2B5EF4-FFF2-40B4-BE49-F238E27FC236}">
                  <a16:creationId xmlns:a16="http://schemas.microsoft.com/office/drawing/2014/main" id="{12838AA4-B562-F96F-1D18-5820D153F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1" y="3840"/>
              <a:ext cx="7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system</a:t>
              </a:r>
            </a:p>
          </p:txBody>
        </p:sp>
        <p:sp>
          <p:nvSpPr>
            <p:cNvPr id="34822" name="Text Box 6">
              <a:extLst>
                <a:ext uri="{FF2B5EF4-FFF2-40B4-BE49-F238E27FC236}">
                  <a16:creationId xmlns:a16="http://schemas.microsoft.com/office/drawing/2014/main" id="{163DFF94-41C8-7DCE-7438-64C5C39D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7" y="3504"/>
              <a:ext cx="9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evaluation</a:t>
              </a:r>
            </a:p>
          </p:txBody>
        </p:sp>
        <p:sp>
          <p:nvSpPr>
            <p:cNvPr id="34823" name="Text Box 7">
              <a:extLst>
                <a:ext uri="{FF2B5EF4-FFF2-40B4-BE49-F238E27FC236}">
                  <a16:creationId xmlns:a16="http://schemas.microsoft.com/office/drawing/2014/main" id="{6E54BA83-1F83-4D5A-698F-003BACAF5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0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execution</a:t>
              </a:r>
            </a:p>
          </p:txBody>
        </p:sp>
        <p:grpSp>
          <p:nvGrpSpPr>
            <p:cNvPr id="34824" name="Group 8">
              <a:extLst>
                <a:ext uri="{FF2B5EF4-FFF2-40B4-BE49-F238E27FC236}">
                  <a16:creationId xmlns:a16="http://schemas.microsoft.com/office/drawing/2014/main" id="{A6C5DE22-E6BD-99EE-AC30-A0ADCE8CE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5" y="3216"/>
              <a:ext cx="1536" cy="816"/>
              <a:chOff x="1680" y="1104"/>
              <a:chExt cx="1536" cy="816"/>
            </a:xfrm>
          </p:grpSpPr>
          <p:sp>
            <p:nvSpPr>
              <p:cNvPr id="34825" name="AutoShape 9">
                <a:extLst>
                  <a:ext uri="{FF2B5EF4-FFF2-40B4-BE49-F238E27FC236}">
                    <a16:creationId xmlns:a16="http://schemas.microsoft.com/office/drawing/2014/main" id="{E81B92F3-AA9A-76C5-04BB-D85540FF0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152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826" name="AutoShape 10">
                <a:extLst>
                  <a:ext uri="{FF2B5EF4-FFF2-40B4-BE49-F238E27FC236}">
                    <a16:creationId xmlns:a16="http://schemas.microsoft.com/office/drawing/2014/main" id="{E6F1CE00-4724-F410-DC0D-1835B9C84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32" y="1104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34827" name="Text Box 11">
              <a:extLst>
                <a:ext uri="{FF2B5EF4-FFF2-40B4-BE49-F238E27FC236}">
                  <a16:creationId xmlns:a16="http://schemas.microsoft.com/office/drawing/2014/main" id="{B329981B-E340-C3FB-A96C-5CAAB6092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312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goal</a:t>
              </a:r>
            </a:p>
          </p:txBody>
        </p:sp>
      </p:grpSp>
      <p:sp>
        <p:nvSpPr>
          <p:cNvPr id="34828" name="Oval 12">
            <a:extLst>
              <a:ext uri="{FF2B5EF4-FFF2-40B4-BE49-F238E27FC236}">
                <a16:creationId xmlns:a16="http://schemas.microsoft.com/office/drawing/2014/main" id="{1A7F4DD4-071D-C935-E5ED-181897C5D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1" y="2825948"/>
            <a:ext cx="1149350" cy="685800"/>
          </a:xfrm>
          <a:prstGeom prst="ellips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F66B9-4BB6-08A8-28E4-F75D728E6CBC}"/>
              </a:ext>
            </a:extLst>
          </p:cNvPr>
          <p:cNvSpPr txBox="1"/>
          <p:nvPr/>
        </p:nvSpPr>
        <p:spPr>
          <a:xfrm>
            <a:off x="810047" y="3740348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system responds to the user's actions.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The mail is sent, and the screen updates.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41CB8-31F5-6AF7-6F18-3EEAA2EB7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660C64D-40A7-7766-43ED-7FCDEEB59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execution/evaluation loop</a:t>
            </a:r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40ECC9D9-FEDE-38F3-51AA-03FC8BFDD6E2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lvl="2">
              <a:lnSpc>
                <a:spcPct val="90000"/>
              </a:lnSpc>
            </a:pPr>
            <a:endParaRPr lang="en-GB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34820" name="Group 4">
            <a:extLst>
              <a:ext uri="{FF2B5EF4-FFF2-40B4-BE49-F238E27FC236}">
                <a16:creationId xmlns:a16="http://schemas.microsoft.com/office/drawing/2014/main" id="{9868DAC7-E71A-5555-2354-893A43C8D8C0}"/>
              </a:ext>
            </a:extLst>
          </p:cNvPr>
          <p:cNvGrpSpPr>
            <a:grpSpLocks/>
          </p:cNvGrpSpPr>
          <p:nvPr/>
        </p:nvGrpSpPr>
        <p:grpSpPr bwMode="auto">
          <a:xfrm>
            <a:off x="3257550" y="1752600"/>
            <a:ext cx="5734050" cy="1600200"/>
            <a:chOff x="1968" y="3120"/>
            <a:chExt cx="3612" cy="1008"/>
          </a:xfrm>
        </p:grpSpPr>
        <p:sp>
          <p:nvSpPr>
            <p:cNvPr id="34821" name="Text Box 5">
              <a:extLst>
                <a:ext uri="{FF2B5EF4-FFF2-40B4-BE49-F238E27FC236}">
                  <a16:creationId xmlns:a16="http://schemas.microsoft.com/office/drawing/2014/main" id="{44FD81F9-C5E8-EC7B-1086-8A545A210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1" y="3840"/>
              <a:ext cx="7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system</a:t>
              </a:r>
            </a:p>
          </p:txBody>
        </p:sp>
        <p:sp>
          <p:nvSpPr>
            <p:cNvPr id="34822" name="Text Box 6">
              <a:extLst>
                <a:ext uri="{FF2B5EF4-FFF2-40B4-BE49-F238E27FC236}">
                  <a16:creationId xmlns:a16="http://schemas.microsoft.com/office/drawing/2014/main" id="{5CE29CAA-5E97-3921-143E-D5D75BC60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7" y="3504"/>
              <a:ext cx="9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evaluation</a:t>
              </a:r>
            </a:p>
          </p:txBody>
        </p:sp>
        <p:sp>
          <p:nvSpPr>
            <p:cNvPr id="34823" name="Text Box 7">
              <a:extLst>
                <a:ext uri="{FF2B5EF4-FFF2-40B4-BE49-F238E27FC236}">
                  <a16:creationId xmlns:a16="http://schemas.microsoft.com/office/drawing/2014/main" id="{A1075459-2263-E144-43D9-D466072CD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0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execution</a:t>
              </a:r>
            </a:p>
          </p:txBody>
        </p:sp>
        <p:grpSp>
          <p:nvGrpSpPr>
            <p:cNvPr id="34824" name="Group 8">
              <a:extLst>
                <a:ext uri="{FF2B5EF4-FFF2-40B4-BE49-F238E27FC236}">
                  <a16:creationId xmlns:a16="http://schemas.microsoft.com/office/drawing/2014/main" id="{0701F096-1D2B-6AFB-026E-B002F80A9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5" y="3216"/>
              <a:ext cx="1536" cy="816"/>
              <a:chOff x="1680" y="1104"/>
              <a:chExt cx="1536" cy="816"/>
            </a:xfrm>
          </p:grpSpPr>
          <p:sp>
            <p:nvSpPr>
              <p:cNvPr id="34825" name="AutoShape 9">
                <a:extLst>
                  <a:ext uri="{FF2B5EF4-FFF2-40B4-BE49-F238E27FC236}">
                    <a16:creationId xmlns:a16="http://schemas.microsoft.com/office/drawing/2014/main" id="{D5FD7D43-6C2F-FFAC-6265-7C9FA9887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152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826" name="AutoShape 10">
                <a:extLst>
                  <a:ext uri="{FF2B5EF4-FFF2-40B4-BE49-F238E27FC236}">
                    <a16:creationId xmlns:a16="http://schemas.microsoft.com/office/drawing/2014/main" id="{C30FE4FC-13B5-38A6-113B-492C8639D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832" y="1104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34827" name="Text Box 11">
              <a:extLst>
                <a:ext uri="{FF2B5EF4-FFF2-40B4-BE49-F238E27FC236}">
                  <a16:creationId xmlns:a16="http://schemas.microsoft.com/office/drawing/2014/main" id="{AA17A802-6584-1CE5-ED38-AC63F3603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312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400">
                  <a:latin typeface="Arial" panose="020B0604020202020204" pitchFamily="34" charset="0"/>
                </a:rPr>
                <a:t>goal</a:t>
              </a:r>
            </a:p>
          </p:txBody>
        </p:sp>
      </p:grpSp>
      <p:sp>
        <p:nvSpPr>
          <p:cNvPr id="34828" name="Oval 12">
            <a:extLst>
              <a:ext uri="{FF2B5EF4-FFF2-40B4-BE49-F238E27FC236}">
                <a16:creationId xmlns:a16="http://schemas.microsoft.com/office/drawing/2014/main" id="{D195B1F6-DBAF-FB5B-69F5-216321F6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286000"/>
            <a:ext cx="1600200" cy="685800"/>
          </a:xfrm>
          <a:prstGeom prst="ellips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207E7-E35A-CBB3-D2AC-456A6CBAA697}"/>
              </a:ext>
            </a:extLst>
          </p:cNvPr>
          <p:cNvSpPr txBox="1"/>
          <p:nvPr/>
        </p:nvSpPr>
        <p:spPr>
          <a:xfrm>
            <a:off x="521008" y="3331464"/>
            <a:ext cx="60972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Evaluation</a:t>
            </a:r>
            <a:br>
              <a:rPr lang="en-US" dirty="0"/>
            </a:br>
            <a:r>
              <a:rPr lang="en-US" dirty="0"/>
              <a:t>The user observes the system's output and evaluates whether their goal has been achieved.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Perceiving system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Interpreting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Evaluating against the goal</a:t>
            </a:r>
          </a:p>
          <a:p>
            <a:pPr lvl="1" indent="-457200"/>
            <a:r>
              <a:rPr lang="en-US" dirty="0">
                <a:solidFill>
                  <a:srgbClr val="0070C0"/>
                </a:solidFill>
              </a:rPr>
              <a:t>User checks if the email is in the "Sent" folder.</a:t>
            </a:r>
          </a:p>
        </p:txBody>
      </p:sp>
    </p:spTree>
    <p:extLst>
      <p:ext uri="{BB962C8B-B14F-4D97-AF65-F5344CB8AC3E}">
        <p14:creationId xmlns:p14="http://schemas.microsoft.com/office/powerpoint/2010/main" val="1552357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A55E298-9857-FBAA-218C-C024E7F3F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Bridges in Norman’s model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7BCEE889-357A-D3F4-A6F6-9E09934BA3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  <a:tabLst>
                <a:tab pos="1801813" algn="l"/>
                <a:tab pos="2471738" algn="l"/>
              </a:tabLst>
            </a:pPr>
            <a:r>
              <a:rPr lang="en-GB" altLang="en-US" sz="2400" dirty="0"/>
              <a:t>Some systems are harder to use than others</a:t>
            </a:r>
          </a:p>
          <a:p>
            <a:pPr>
              <a:buNone/>
              <a:tabLst>
                <a:tab pos="1801813" algn="l"/>
                <a:tab pos="2471738" algn="l"/>
              </a:tabLst>
            </a:pPr>
            <a:endParaRPr lang="en-GB" altLang="en-US" sz="2400" dirty="0"/>
          </a:p>
          <a:p>
            <a:pPr>
              <a:buNone/>
              <a:tabLst>
                <a:tab pos="1801813" algn="l"/>
                <a:tab pos="2471738" algn="l"/>
              </a:tabLst>
            </a:pPr>
            <a:r>
              <a:rPr lang="en-GB" altLang="en-US" sz="2400" dirty="0"/>
              <a:t>Gulf of Execution</a:t>
            </a:r>
          </a:p>
          <a:p>
            <a:pPr lvl="1">
              <a:buNone/>
              <a:tabLst>
                <a:tab pos="1801813" algn="l"/>
                <a:tab pos="2471738" algn="l"/>
              </a:tabLst>
            </a:pPr>
            <a:r>
              <a:rPr lang="en-GB" altLang="en-US" sz="2000" dirty="0"/>
              <a:t>	</a:t>
            </a:r>
            <a:r>
              <a:rPr lang="en-US" altLang="en-US" sz="2000" dirty="0"/>
              <a:t>Difficulty translating goals into actions the system understands.</a:t>
            </a:r>
            <a:endParaRPr lang="en-GB" altLang="en-US" sz="2000" dirty="0"/>
          </a:p>
          <a:p>
            <a:pPr>
              <a:buNone/>
              <a:tabLst>
                <a:tab pos="1801813" algn="l"/>
                <a:tab pos="2471738" algn="l"/>
              </a:tabLst>
            </a:pPr>
            <a:endParaRPr lang="en-GB" altLang="en-US" sz="2400" dirty="0"/>
          </a:p>
          <a:p>
            <a:pPr>
              <a:buNone/>
              <a:tabLst>
                <a:tab pos="1801813" algn="l"/>
                <a:tab pos="2471738" algn="l"/>
              </a:tabLst>
            </a:pPr>
            <a:r>
              <a:rPr lang="en-GB" altLang="en-US" sz="2400" dirty="0"/>
              <a:t>Gulf of Evaluation</a:t>
            </a:r>
          </a:p>
          <a:p>
            <a:pPr lvl="1">
              <a:buNone/>
              <a:tabLst>
                <a:tab pos="1801813" algn="l"/>
                <a:tab pos="2471738" algn="l"/>
              </a:tabLst>
            </a:pPr>
            <a:r>
              <a:rPr lang="en-GB" altLang="en-US" sz="2000" dirty="0"/>
              <a:t>	</a:t>
            </a:r>
            <a:r>
              <a:rPr lang="en-US" altLang="en-US" sz="2000" dirty="0"/>
              <a:t>– Difficulty understanding the system’s response.</a:t>
            </a:r>
            <a:endParaRPr lang="en-GB" altLang="en-US" sz="20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A874A02D-3005-0645-404B-C1B84C146E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200" dirty="0"/>
              <a:t>Human error - slips and mistakes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5E66F3-7DFA-6A39-7CA7-D74CFE0F28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dirty="0"/>
              <a:t>slip</a:t>
            </a:r>
          </a:p>
          <a:p>
            <a:pPr lvl="1">
              <a:lnSpc>
                <a:spcPct val="90000"/>
              </a:lnSpc>
              <a:buFontTx/>
              <a:buChar char=" "/>
            </a:pPr>
            <a:r>
              <a:rPr lang="en-GB" altLang="en-US" dirty="0"/>
              <a:t>understand system and goal</a:t>
            </a:r>
          </a:p>
          <a:p>
            <a:pPr lvl="1">
              <a:lnSpc>
                <a:spcPct val="90000"/>
              </a:lnSpc>
              <a:buFontTx/>
              <a:buChar char=" "/>
            </a:pPr>
            <a:r>
              <a:rPr lang="en-GB" altLang="en-US" dirty="0"/>
              <a:t>correct formulation of action</a:t>
            </a:r>
          </a:p>
          <a:p>
            <a:pPr lvl="1">
              <a:lnSpc>
                <a:spcPct val="90000"/>
              </a:lnSpc>
              <a:buFontTx/>
              <a:buChar char=" "/>
            </a:pPr>
            <a:r>
              <a:rPr lang="en-GB" altLang="en-US" dirty="0"/>
              <a:t>incorrect action</a:t>
            </a:r>
          </a:p>
          <a:p>
            <a:pPr lvl="1">
              <a:lnSpc>
                <a:spcPct val="90000"/>
              </a:lnSpc>
              <a:buFontTx/>
              <a:buChar char=" "/>
            </a:pPr>
            <a:endParaRPr lang="en-GB" altLang="en-US" sz="12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dirty="0"/>
              <a:t>mistake</a:t>
            </a:r>
          </a:p>
          <a:p>
            <a:pPr lvl="1">
              <a:lnSpc>
                <a:spcPct val="90000"/>
              </a:lnSpc>
              <a:buFontTx/>
              <a:buChar char=" "/>
            </a:pPr>
            <a:r>
              <a:rPr lang="en-GB" altLang="en-US" dirty="0"/>
              <a:t>may not even have right goal!</a:t>
            </a:r>
          </a:p>
          <a:p>
            <a:pPr lvl="1">
              <a:lnSpc>
                <a:spcPct val="90000"/>
              </a:lnSpc>
              <a:buFontTx/>
              <a:buChar char=" "/>
            </a:pPr>
            <a:endParaRPr lang="en-GB" altLang="en-US" sz="1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/>
              <a:t>Fixing things?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/>
              <a:t>	slip – better interface design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/>
              <a:t>	mistake – better understanding of system</a:t>
            </a:r>
            <a:endParaRPr lang="en-GB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A6FF593-F802-C0BB-8FE1-7A305A367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The interaction framework 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2C2863D-7DF5-6F77-3398-617A5A5BA4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03800" y="621436"/>
            <a:ext cx="6750235" cy="60013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/>
              <a:t>extension of Norman…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/>
              <a:t>The interaction framework attempts a more realistic description of interaction by  including the system explicitly, and breaks it into four main components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/>
              <a:t> </a:t>
            </a:r>
            <a:endParaRPr lang="en-GB" altLang="en-US" sz="2400" dirty="0"/>
          </a:p>
          <a:p>
            <a:pPr marL="819150" lvl="1"/>
            <a:r>
              <a:rPr lang="en-GB" altLang="en-US" sz="2000" dirty="0"/>
              <a:t>user</a:t>
            </a:r>
          </a:p>
          <a:p>
            <a:pPr marL="819150" lvl="1"/>
            <a:r>
              <a:rPr lang="en-GB" altLang="en-US" sz="2000" dirty="0"/>
              <a:t>input</a:t>
            </a:r>
          </a:p>
          <a:p>
            <a:pPr marL="819150" lvl="1"/>
            <a:r>
              <a:rPr lang="en-GB" altLang="en-US" sz="2000" dirty="0"/>
              <a:t>system</a:t>
            </a:r>
          </a:p>
          <a:p>
            <a:pPr marL="819150" lvl="1"/>
            <a:r>
              <a:rPr lang="en-GB" altLang="en-US" sz="2000" dirty="0"/>
              <a:t>output</a:t>
            </a:r>
          </a:p>
          <a:p>
            <a:pPr>
              <a:lnSpc>
                <a:spcPct val="90000"/>
              </a:lnSpc>
            </a:pPr>
            <a:endParaRPr lang="en-GB" altLang="en-US" sz="2400" dirty="0"/>
          </a:p>
          <a:p>
            <a:pPr>
              <a:buNone/>
            </a:pPr>
            <a:r>
              <a:rPr lang="en-US" altLang="en-US" sz="2000" dirty="0"/>
              <a:t>The User begins the interactive cycle with the formulation of a goal and a </a:t>
            </a:r>
            <a:r>
              <a:rPr lang="en-US" altLang="en-US" sz="2000" dirty="0">
                <a:solidFill>
                  <a:srgbClr val="FF0000"/>
                </a:solidFill>
              </a:rPr>
              <a:t>task</a:t>
            </a:r>
            <a:r>
              <a:rPr lang="en-US" altLang="en-US" sz="2000" dirty="0"/>
              <a:t> to achieve that goal. </a:t>
            </a:r>
          </a:p>
          <a:p>
            <a:pPr>
              <a:buNone/>
            </a:pPr>
            <a:r>
              <a:rPr lang="en-US" sz="2000" dirty="0"/>
              <a:t>The only way the user can manipulate the machine is through the </a:t>
            </a:r>
            <a:r>
              <a:rPr lang="en-US" sz="2000" dirty="0">
                <a:solidFill>
                  <a:srgbClr val="FF0000"/>
                </a:solidFill>
              </a:rPr>
              <a:t>Input. </a:t>
            </a:r>
          </a:p>
          <a:p>
            <a:pPr>
              <a:buNone/>
            </a:pPr>
            <a:r>
              <a:rPr lang="en-US" sz="2000" dirty="0"/>
              <a:t>The input language is translated into the </a:t>
            </a:r>
            <a:r>
              <a:rPr lang="en-US" sz="2000" dirty="0">
                <a:solidFill>
                  <a:srgbClr val="FF0000"/>
                </a:solidFill>
              </a:rPr>
              <a:t>core</a:t>
            </a:r>
            <a:r>
              <a:rPr lang="en-US" sz="2000" dirty="0"/>
              <a:t> language as operations to be performed by the System.</a:t>
            </a:r>
          </a:p>
          <a:p>
            <a:pPr>
              <a:buNone/>
            </a:pPr>
            <a:r>
              <a:rPr lang="en-US" sz="2000" dirty="0"/>
              <a:t>The System then transforms itself as described by the operations; The current values of system attributes are rendered as concepts or features of the </a:t>
            </a:r>
            <a:r>
              <a:rPr lang="en-US" sz="2000" dirty="0">
                <a:solidFill>
                  <a:srgbClr val="FF0000"/>
                </a:solidFill>
              </a:rPr>
              <a:t>Output</a:t>
            </a:r>
            <a:r>
              <a:rPr lang="en-US" sz="2000" dirty="0"/>
              <a:t>. </a:t>
            </a: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endParaRPr lang="en-GB" altLang="en-US" sz="1200" dirty="0"/>
          </a:p>
        </p:txBody>
      </p:sp>
      <p:grpSp>
        <p:nvGrpSpPr>
          <p:cNvPr id="75792" name="Group 16">
            <a:extLst>
              <a:ext uri="{FF2B5EF4-FFF2-40B4-BE49-F238E27FC236}">
                <a16:creationId xmlns:a16="http://schemas.microsoft.com/office/drawing/2014/main" id="{4A829CD4-C17B-A2D2-80DB-7F402F9EFEBA}"/>
              </a:ext>
            </a:extLst>
          </p:cNvPr>
          <p:cNvGrpSpPr>
            <a:grpSpLocks/>
          </p:cNvGrpSpPr>
          <p:nvPr/>
        </p:nvGrpSpPr>
        <p:grpSpPr bwMode="auto">
          <a:xfrm>
            <a:off x="996315" y="2606040"/>
            <a:ext cx="3295650" cy="2514600"/>
            <a:chOff x="3450" y="1248"/>
            <a:chExt cx="2076" cy="1584"/>
          </a:xfrm>
        </p:grpSpPr>
        <p:sp>
          <p:nvSpPr>
            <p:cNvPr id="75781" name="Oval 5">
              <a:extLst>
                <a:ext uri="{FF2B5EF4-FFF2-40B4-BE49-F238E27FC236}">
                  <a16:creationId xmlns:a16="http://schemas.microsoft.com/office/drawing/2014/main" id="{5A6AA74D-0D04-10EC-9504-9968DA001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248"/>
              <a:ext cx="720" cy="15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5782" name="Text Box 6">
              <a:extLst>
                <a:ext uri="{FF2B5EF4-FFF2-40B4-BE49-F238E27FC236}">
                  <a16:creationId xmlns:a16="http://schemas.microsoft.com/office/drawing/2014/main" id="{70793E12-5BFD-69AB-26C4-8889611EA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0" y="1852"/>
              <a:ext cx="39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en-US" b="1">
                  <a:latin typeface="Arial" panose="020B0604020202020204" pitchFamily="34" charset="0"/>
                </a:rPr>
                <a:t>S</a:t>
              </a:r>
            </a:p>
            <a:p>
              <a:pPr algn="ctr"/>
              <a:r>
                <a:rPr lang="en-GB" altLang="en-US">
                  <a:latin typeface="Arial" panose="020B0604020202020204" pitchFamily="34" charset="0"/>
                </a:rPr>
                <a:t>core</a:t>
              </a:r>
              <a:endParaRPr lang="en-GB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5783" name="Text Box 7">
              <a:extLst>
                <a:ext uri="{FF2B5EF4-FFF2-40B4-BE49-F238E27FC236}">
                  <a16:creationId xmlns:a16="http://schemas.microsoft.com/office/drawing/2014/main" id="{75BE16F1-30FF-8E2C-0855-568D4F1C9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3" y="1852"/>
              <a:ext cx="38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en-US" b="1">
                  <a:latin typeface="Arial" panose="020B0604020202020204" pitchFamily="34" charset="0"/>
                </a:rPr>
                <a:t>U</a:t>
              </a:r>
            </a:p>
            <a:p>
              <a:pPr algn="ctr"/>
              <a:r>
                <a:rPr lang="en-GB" altLang="en-US">
                  <a:latin typeface="Arial" panose="020B0604020202020204" pitchFamily="34" charset="0"/>
                </a:rPr>
                <a:t>task</a:t>
              </a:r>
              <a:endParaRPr lang="en-GB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5784" name="Text Box 8">
              <a:extLst>
                <a:ext uri="{FF2B5EF4-FFF2-40B4-BE49-F238E27FC236}">
                  <a16:creationId xmlns:a16="http://schemas.microsoft.com/office/drawing/2014/main" id="{58A8B9B3-BFB0-82DB-9302-31EFA9D6C9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" y="1344"/>
              <a:ext cx="52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en-US" b="1" dirty="0">
                  <a:latin typeface="Arial" panose="020B0604020202020204" pitchFamily="34" charset="0"/>
                </a:rPr>
                <a:t>O</a:t>
              </a:r>
            </a:p>
            <a:p>
              <a:pPr algn="ctr"/>
              <a:r>
                <a:rPr lang="en-GB" altLang="en-US" dirty="0">
                  <a:latin typeface="Arial" panose="020B0604020202020204" pitchFamily="34" charset="0"/>
                </a:rPr>
                <a:t>output</a:t>
              </a:r>
              <a:endParaRPr lang="en-GB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75785" name="Text Box 9">
              <a:extLst>
                <a:ext uri="{FF2B5EF4-FFF2-40B4-BE49-F238E27FC236}">
                  <a16:creationId xmlns:a16="http://schemas.microsoft.com/office/drawing/2014/main" id="{F08ACD1E-5B85-3076-75C8-7075CC829B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" y="2256"/>
              <a:ext cx="431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en-US" b="1">
                  <a:latin typeface="Arial" panose="020B0604020202020204" pitchFamily="34" charset="0"/>
                </a:rPr>
                <a:t>I</a:t>
              </a:r>
            </a:p>
            <a:p>
              <a:pPr algn="ctr"/>
              <a:r>
                <a:rPr lang="en-GB" altLang="en-US">
                  <a:latin typeface="Arial" panose="020B0604020202020204" pitchFamily="34" charset="0"/>
                </a:rPr>
                <a:t>input</a:t>
              </a:r>
              <a:endParaRPr lang="en-GB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5788" name="Line 12">
              <a:extLst>
                <a:ext uri="{FF2B5EF4-FFF2-40B4-BE49-F238E27FC236}">
                  <a16:creationId xmlns:a16="http://schemas.microsoft.com/office/drawing/2014/main" id="{90208749-387C-1FA1-F632-CA6D49DB77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2" y="1584"/>
              <a:ext cx="528" cy="336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5789" name="Line 13">
              <a:extLst>
                <a:ext uri="{FF2B5EF4-FFF2-40B4-BE49-F238E27FC236}">
                  <a16:creationId xmlns:a16="http://schemas.microsoft.com/office/drawing/2014/main" id="{F6E5FC84-08F3-3F49-C671-CCBDECB6D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584"/>
              <a:ext cx="528" cy="336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5790" name="Line 14">
              <a:extLst>
                <a:ext uri="{FF2B5EF4-FFF2-40B4-BE49-F238E27FC236}">
                  <a16:creationId xmlns:a16="http://schemas.microsoft.com/office/drawing/2014/main" id="{BC5FB44D-6155-7096-CD59-29033A627E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112"/>
              <a:ext cx="528" cy="336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5791" name="Line 15">
              <a:extLst>
                <a:ext uri="{FF2B5EF4-FFF2-40B4-BE49-F238E27FC236}">
                  <a16:creationId xmlns:a16="http://schemas.microsoft.com/office/drawing/2014/main" id="{EB9178C5-76F8-6CBA-0129-BC3AB5070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" y="2112"/>
              <a:ext cx="528" cy="336"/>
            </a:xfrm>
            <a:prstGeom prst="line">
              <a:avLst/>
            </a:prstGeom>
            <a:noFill/>
            <a:ln w="38100">
              <a:solidFill>
                <a:srgbClr val="26246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5870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7A031975-2E2D-C973-52CC-68DB46B8C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415" y="395056"/>
            <a:ext cx="4211606" cy="1034249"/>
          </a:xfrm>
        </p:spPr>
        <p:txBody>
          <a:bodyPr>
            <a:normAutofit/>
          </a:bodyPr>
          <a:lstStyle/>
          <a:p>
            <a:r>
              <a:rPr lang="en-GB" altLang="en-US" dirty="0"/>
              <a:t>Abowd &amp; Beale’s model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3F4BA42-9BBC-BB23-B009-0EE2F1DD7A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02315" y="850591"/>
            <a:ext cx="6659101" cy="4873625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377825" algn="l"/>
                <a:tab pos="755650" algn="l"/>
                <a:tab pos="1149350" algn="l"/>
                <a:tab pos="1527175" algn="l"/>
              </a:tabLst>
            </a:pPr>
            <a:r>
              <a:rPr lang="en-GB" altLang="en-US" sz="2400" dirty="0"/>
              <a:t>user intentions</a:t>
            </a:r>
            <a:br>
              <a:rPr lang="en-GB" altLang="en-US" sz="2400" dirty="0"/>
            </a:br>
            <a:r>
              <a:rPr lang="en-GB" altLang="en-US" sz="2400" dirty="0"/>
              <a:t>	</a:t>
            </a:r>
            <a:r>
              <a:rPr lang="en-US" altLang="en-US" sz="2400" dirty="0"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GB" altLang="en-US" sz="2400" dirty="0"/>
              <a:t> translated into actions at the interface</a:t>
            </a:r>
            <a:br>
              <a:rPr lang="en-GB" altLang="en-US" sz="2400" dirty="0"/>
            </a:br>
            <a:r>
              <a:rPr lang="en-GB" altLang="en-US" sz="2400" dirty="0"/>
              <a:t> 		</a:t>
            </a:r>
            <a:r>
              <a:rPr lang="en-US" altLang="en-US" sz="2400" dirty="0"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GB" altLang="en-US" sz="2400" dirty="0"/>
              <a:t>  translated into alterations of system state</a:t>
            </a:r>
            <a:br>
              <a:rPr lang="en-GB" altLang="en-US" sz="2400" dirty="0"/>
            </a:br>
            <a:r>
              <a:rPr lang="en-GB" altLang="en-US" sz="2400" dirty="0"/>
              <a:t> 			</a:t>
            </a:r>
            <a:r>
              <a:rPr lang="en-US" altLang="en-US" sz="2400" dirty="0"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GB" altLang="en-US" sz="2400" dirty="0"/>
              <a:t>  reflected in the output display</a:t>
            </a:r>
            <a:br>
              <a:rPr lang="en-GB" altLang="en-US" sz="2400" dirty="0"/>
            </a:br>
            <a:r>
              <a:rPr lang="en-GB" altLang="en-US" sz="2400" dirty="0"/>
              <a:t> 				</a:t>
            </a:r>
            <a:r>
              <a:rPr lang="en-US" altLang="en-US" sz="2400" dirty="0"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GB" altLang="en-US" sz="2400" dirty="0"/>
              <a:t>  interpreted by the user</a:t>
            </a:r>
          </a:p>
          <a:p>
            <a:pPr marL="0" indent="0">
              <a:tabLst>
                <a:tab pos="377825" algn="l"/>
                <a:tab pos="755650" algn="l"/>
                <a:tab pos="1149350" algn="l"/>
                <a:tab pos="1527175" algn="l"/>
              </a:tabLst>
            </a:pPr>
            <a:endParaRPr lang="en-GB" altLang="en-US" sz="2400" dirty="0"/>
          </a:p>
          <a:p>
            <a:pPr marL="0" indent="0">
              <a:buNone/>
              <a:tabLst>
                <a:tab pos="377825" algn="l"/>
                <a:tab pos="755650" algn="l"/>
                <a:tab pos="1149350" algn="l"/>
                <a:tab pos="1527175" algn="l"/>
              </a:tabLst>
            </a:pPr>
            <a:endParaRPr lang="en-GB" altLang="en-US" sz="2400" dirty="0"/>
          </a:p>
          <a:p>
            <a:pPr marL="0" indent="0">
              <a:tabLst>
                <a:tab pos="377825" algn="l"/>
                <a:tab pos="755650" algn="l"/>
                <a:tab pos="1149350" algn="l"/>
                <a:tab pos="1527175" algn="l"/>
              </a:tabLst>
            </a:pPr>
            <a:endParaRPr lang="en-GB" altLang="en-US" sz="2400" dirty="0"/>
          </a:p>
          <a:p>
            <a:pPr marL="0" indent="0">
              <a:tabLst>
                <a:tab pos="377825" algn="l"/>
                <a:tab pos="755650" algn="l"/>
                <a:tab pos="1149350" algn="l"/>
                <a:tab pos="1527175" algn="l"/>
              </a:tabLst>
            </a:pPr>
            <a:endParaRPr lang="en-GB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88316-571F-E41F-5E56-678016F3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179"/>
            <a:ext cx="5832648" cy="339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1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841E-8A3B-DC91-9B82-9613ADF7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008108D-1372-9D42-C9C6-31A3F3AE295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9788" y="6658"/>
            <a:ext cx="7389812" cy="1600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400" cap="all" dirty="0"/>
              <a:t>HCI - 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ED303-C2CA-8DAC-2172-69F1DDCC1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1213" y="1755559"/>
            <a:ext cx="10665672" cy="3811588"/>
          </a:xfrm>
        </p:spPr>
        <p:txBody>
          <a:bodyPr>
            <a:normAutofit/>
          </a:bodyPr>
          <a:lstStyle/>
          <a:p>
            <a:r>
              <a:rPr lang="en-US" sz="2400" dirty="0"/>
              <a:t>HCI (Human-Computer Interaction) is the study and design of the interaction between people (users) and computers or technological systems.</a:t>
            </a:r>
          </a:p>
          <a:p>
            <a:endParaRPr lang="en-US" sz="2400" dirty="0"/>
          </a:p>
          <a:p>
            <a:r>
              <a:rPr lang="en-US" sz="2400" dirty="0"/>
              <a:t>Human-Computer Interaction (HCI) is a multidisciplinary field focused on the design, evaluation, and implementation of interactive computing systems for human use and the study of the major phenomena surrounding them.</a:t>
            </a:r>
          </a:p>
          <a:p>
            <a:endParaRPr lang="en-US" sz="2400" dirty="0"/>
          </a:p>
          <a:p>
            <a:endParaRPr lang="en-IN" sz="2400" dirty="0"/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2BE5B794-071E-3C9C-9603-E504726B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29D244CE-4833-45A1-8165-65019EE56A4C}" type="slidenum">
              <a:rPr lang="en-US" altLang="en-US" smtClean="0"/>
              <a:pPr/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893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2CD9FA7E-542A-7438-ED81-5D02A4D34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1264" y="457200"/>
            <a:ext cx="3932237" cy="874450"/>
          </a:xfrm>
        </p:spPr>
        <p:txBody>
          <a:bodyPr anchor="ctr">
            <a:normAutofit/>
          </a:bodyPr>
          <a:lstStyle/>
          <a:p>
            <a:r>
              <a:rPr lang="en-GB" altLang="en-US" sz="3600" dirty="0"/>
              <a:t>Ergonomics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F46A3631-F6B0-BDB5-D425-EE3C265D82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87084" y="1527175"/>
            <a:ext cx="8061772" cy="4873625"/>
          </a:xfrm>
        </p:spPr>
        <p:txBody>
          <a:bodyPr>
            <a:normAutofit/>
          </a:bodyPr>
          <a:lstStyle/>
          <a:p>
            <a:pPr algn="just"/>
            <a:r>
              <a:rPr lang="en-US" sz="2200" b="0" i="0" u="none" strike="noStrike" baseline="0" dirty="0"/>
              <a:t>Ergonomics (or human factors) is traditionally the study of the </a:t>
            </a:r>
            <a:r>
              <a:rPr lang="en-US" sz="2200" b="1" i="0" u="none" strike="noStrike" baseline="0" dirty="0"/>
              <a:t>physical characteristics of the interaction</a:t>
            </a:r>
            <a:r>
              <a:rPr lang="en-US" sz="2200" b="0" i="0" u="none" strike="noStrike" baseline="0" dirty="0"/>
              <a:t>: how the controls are designed, the physical environment in which the interaction takes place, and the layout and physical qualities of the screen.</a:t>
            </a:r>
          </a:p>
          <a:p>
            <a:pPr algn="just"/>
            <a:r>
              <a:rPr lang="en-US" sz="2200" b="0" i="0" u="none" strike="noStrike" baseline="0" dirty="0"/>
              <a:t>A primary focus is on </a:t>
            </a:r>
            <a:r>
              <a:rPr lang="en-US" sz="2200" b="1" i="0" u="none" strike="noStrike" baseline="0" dirty="0"/>
              <a:t>user performance </a:t>
            </a:r>
            <a:r>
              <a:rPr lang="en-US" sz="2200" b="0" i="0" u="none" strike="noStrike" baseline="0" dirty="0"/>
              <a:t>and </a:t>
            </a:r>
            <a:r>
              <a:rPr lang="en-US" sz="2200" b="1" i="0" u="none" strike="noStrike" baseline="0" dirty="0"/>
              <a:t>how the interface enhances </a:t>
            </a:r>
            <a:r>
              <a:rPr lang="en-US" sz="2200" b="0" i="0" u="none" strike="noStrike" baseline="0" dirty="0"/>
              <a:t>or detracts from this. In seeking to evaluate these aspects of the interaction, ergonomics will certainly also touch upon human psychology and system constraints. </a:t>
            </a:r>
          </a:p>
          <a:p>
            <a:pPr algn="just"/>
            <a:r>
              <a:rPr lang="en-US" sz="2200" b="0" i="0" u="none" strike="noStrike" baseline="0" dirty="0"/>
              <a:t>It is a large and established field, which is closely related to but distinct from HCI.</a:t>
            </a:r>
            <a:endParaRPr lang="en-GB" alt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FABEB-C8FD-96B4-33E5-65663D8E2F02}"/>
              </a:ext>
            </a:extLst>
          </p:cNvPr>
          <p:cNvSpPr txBox="1"/>
          <p:nvPr/>
        </p:nvSpPr>
        <p:spPr>
          <a:xfrm>
            <a:off x="3187084" y="659971"/>
            <a:ext cx="84781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Ergonomics</a:t>
            </a:r>
            <a:r>
              <a:rPr lang="en-US" sz="2200" dirty="0"/>
              <a:t> is the study of how people interact with technology and environments to enhance </a:t>
            </a:r>
            <a:r>
              <a:rPr lang="en-US" sz="2200" b="1" dirty="0"/>
              <a:t>comfort</a:t>
            </a:r>
            <a:r>
              <a:rPr lang="en-US" sz="2200" dirty="0"/>
              <a:t>, </a:t>
            </a:r>
            <a:r>
              <a:rPr lang="en-US" sz="2200" b="1" dirty="0"/>
              <a:t>safety</a:t>
            </a:r>
            <a:r>
              <a:rPr lang="en-US" sz="2200" dirty="0"/>
              <a:t>, </a:t>
            </a:r>
            <a:r>
              <a:rPr lang="en-US" sz="2200" b="1" dirty="0"/>
              <a:t>efficiency</a:t>
            </a:r>
            <a:r>
              <a:rPr lang="en-US" sz="2200" dirty="0"/>
              <a:t>, and </a:t>
            </a:r>
            <a:r>
              <a:rPr lang="en-US" sz="2200" b="1" dirty="0"/>
              <a:t>performance</a:t>
            </a:r>
            <a:r>
              <a:rPr lang="en-US" sz="2200" dirty="0"/>
              <a:t>.</a:t>
            </a:r>
            <a:endParaRPr lang="en-I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build="p"/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23C33B-570E-ACCF-56BC-7FA5C236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08246"/>
          </a:xfrm>
        </p:spPr>
        <p:txBody>
          <a:bodyPr/>
          <a:lstStyle/>
          <a:p>
            <a:r>
              <a:rPr lang="en-GB" altLang="en-US" sz="2800" dirty="0"/>
              <a:t>Ergonomics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DC95D9-C459-E8A8-FF97-A49F6D344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7231" y="980981"/>
            <a:ext cx="5361087" cy="3811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The field of ergonomics addresses issues on the user side of the interface, covering both input and output, as well as the user’s immediate context.</a:t>
            </a:r>
          </a:p>
          <a:p>
            <a:r>
              <a:rPr lang="en-US" sz="2000" dirty="0"/>
              <a:t>Presentation and screen design relates to the output branch of the framework. </a:t>
            </a:r>
          </a:p>
          <a:p>
            <a:r>
              <a:rPr lang="en-US" sz="2000" dirty="0"/>
              <a:t>The entire framework can be placed within a social and organizational context that also affects the interaction. </a:t>
            </a:r>
            <a:endParaRPr lang="en-IN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792B2-977D-E8C0-02D0-D2E1D970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91</a:t>
            </a:fld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44F65-D2D4-3F09-F0ED-B87522BE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384"/>
            <a:ext cx="6437390" cy="45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040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4663EF5E-1DCB-B4CE-C951-4B86B90C1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Ergonomics -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9A01587D-DF17-D95F-B259-4262401540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sz="2400" dirty="0"/>
              <a:t>arrangement of controls and displays</a:t>
            </a:r>
          </a:p>
          <a:p>
            <a:pPr marL="1154113" lvl="1" indent="-587375">
              <a:buNone/>
            </a:pPr>
            <a:r>
              <a:rPr lang="en-GB" altLang="en-US" sz="2000" dirty="0"/>
              <a:t>e.g.	controls grouped according to function or frequency of use, or sequentially.</a:t>
            </a:r>
          </a:p>
          <a:p>
            <a:pPr>
              <a:lnSpc>
                <a:spcPct val="90000"/>
              </a:lnSpc>
            </a:pPr>
            <a:r>
              <a:rPr lang="en-GB" altLang="en-US" sz="2400" dirty="0"/>
              <a:t>surrounding environment</a:t>
            </a:r>
          </a:p>
          <a:p>
            <a:pPr marL="1154113" lvl="1" indent="-587375">
              <a:buNone/>
            </a:pPr>
            <a:r>
              <a:rPr lang="en-GB" altLang="en-US" sz="2000" dirty="0"/>
              <a:t>e.g.	seating arrangements adaptable to cope with all sizes of user</a:t>
            </a:r>
          </a:p>
          <a:p>
            <a:pPr>
              <a:lnSpc>
                <a:spcPct val="90000"/>
              </a:lnSpc>
            </a:pPr>
            <a:r>
              <a:rPr lang="en-GB" altLang="en-US" sz="2400" dirty="0"/>
              <a:t>health issues</a:t>
            </a:r>
          </a:p>
          <a:p>
            <a:pPr marL="1154113" lvl="1" indent="-587375">
              <a:buNone/>
            </a:pPr>
            <a:r>
              <a:rPr lang="en-GB" altLang="en-US" sz="2000" dirty="0"/>
              <a:t>e.g.	physical position, environmental conditions (temperature, humidity), lighting, noise	</a:t>
            </a:r>
          </a:p>
          <a:p>
            <a:pPr>
              <a:lnSpc>
                <a:spcPct val="90000"/>
              </a:lnSpc>
            </a:pPr>
            <a:r>
              <a:rPr lang="en-GB" altLang="en-US" sz="2400" dirty="0"/>
              <a:t>use of colour</a:t>
            </a:r>
          </a:p>
          <a:p>
            <a:pPr marL="1154113" lvl="1" indent="-587375">
              <a:buNone/>
            </a:pPr>
            <a:r>
              <a:rPr lang="en-GB" altLang="en-US" sz="2000" dirty="0"/>
              <a:t>e.g.	use of red for warning, green for okay,</a:t>
            </a:r>
            <a:br>
              <a:rPr lang="en-GB" altLang="en-US" sz="2000" dirty="0"/>
            </a:br>
            <a:r>
              <a:rPr lang="en-GB" altLang="en-US" sz="2000" dirty="0"/>
              <a:t>awareness of colour-blindness etc.</a:t>
            </a:r>
          </a:p>
          <a:p>
            <a:pPr>
              <a:lnSpc>
                <a:spcPct val="90000"/>
              </a:lnSpc>
            </a:pPr>
            <a:endParaRPr lang="en-GB" altLang="en-US" sz="24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EE909FB9-82D2-C7C0-9E86-BDF687D55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063" y="235258"/>
            <a:ext cx="3705579" cy="1060882"/>
          </a:xfrm>
        </p:spPr>
        <p:txBody>
          <a:bodyPr anchor="ctr"/>
          <a:lstStyle/>
          <a:p>
            <a:r>
              <a:rPr lang="en-GB" altLang="en-US" sz="3600" dirty="0"/>
              <a:t>Interaction styles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9AFA5188-EA89-BC1B-5F66-DAE01BE6DA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01448" y="2203665"/>
            <a:ext cx="6172200" cy="4873625"/>
          </a:xfrm>
        </p:spPr>
        <p:txBody>
          <a:bodyPr/>
          <a:lstStyle/>
          <a:p>
            <a:r>
              <a:rPr lang="en-GB" altLang="en-US" sz="2800" dirty="0"/>
              <a:t> command line interface</a:t>
            </a:r>
          </a:p>
          <a:p>
            <a:r>
              <a:rPr lang="en-GB" altLang="en-US" sz="2800" dirty="0"/>
              <a:t> menus</a:t>
            </a:r>
          </a:p>
          <a:p>
            <a:r>
              <a:rPr lang="en-GB" altLang="en-US" sz="2800" dirty="0"/>
              <a:t> natural language</a:t>
            </a:r>
          </a:p>
          <a:p>
            <a:r>
              <a:rPr lang="en-GB" altLang="en-US" sz="2800" dirty="0"/>
              <a:t> question/answer and query dialog</a:t>
            </a:r>
          </a:p>
          <a:p>
            <a:r>
              <a:rPr lang="en-GB" altLang="en-US" sz="2800" dirty="0"/>
              <a:t> form-fills and spreadsheets</a:t>
            </a:r>
          </a:p>
          <a:p>
            <a:r>
              <a:rPr lang="en-GB" altLang="en-US" sz="2800" dirty="0"/>
              <a:t> WIMP</a:t>
            </a:r>
          </a:p>
          <a:p>
            <a:r>
              <a:rPr lang="en-GB" altLang="en-US" sz="2800" dirty="0"/>
              <a:t> point and click</a:t>
            </a:r>
          </a:p>
          <a:p>
            <a:r>
              <a:rPr lang="en-GB" altLang="en-US" sz="2800" dirty="0"/>
              <a:t> three-dimensional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A399E-B440-81CB-0DF7-8B50AD3FA46E}"/>
              </a:ext>
            </a:extLst>
          </p:cNvPr>
          <p:cNvSpPr txBox="1"/>
          <p:nvPr/>
        </p:nvSpPr>
        <p:spPr>
          <a:xfrm>
            <a:off x="3997170" y="551285"/>
            <a:ext cx="77302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choice of interface style have a profound effect on the interaction between user and computer.</a:t>
            </a:r>
          </a:p>
          <a:p>
            <a:endParaRPr lang="en-US" sz="2400" dirty="0"/>
          </a:p>
          <a:p>
            <a:r>
              <a:rPr lang="en-US" sz="2400" dirty="0"/>
              <a:t>The most common interface styles :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5F0F51A1-FCDE-2885-5189-14C0DF0F4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Command line interface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44EEB76-3276-956F-B98E-69BFDEB25B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94311" y="339355"/>
            <a:ext cx="61722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sz="2400" dirty="0"/>
              <a:t>Way of expressing instructions to the computer directly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function keys, single characters, short abbreviations, whole words, or a combination</a:t>
            </a:r>
          </a:p>
          <a:p>
            <a:pPr>
              <a:lnSpc>
                <a:spcPct val="90000"/>
              </a:lnSpc>
            </a:pPr>
            <a:endParaRPr lang="en-GB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A7700-FD62-6CAD-5B68-C58C1DA4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465" y="1645020"/>
            <a:ext cx="6346160" cy="2905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A792E-7759-385C-A9B9-05BAAE004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9" y="3300267"/>
            <a:ext cx="5220429" cy="3477110"/>
          </a:xfrm>
          <a:prstGeom prst="rect">
            <a:avLst/>
          </a:prstGeom>
        </p:spPr>
      </p:pic>
      <p:sp>
        <p:nvSpPr>
          <p:cNvPr id="82946" name="Rectangle 2">
            <a:extLst>
              <a:ext uri="{FF2B5EF4-FFF2-40B4-BE49-F238E27FC236}">
                <a16:creationId xmlns:a16="http://schemas.microsoft.com/office/drawing/2014/main" id="{13C70BE9-C00A-5CBC-71DB-AD91C58C48F4}"/>
              </a:ext>
            </a:extLst>
          </p:cNvPr>
          <p:cNvSpPr txBox="1">
            <a:spLocks noChangeArrowheads="1"/>
          </p:cNvSpPr>
          <p:nvPr/>
        </p:nvSpPr>
        <p:spPr>
          <a:xfrm>
            <a:off x="5914292" y="5279082"/>
            <a:ext cx="393223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/>
              <a:t>Menus</a:t>
            </a:r>
            <a:endParaRPr lang="en-GB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E06D19D4-E6C1-240C-5970-F0C8DA145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WIMP Interface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BEEE81D2-57DB-2C5C-0935-93270F6AF0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72025" y="366821"/>
            <a:ext cx="6172200" cy="4873625"/>
          </a:xfrm>
        </p:spPr>
        <p:txBody>
          <a:bodyPr>
            <a:normAutofit/>
          </a:bodyPr>
          <a:lstStyle/>
          <a:p>
            <a:pPr marL="376238" indent="-376238"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dirty="0"/>
              <a:t>	W</a:t>
            </a:r>
            <a:r>
              <a:rPr lang="en-GB" altLang="en-US" sz="2400" dirty="0"/>
              <a:t>indows</a:t>
            </a:r>
            <a:endParaRPr lang="en-GB" altLang="en-US" dirty="0"/>
          </a:p>
          <a:p>
            <a:pPr marL="376238" indent="-376238"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dirty="0"/>
              <a:t>		I</a:t>
            </a:r>
            <a:r>
              <a:rPr lang="en-GB" altLang="en-US" sz="2400" dirty="0"/>
              <a:t>cons</a:t>
            </a:r>
            <a:endParaRPr lang="en-GB" altLang="en-US" dirty="0"/>
          </a:p>
          <a:p>
            <a:pPr marL="376238" indent="-376238"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dirty="0"/>
              <a:t>			M</a:t>
            </a:r>
            <a:r>
              <a:rPr lang="en-GB" altLang="en-US" sz="2400" dirty="0"/>
              <a:t>enus</a:t>
            </a:r>
            <a:endParaRPr lang="en-GB" altLang="en-US" dirty="0"/>
          </a:p>
          <a:p>
            <a:pPr marL="376238" indent="-376238"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dirty="0"/>
              <a:t>				P</a:t>
            </a:r>
            <a:r>
              <a:rPr lang="en-GB" altLang="en-US" sz="2400" dirty="0"/>
              <a:t>ointers</a:t>
            </a:r>
            <a:endParaRPr lang="en-GB" altLang="en-US" dirty="0"/>
          </a:p>
          <a:p>
            <a:pPr marL="376238" indent="-376238"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endParaRPr lang="en-GB" altLang="en-US" sz="1200" dirty="0"/>
          </a:p>
          <a:p>
            <a:pPr marL="376238" indent="-376238">
              <a:buFontTx/>
              <a:buChar char=" "/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sz="2000" dirty="0"/>
              <a:t>… or windows, icons, mice, and pull-down menus!</a:t>
            </a:r>
          </a:p>
          <a:p>
            <a:pPr marL="376238" indent="-376238"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endParaRPr lang="en-GB" altLang="en-US" sz="2400" dirty="0"/>
          </a:p>
          <a:p>
            <a:pPr marL="376238" indent="-376238">
              <a:tabLst>
                <a:tab pos="952500" algn="l"/>
                <a:tab pos="1520825" algn="l"/>
                <a:tab pos="2089150" algn="l"/>
                <a:tab pos="2673350" algn="l"/>
              </a:tabLst>
            </a:pPr>
            <a:r>
              <a:rPr lang="en-GB" altLang="en-US" sz="2400" dirty="0"/>
              <a:t>default style for majority of interactive computer systems, especially PCs and desktop machines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84C3C-3B07-7526-57D1-403853E41AB7}"/>
              </a:ext>
            </a:extLst>
          </p:cNvPr>
          <p:cNvSpPr txBox="1"/>
          <p:nvPr/>
        </p:nvSpPr>
        <p:spPr>
          <a:xfrm>
            <a:off x="2627529" y="5240446"/>
            <a:ext cx="83166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Examples of  WIMP interfaces include </a:t>
            </a:r>
          </a:p>
          <a:p>
            <a:r>
              <a:rPr lang="en-US" sz="2000" dirty="0"/>
              <a:t>Microsoft Windows for IBM PC compatibles, MacOS for  Apple Macintosh compatibles and various X Windows-based systems for UNIX.</a:t>
            </a:r>
            <a:endParaRPr lang="en-IN" sz="20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E856570B-3A15-8A36-03E6-1D1D57355F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en-US" sz="3600"/>
              <a:t>elements of the wimp interface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8822F2C8-F20D-DDD3-D2F2-D06F094072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800" dirty="0"/>
              <a:t>windows, icons, menus, pointers</a:t>
            </a:r>
          </a:p>
        </p:txBody>
      </p:sp>
      <p:sp>
        <p:nvSpPr>
          <p:cNvPr id="117764" name="Text Box 4">
            <a:extLst>
              <a:ext uri="{FF2B5EF4-FFF2-40B4-BE49-F238E27FC236}">
                <a16:creationId xmlns:a16="http://schemas.microsoft.com/office/drawing/2014/main" id="{EC49BB15-ED72-8CD2-3BFC-91D90B37D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6248400"/>
            <a:ext cx="27368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1200">
                <a:solidFill>
                  <a:schemeClr val="bg2"/>
                </a:solidFill>
                <a:latin typeface="Verdana" panose="020B0604030504040204" pitchFamily="34" charset="0"/>
              </a:rPr>
              <a:t>also see supplementary  material</a:t>
            </a:r>
            <a:br>
              <a:rPr lang="en-GB" altLang="en-US" sz="1200">
                <a:solidFill>
                  <a:schemeClr val="bg2"/>
                </a:solidFill>
                <a:latin typeface="Verdana" panose="020B0604030504040204" pitchFamily="34" charset="0"/>
              </a:rPr>
            </a:br>
            <a:r>
              <a:rPr lang="en-GB" altLang="en-US" sz="1200">
                <a:solidFill>
                  <a:schemeClr val="bg2"/>
                </a:solidFill>
                <a:latin typeface="Verdana" panose="020B0604030504040204" pitchFamily="34" charset="0"/>
              </a:rPr>
              <a:t>on choosing wimp elements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99642E-40E1-8484-0381-19F45B46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70" y="1974287"/>
            <a:ext cx="3268072" cy="2917309"/>
          </a:xfrm>
          <a:prstGeom prst="rect">
            <a:avLst/>
          </a:prstGeom>
        </p:spPr>
      </p:pic>
      <p:graphicFrame>
        <p:nvGraphicFramePr>
          <p:cNvPr id="92164" name="Object 4">
            <a:extLst>
              <a:ext uri="{FF2B5EF4-FFF2-40B4-BE49-F238E27FC236}">
                <a16:creationId xmlns:a16="http://schemas.microsoft.com/office/drawing/2014/main" id="{B311ABD9-0258-278F-B11A-2675A74670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397562"/>
              </p:ext>
            </p:extLst>
          </p:nvPr>
        </p:nvGraphicFramePr>
        <p:xfrm>
          <a:off x="5407010" y="4721225"/>
          <a:ext cx="5534025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4152900" imgH="1495425" progId="Word.Picture.8">
                  <p:embed/>
                </p:oleObj>
              </mc:Choice>
              <mc:Fallback>
                <p:oleObj name="Picture" r:id="rId3" imgW="4152900" imgH="1495425" progId="Word.Picture.8">
                  <p:embed/>
                  <p:pic>
                    <p:nvPicPr>
                      <p:cNvPr id="92164" name="Object 4">
                        <a:extLst>
                          <a:ext uri="{FF2B5EF4-FFF2-40B4-BE49-F238E27FC236}">
                            <a16:creationId xmlns:a16="http://schemas.microsoft.com/office/drawing/2014/main" id="{B311ABD9-0258-278F-B11A-2675A74670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7010" y="4721225"/>
                        <a:ext cx="5534025" cy="199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2C3AC6-8E03-97F3-8DD3-6436D9DC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484" y="1648003"/>
            <a:ext cx="5795076" cy="276419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CC2A35AE-801D-1861-4EB7-37F97BEB3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88" y="457200"/>
            <a:ext cx="8253412" cy="1600200"/>
          </a:xfrm>
        </p:spPr>
        <p:txBody>
          <a:bodyPr anchor="ctr"/>
          <a:lstStyle/>
          <a:p>
            <a:pPr algn="l"/>
            <a:r>
              <a:rPr lang="en-GB" altLang="en-US" sz="3600" dirty="0"/>
              <a:t>Experience, Engagement and Fun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4C929908-62A7-95EA-04FE-C40D69593A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83188" y="2844800"/>
            <a:ext cx="6172200" cy="3016250"/>
          </a:xfrm>
        </p:spPr>
        <p:txBody>
          <a:bodyPr/>
          <a:lstStyle/>
          <a:p>
            <a:r>
              <a:rPr lang="en-GB" altLang="en-US" sz="2800" dirty="0"/>
              <a:t>Designing experience</a:t>
            </a:r>
          </a:p>
          <a:p>
            <a:r>
              <a:rPr lang="en-GB" altLang="en-US" sz="2800" dirty="0"/>
              <a:t>Physical engagement</a:t>
            </a:r>
          </a:p>
          <a:p>
            <a:r>
              <a:rPr lang="en-GB" altLang="en-US" sz="2800" dirty="0"/>
              <a:t>Managing value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4EFC7186-ECA5-463C-8313-FD2B18ACE2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Physical design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79D706A8-CE79-440C-6FC9-5BBB205C32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many constraints:</a:t>
            </a:r>
          </a:p>
          <a:p>
            <a:pPr lvl="1"/>
            <a:r>
              <a:rPr lang="en-GB" altLang="en-US" dirty="0"/>
              <a:t>ergonomic  –  </a:t>
            </a:r>
            <a:r>
              <a:rPr lang="en-GB" altLang="en-US" sz="2000" dirty="0"/>
              <a:t>minimum button size</a:t>
            </a:r>
            <a:endParaRPr lang="en-GB" altLang="en-US" dirty="0"/>
          </a:p>
          <a:p>
            <a:pPr lvl="1"/>
            <a:r>
              <a:rPr lang="en-GB" altLang="en-US" dirty="0"/>
              <a:t>physical  –  </a:t>
            </a:r>
            <a:r>
              <a:rPr lang="en-GB" altLang="en-US" sz="2000" dirty="0"/>
              <a:t>high-voltage switches are big</a:t>
            </a:r>
          </a:p>
          <a:p>
            <a:pPr lvl="1"/>
            <a:r>
              <a:rPr lang="en-GB" altLang="en-US" dirty="0"/>
              <a:t>legal and safety  –  </a:t>
            </a:r>
            <a:r>
              <a:rPr lang="en-US" altLang="en-US" sz="2000" dirty="0"/>
              <a:t>Auto shutoff to prevent gas leaks</a:t>
            </a:r>
            <a:endParaRPr lang="en-GB" altLang="en-US" dirty="0"/>
          </a:p>
          <a:p>
            <a:pPr lvl="1"/>
            <a:r>
              <a:rPr lang="en-GB" altLang="en-US" dirty="0"/>
              <a:t>context and environment  –  </a:t>
            </a:r>
            <a:r>
              <a:rPr lang="en-GB" altLang="en-US" sz="2000" dirty="0"/>
              <a:t>easy to clean</a:t>
            </a:r>
            <a:endParaRPr lang="en-GB" altLang="en-US" dirty="0"/>
          </a:p>
          <a:p>
            <a:pPr lvl="1"/>
            <a:r>
              <a:rPr lang="en-GB" altLang="en-US" dirty="0"/>
              <a:t>aesthetic  –  </a:t>
            </a:r>
            <a:r>
              <a:rPr lang="en-GB" altLang="en-US" sz="2000" dirty="0"/>
              <a:t>must look good</a:t>
            </a:r>
            <a:endParaRPr lang="en-GB" altLang="en-US" dirty="0"/>
          </a:p>
          <a:p>
            <a:pPr lvl="1"/>
            <a:r>
              <a:rPr lang="en-GB" altLang="en-US" dirty="0"/>
              <a:t>economic  – … </a:t>
            </a:r>
            <a:r>
              <a:rPr lang="en-GB" altLang="en-US" sz="2000" dirty="0"/>
              <a:t>and not cost too much!</a:t>
            </a:r>
            <a:endParaRPr lang="en-GB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20A2D0F3-FF66-0293-DDEC-736B8CBA7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Paradigm</a:t>
            </a:r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6DE46665-1741-E0CA-CD27-1D1D3529CEB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GB" altLang="en-US" dirty="0"/>
              <a:t>Concerns</a:t>
            </a:r>
          </a:p>
          <a:p>
            <a:pPr lvl="1"/>
            <a:r>
              <a:rPr lang="en-GB" altLang="en-US" dirty="0"/>
              <a:t>how can an interactive system be developed to ensure its usability?</a:t>
            </a:r>
          </a:p>
          <a:p>
            <a:pPr lvl="1"/>
            <a:r>
              <a:rPr lang="en-GB" altLang="en-US" dirty="0"/>
              <a:t>how can the usability of an interactive system be demonstrated or measured?</a:t>
            </a:r>
          </a:p>
          <a:p>
            <a:pPr>
              <a:buFontTx/>
              <a:buNone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21341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5219</TotalTime>
  <Words>5927</Words>
  <Application>Microsoft Office PowerPoint</Application>
  <PresentationFormat>Widescreen</PresentationFormat>
  <Paragraphs>883</Paragraphs>
  <Slides>110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28" baseType="lpstr">
      <vt:lpstr>ＭＳ Ｐゴシック</vt:lpstr>
      <vt:lpstr>Arial</vt:lpstr>
      <vt:lpstr>Calibri</vt:lpstr>
      <vt:lpstr>Calibri </vt:lpstr>
      <vt:lpstr>Calibri Light</vt:lpstr>
      <vt:lpstr>Comic Sans MS</vt:lpstr>
      <vt:lpstr>Helvetica</vt:lpstr>
      <vt:lpstr>Minion-Regular</vt:lpstr>
      <vt:lpstr>Monotype Sorts</vt:lpstr>
      <vt:lpstr>Roboto</vt:lpstr>
      <vt:lpstr>Roboto Medium</vt:lpstr>
      <vt:lpstr>Symbol</vt:lpstr>
      <vt:lpstr>Times</vt:lpstr>
      <vt:lpstr>Times New Roman</vt:lpstr>
      <vt:lpstr>Verdana</vt:lpstr>
      <vt:lpstr>Office Theme</vt:lpstr>
      <vt:lpstr>Picture</vt:lpstr>
      <vt:lpstr>Microsoft ClipArt Gallery</vt:lpstr>
      <vt:lpstr>HUMAN COMPUTER INTERACTION (M23DES212) School of CSA /MCA- IInd sem</vt:lpstr>
      <vt:lpstr>Course Objectives </vt:lpstr>
      <vt:lpstr>Course Content</vt:lpstr>
      <vt:lpstr>Course Content</vt:lpstr>
      <vt:lpstr>Course Outcomes</vt:lpstr>
      <vt:lpstr>Reading MATERIALS</vt:lpstr>
      <vt:lpstr>HCI What?   HCI Why?</vt:lpstr>
      <vt:lpstr>Key Aspects of HCI</vt:lpstr>
      <vt:lpstr>HCI - definition</vt:lpstr>
      <vt:lpstr>Goals of HCI</vt:lpstr>
      <vt:lpstr>Real-World Applications </vt:lpstr>
      <vt:lpstr>The Human</vt:lpstr>
      <vt:lpstr>The human</vt:lpstr>
      <vt:lpstr>Memory</vt:lpstr>
      <vt:lpstr>PowerPoint Presentation</vt:lpstr>
      <vt:lpstr>PowerPoint Presentation</vt:lpstr>
      <vt:lpstr>Short Term Memory</vt:lpstr>
      <vt:lpstr>Short Term Memory</vt:lpstr>
      <vt:lpstr>PowerPoint Presentation</vt:lpstr>
      <vt:lpstr>Long-term memory (LTM)</vt:lpstr>
      <vt:lpstr>Long-term memory - Episodic memory </vt:lpstr>
      <vt:lpstr>Long-term memory - Semantic memory </vt:lpstr>
      <vt:lpstr>LTM - semantic network</vt:lpstr>
      <vt:lpstr>Models of LTM - Frames</vt:lpstr>
      <vt:lpstr>Models of LTM - Scripts</vt:lpstr>
      <vt:lpstr>Models of LTM - Scripts</vt:lpstr>
      <vt:lpstr>Models of LTM - Production rules</vt:lpstr>
      <vt:lpstr>LTM -  processes : storage</vt:lpstr>
      <vt:lpstr>PowerPoint Presentation</vt:lpstr>
      <vt:lpstr>PowerPoint Presentation</vt:lpstr>
      <vt:lpstr>LTM - Forgetting</vt:lpstr>
      <vt:lpstr>LTM - retrieval</vt:lpstr>
      <vt:lpstr> Input / Output channels </vt:lpstr>
      <vt:lpstr>The Eye - physical reception</vt:lpstr>
      <vt:lpstr>The Eye - physical reception</vt:lpstr>
      <vt:lpstr>The Eye - physical reception</vt:lpstr>
      <vt:lpstr>The Eye - physical reception</vt:lpstr>
      <vt:lpstr>Visual perception - Interpreting the signal</vt:lpstr>
      <vt:lpstr>PowerPoint Presentation</vt:lpstr>
      <vt:lpstr>Interpreting the signal</vt:lpstr>
      <vt:lpstr>Interpreting the signal: Size and depth </vt:lpstr>
      <vt:lpstr>Interpreting the signal (cont)</vt:lpstr>
      <vt:lpstr>Interpreting the signal (cont)</vt:lpstr>
      <vt:lpstr>Visual Perception</vt:lpstr>
      <vt:lpstr>Visual Perception</vt:lpstr>
      <vt:lpstr>Visual Perception</vt:lpstr>
      <vt:lpstr>Optical Illusions</vt:lpstr>
      <vt:lpstr>Optical Illusions</vt:lpstr>
      <vt:lpstr>PowerPoint Presentation</vt:lpstr>
      <vt:lpstr>Reading</vt:lpstr>
      <vt:lpstr>PowerPoint Presentation</vt:lpstr>
      <vt:lpstr>Hearing</vt:lpstr>
      <vt:lpstr>Hearing (cont)</vt:lpstr>
      <vt:lpstr>Design Focus</vt:lpstr>
      <vt:lpstr>Touch</vt:lpstr>
      <vt:lpstr>Design Focus</vt:lpstr>
      <vt:lpstr>Movement</vt:lpstr>
      <vt:lpstr>Movement (cont)</vt:lpstr>
      <vt:lpstr>PowerPoint Presentation</vt:lpstr>
      <vt:lpstr>Thinking</vt:lpstr>
      <vt:lpstr>Thinking - Reasoning </vt:lpstr>
      <vt:lpstr>Deductive Reasoning</vt:lpstr>
      <vt:lpstr>Inductive Reasoning</vt:lpstr>
      <vt:lpstr>Abductive reasoning</vt:lpstr>
      <vt:lpstr>PowerPoint Presentation</vt:lpstr>
      <vt:lpstr>Problem solving</vt:lpstr>
      <vt:lpstr>Gestalt Theory (proximity, similarity, continuity, connectedness, and closure) </vt:lpstr>
      <vt:lpstr>Problem solving (cont.)</vt:lpstr>
      <vt:lpstr>Problem solving (cont.)</vt:lpstr>
      <vt:lpstr>Problem solving (cont.)</vt:lpstr>
      <vt:lpstr>Errors and mental models</vt:lpstr>
      <vt:lpstr>Errors and mental models</vt:lpstr>
      <vt:lpstr>Errors and mental models</vt:lpstr>
      <vt:lpstr>Emotion</vt:lpstr>
      <vt:lpstr>Emotion (cont.)</vt:lpstr>
      <vt:lpstr>PowerPoint Presentation</vt:lpstr>
      <vt:lpstr>What is interaction?</vt:lpstr>
      <vt:lpstr>Some terms of interaction</vt:lpstr>
      <vt:lpstr>Norman’s model</vt:lpstr>
      <vt:lpstr>Donald Norman’s model</vt:lpstr>
      <vt:lpstr>execution/evaluation loop</vt:lpstr>
      <vt:lpstr>execution/evaluation loop</vt:lpstr>
      <vt:lpstr>execution/evaluation loop</vt:lpstr>
      <vt:lpstr>execution/evaluation loop</vt:lpstr>
      <vt:lpstr>execution/evaluation loop</vt:lpstr>
      <vt:lpstr>Bridges in Norman’s model</vt:lpstr>
      <vt:lpstr>Human error - slips and mistakes</vt:lpstr>
      <vt:lpstr>The interaction framework </vt:lpstr>
      <vt:lpstr>Abowd &amp; Beale’s model</vt:lpstr>
      <vt:lpstr>Ergonomics</vt:lpstr>
      <vt:lpstr>Ergonomics</vt:lpstr>
      <vt:lpstr>Ergonomics - examples</vt:lpstr>
      <vt:lpstr>Interaction styles</vt:lpstr>
      <vt:lpstr>Command line interface</vt:lpstr>
      <vt:lpstr>WIMP Interface</vt:lpstr>
      <vt:lpstr>elements of the wimp interface</vt:lpstr>
      <vt:lpstr>Experience, Engagement and Fun</vt:lpstr>
      <vt:lpstr>Physical design</vt:lpstr>
      <vt:lpstr>Paradigm</vt:lpstr>
      <vt:lpstr>Paradigms of interaction</vt:lpstr>
      <vt:lpstr>Reusability Paradigm</vt:lpstr>
      <vt:lpstr>The initial paradigm</vt:lpstr>
      <vt:lpstr>Example Paradigm Shifts</vt:lpstr>
      <vt:lpstr>Example Paradigm Shifts</vt:lpstr>
      <vt:lpstr>Example Paradigm Shifts</vt:lpstr>
      <vt:lpstr>Example Paradigm Shifts</vt:lpstr>
      <vt:lpstr>Example Paradigm Shifts</vt:lpstr>
      <vt:lpstr>Example Paradigm Shifts</vt:lpstr>
      <vt:lpstr>Case Studies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Dileep Suresha Naik</dc:creator>
  <cp:lastModifiedBy>Dr. Ambili PS</cp:lastModifiedBy>
  <cp:revision>112</cp:revision>
  <dcterms:created xsi:type="dcterms:W3CDTF">2023-08-10T08:59:21Z</dcterms:created>
  <dcterms:modified xsi:type="dcterms:W3CDTF">2025-07-11T08:40:33Z</dcterms:modified>
</cp:coreProperties>
</file>